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3004800" cy="97536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52560" y="5887080"/>
            <a:ext cx="1109952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64020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5256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62840" y="2603520"/>
            <a:ext cx="7878600" cy="62863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62840" y="2603520"/>
            <a:ext cx="7878600" cy="6286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952560" y="2603520"/>
            <a:ext cx="11099520" cy="628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952560" y="444600"/>
            <a:ext cx="11099520" cy="1000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95256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52560" y="2603520"/>
            <a:ext cx="11099520" cy="628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64020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52560" y="5887080"/>
            <a:ext cx="1109952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52560" y="5887080"/>
            <a:ext cx="1109952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64020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95256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62840" y="2603520"/>
            <a:ext cx="7878600" cy="62863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62840" y="2603520"/>
            <a:ext cx="7878600" cy="6286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52560" y="444600"/>
            <a:ext cx="11099520" cy="1000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5256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6286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640200" y="588708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40200" y="2603520"/>
            <a:ext cx="541656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52560" y="5887080"/>
            <a:ext cx="11099520" cy="2998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56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8000">
                <a:solidFill>
                  <a:srgbClr val="000000"/>
                </a:solidFill>
                <a:latin typeface="Helvetica Light"/>
                <a:ea typeface="Helvetica Light"/>
              </a:rPr>
              <a:t>Feu clic per editar el format del text del títolTitle Text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Sisè nivell d'esquema</a:t>
            </a:r>
            <a:endParaRPr/>
          </a:p>
          <a:p>
            <a:pPr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Setè nivell d'esquemaBody Level One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Body Level Two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Body Level Three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Body Level Four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ca-ES" sz="3600">
                <a:solidFill>
                  <a:srgbClr val="000000"/>
                </a:solidFill>
                <a:latin typeface="Helvetica Light"/>
                <a:ea typeface="Helvetica Light"/>
              </a:rPr>
              <a:t>Body Level Five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a-ES" sz="3600">
                <a:latin typeface="Helvetica Light"/>
              </a:rPr>
              <a:t>Feu clic per editar el format del text del títol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a-ES" sz="3800">
                <a:latin typeface="Helvetica Light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3800">
                <a:latin typeface="Helvetica Light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3800">
                <a:latin typeface="Helvetica Light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3800">
                <a:latin typeface="Helvetica Light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Helvetica Light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Helvetica Light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Helvetica Light"/>
              </a:rPr>
              <a:t>Setè nivell d'esquema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83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1700640" y="142560"/>
            <a:ext cx="9603360" cy="316080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7200">
                <a:solidFill>
                  <a:srgbClr val="ffffff"/>
                </a:solidFill>
                <a:latin typeface="Lato Bold"/>
                <a:ea typeface="Lato Bold"/>
              </a:rPr>
              <a:t>Getting Started</a:t>
            </a:r>
            <a:endParaRPr/>
          </a:p>
        </p:txBody>
      </p:sp>
      <p:pic>
        <p:nvPicPr>
          <p:cNvPr id="73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92560" y="3261240"/>
            <a:ext cx="4619160" cy="4145040"/>
          </a:xfrm>
          <a:prstGeom prst="rect">
            <a:avLst/>
          </a:prstGeom>
          <a:ln w="12600">
            <a:noFill/>
          </a:ln>
        </p:spPr>
      </p:pic>
      <p:pic>
        <p:nvPicPr>
          <p:cNvPr id="74" name="July2014-PlickersLogoWhiteBig.png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760" y="8764920"/>
            <a:ext cx="2539800" cy="59040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a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424600" y="142560"/>
            <a:ext cx="9603360" cy="3160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7200">
                <a:solidFill>
                  <a:srgbClr val="ffffff"/>
                </a:solidFill>
                <a:latin typeface="Lato Bold"/>
                <a:ea typeface="Lato Bold"/>
              </a:rPr>
              <a:t>Download the App</a:t>
            </a:r>
            <a:endParaRPr/>
          </a:p>
        </p:txBody>
      </p:sp>
      <p:pic>
        <p:nvPicPr>
          <p:cNvPr id="76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440" y="1111680"/>
            <a:ext cx="1362600" cy="1222560"/>
          </a:xfrm>
          <a:prstGeom prst="rect">
            <a:avLst/>
          </a:prstGeom>
          <a:ln w="12600"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2022840" y="2576160"/>
            <a:ext cx="9735840" cy="28173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In order to scan students' responses, you must have the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Plickers mobile app installed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Plickers is available for free on                          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                          </a:t>
            </a:r>
            <a:endParaRPr/>
          </a:p>
        </p:txBody>
      </p:sp>
      <p:pic>
        <p:nvPicPr>
          <p:cNvPr id="78" name="July2014-PlickersLogoWhiteBig.png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760" y="8764920"/>
            <a:ext cx="2539800" cy="590400"/>
          </a:xfrm>
          <a:prstGeom prst="rect">
            <a:avLst/>
          </a:prstGeom>
          <a:ln w="12600">
            <a:noFill/>
          </a:ln>
        </p:spPr>
      </p:pic>
      <p:pic>
        <p:nvPicPr>
          <p:cNvPr id="79" name="pasted-image.png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835400" y="3926880"/>
            <a:ext cx="1979640" cy="668520"/>
          </a:xfrm>
          <a:prstGeom prst="rect">
            <a:avLst/>
          </a:prstGeom>
          <a:ln w="25560">
            <a:noFill/>
          </a:ln>
        </p:spPr>
      </p:pic>
      <p:pic>
        <p:nvPicPr>
          <p:cNvPr id="80" name="pasted-image.png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9992160" y="3892320"/>
            <a:ext cx="2071440" cy="712440"/>
          </a:xfrm>
          <a:prstGeom prst="rect">
            <a:avLst/>
          </a:prstGeom>
          <a:ln w="12600">
            <a:noFill/>
          </a:ln>
        </p:spPr>
      </p:pic>
      <p:pic>
        <p:nvPicPr>
          <p:cNvPr id="81" name="pasted-image.pdf" descr=""/>
          <p:cNvPicPr/>
          <p:nvPr/>
        </p:nvPicPr>
        <p:blipFill>
          <a:blip r:embed="rId5"/>
          <a:srcRect l="0" t="0" r="1422295" b="1053770"/>
          <a:stretch>
            <a:fillRect/>
          </a:stretch>
        </p:blipFill>
        <p:spPr>
          <a:xfrm>
            <a:off x="3021120" y="7431120"/>
            <a:ext cx="3489120" cy="3915720"/>
          </a:xfrm>
          <a:prstGeom prst="rect">
            <a:avLst/>
          </a:prstGeom>
          <a:ln w="25560">
            <a:noFill/>
          </a:ln>
        </p:spPr>
      </p:pic>
      <p:pic>
        <p:nvPicPr>
          <p:cNvPr id="82" name="pasted-image.pdf" descr=""/>
          <p:cNvPicPr/>
          <p:nvPr/>
        </p:nvPicPr>
        <p:blipFill>
          <a:blip r:embed="rId6"/>
          <a:srcRect l="0" t="0" r="0" b="985984"/>
          <a:stretch>
            <a:fillRect/>
          </a:stretch>
        </p:blipFill>
        <p:spPr>
          <a:xfrm>
            <a:off x="7567560" y="6922440"/>
            <a:ext cx="3033720" cy="3904560"/>
          </a:xfrm>
          <a:prstGeom prst="rect">
            <a:avLst/>
          </a:prstGeom>
          <a:ln w="25560"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1937160" y="4798080"/>
            <a:ext cx="9907200" cy="24328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Only the teacher needs the Plickers App.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Students don’t need to download a thing!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For the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iPad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, filter by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"iPhone only"</a:t>
            </a:r>
            <a:r>
              <a:rPr b="1" lang="ca-ES" sz="3200">
                <a:solidFill>
                  <a:srgbClr val="ffffff"/>
                </a:solidFill>
                <a:latin typeface="Lato Bold"/>
                <a:ea typeface="Lato Bold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and search for Plickers in the App store.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8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7">
                                            <p:txEl>
                                              <p:pRg st="173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3">
                                            <p:txEl>
                                              <p:p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3">
                                            <p:txEl>
                                              <p:pRg st="82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82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315880" y="3200760"/>
            <a:ext cx="9950400" cy="3687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Print out your cards from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or purchase a set on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Amazon.com.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Bold"/>
                <a:ea typeface="Lato Bold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Each card has a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unique number</a:t>
            </a:r>
            <a:r>
              <a:rPr b="1" lang="ca-ES" sz="3200">
                <a:solidFill>
                  <a:srgbClr val="ffffff"/>
                </a:solidFill>
                <a:latin typeface="Lato Bold"/>
                <a:ea typeface="Lato Bold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that can be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assigned to individual students.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Each side</a:t>
            </a:r>
            <a:r>
              <a:rPr b="1" lang="ca-ES" sz="3200">
                <a:solidFill>
                  <a:srgbClr val="ffffff"/>
                </a:solidFill>
                <a:latin typeface="Lato Bold"/>
                <a:ea typeface="Lato Bold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represents an</a:t>
            </a:r>
            <a:r>
              <a:rPr lang="ca-ES" sz="3200">
                <a:solidFill>
                  <a:srgbClr val="ffffff"/>
                </a:solidFill>
                <a:latin typeface="Lato Bold"/>
                <a:ea typeface="Lato Bold"/>
              </a:rPr>
              <a:t>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answer choice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5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440" y="1111680"/>
            <a:ext cx="1362600" cy="1222560"/>
          </a:xfrm>
          <a:prstGeom prst="rect">
            <a:avLst/>
          </a:prstGeom>
          <a:ln w="12600">
            <a:noFill/>
          </a:ln>
        </p:spPr>
      </p:pic>
      <p:pic>
        <p:nvPicPr>
          <p:cNvPr id="86" name="July2014-PlickersLogoWhiteBig.png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760" y="8764920"/>
            <a:ext cx="2539800" cy="590400"/>
          </a:xfrm>
          <a:prstGeom prst="rect">
            <a:avLst/>
          </a:prstGeom>
          <a:ln w="1260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3002400" y="72000"/>
            <a:ext cx="7582680" cy="3301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7200">
                <a:solidFill>
                  <a:srgbClr val="ffffff"/>
                </a:solidFill>
                <a:latin typeface="Lato Bold"/>
                <a:ea typeface="Lato Bold"/>
              </a:rPr>
              <a:t>Print Your Cards</a:t>
            </a:r>
            <a:endParaRPr/>
          </a:p>
        </p:txBody>
      </p:sp>
      <p:pic>
        <p:nvPicPr>
          <p:cNvPr id="88" name="pasted-image.pdf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232240" y="6515640"/>
            <a:ext cx="2539800" cy="253980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4">
                                            <p:txEl>
                                              <p:p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4">
                                            <p:txEl>
                                              <p:pRg st="61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4">
                                            <p:txEl>
                                              <p:pRg st="13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4">
                                            <p:txEl>
                                              <p:pRg st="176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84">
                                            <p:txEl>
                                              <p:pRg st="17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9a3f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222640" y="2309760"/>
            <a:ext cx="8889480" cy="343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Add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classes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and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students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through the Plickers website on the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Classes page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Plickers automatically assigns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card numbers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to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students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as you enter their names.</a:t>
            </a:r>
            <a:endParaRPr/>
          </a:p>
          <a:p>
            <a:pPr>
              <a:lnSpc>
                <a:spcPct val="100000"/>
              </a:lnSpc>
              <a:buFont typeface="Lato Regular"/>
              <a:buChar char="•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Add up to </a:t>
            </a:r>
            <a:r>
              <a:rPr b="1" lang="ca-ES" sz="3200">
                <a:solidFill>
                  <a:srgbClr val="ffffff"/>
                </a:solidFill>
                <a:latin typeface="Lato Bold"/>
                <a:ea typeface="Lato Bold"/>
              </a:rPr>
              <a:t>63 students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per class.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3185640" y="1111680"/>
            <a:ext cx="6257520" cy="122256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6500">
                <a:solidFill>
                  <a:srgbClr val="ffffff"/>
                </a:solidFill>
                <a:latin typeface="Lato Bold"/>
                <a:ea typeface="Lato Bold"/>
              </a:rPr>
              <a:t>Add Your Class</a:t>
            </a:r>
            <a:endParaRPr/>
          </a:p>
        </p:txBody>
      </p:sp>
      <p:pic>
        <p:nvPicPr>
          <p:cNvPr id="91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440" y="1111680"/>
            <a:ext cx="1362600" cy="1222560"/>
          </a:xfrm>
          <a:prstGeom prst="rect">
            <a:avLst/>
          </a:prstGeom>
          <a:ln w="12600">
            <a:noFill/>
          </a:ln>
        </p:spPr>
      </p:pic>
      <p:pic>
        <p:nvPicPr>
          <p:cNvPr id="92" name="pasted-image.pdf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20160" y="5954760"/>
            <a:ext cx="11265480" cy="6211080"/>
          </a:xfrm>
          <a:prstGeom prst="rect">
            <a:avLst/>
          </a:prstGeom>
          <a:ln w="25560"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89">
                                            <p:txEl>
                                              <p:p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89">
                                            <p:txEl>
                                              <p:pRg st="75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89">
                                            <p:txEl>
                                              <p:pRg st="157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a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222640" y="2608200"/>
            <a:ext cx="9651960" cy="343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Create new questions in your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Library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on the web or on your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mobile app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using the “+” icon.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Choose from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multiple choice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or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true/false questions.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Include 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images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in your questions. </a:t>
            </a:r>
            <a:endParaRPr/>
          </a:p>
        </p:txBody>
      </p:sp>
      <p:pic>
        <p:nvPicPr>
          <p:cNvPr id="94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440" y="1111680"/>
            <a:ext cx="1362600" cy="1222560"/>
          </a:xfrm>
          <a:prstGeom prst="rect">
            <a:avLst/>
          </a:prstGeom>
          <a:ln w="12600"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3415680" y="1020960"/>
            <a:ext cx="7700400" cy="14043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6500">
                <a:solidFill>
                  <a:srgbClr val="ffffff"/>
                </a:solidFill>
                <a:latin typeface="Lato Bold"/>
                <a:ea typeface="Lato Bold"/>
              </a:rPr>
              <a:t>Add Your Questions</a:t>
            </a:r>
            <a:endParaRPr/>
          </a:p>
        </p:txBody>
      </p:sp>
      <p:pic>
        <p:nvPicPr>
          <p:cNvPr id="96" name="July2014-PlickersLogoWhiteBig.png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760" y="8764920"/>
            <a:ext cx="2539800" cy="590400"/>
          </a:xfrm>
          <a:prstGeom prst="rect">
            <a:avLst/>
          </a:prstGeom>
          <a:ln w="12600">
            <a:noFill/>
          </a:ln>
        </p:spPr>
      </p:pic>
      <p:pic>
        <p:nvPicPr>
          <p:cNvPr id="97" name="pasted-image.pdf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6313680"/>
            <a:ext cx="11913120" cy="6567840"/>
          </a:xfrm>
          <a:prstGeom prst="rect">
            <a:avLst/>
          </a:prstGeom>
          <a:ln w="25560">
            <a:noFill/>
          </a:ln>
        </p:spPr>
      </p:pic>
      <p:pic>
        <p:nvPicPr>
          <p:cNvPr id="98" name="pasted-image.pdf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591040" y="5582520"/>
            <a:ext cx="4329720" cy="859680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93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93">
                                            <p:txEl>
                                              <p:pRg st="90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93">
                                            <p:txEl>
                                              <p:pRg st="143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524d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032480" y="2058480"/>
            <a:ext cx="7377480" cy="56361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Select the question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you want to use on the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mobile app</a:t>
            </a:r>
            <a:r>
              <a:rPr lang="ca-ES" sz="3200">
                <a:solidFill>
                  <a:srgbClr val="ffffff"/>
                </a:solidFill>
                <a:latin typeface="Lato Black"/>
                <a:ea typeface="Lato Black"/>
              </a:rPr>
              <a:t>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Tap the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camera icon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to scan students’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responses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and receive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instant feedback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on their answers.</a:t>
            </a:r>
            <a:endParaRPr/>
          </a:p>
          <a:p>
            <a:pPr>
              <a:lnSpc>
                <a:spcPct val="100000"/>
              </a:lnSpc>
              <a:buFont typeface="Lato Regular"/>
              <a:buChar char="•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Use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the </a:t>
            </a:r>
            <a:r>
              <a:rPr b="1" lang="ca-ES" sz="3200">
                <a:solidFill>
                  <a:srgbClr val="ffffff"/>
                </a:solidFill>
                <a:latin typeface="Lato Black"/>
                <a:ea typeface="Lato Black"/>
              </a:rPr>
              <a:t>Live View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tab on the website to display classroom results to students.</a:t>
            </a:r>
            <a:endParaRPr/>
          </a:p>
        </p:txBody>
      </p:sp>
      <p:pic>
        <p:nvPicPr>
          <p:cNvPr id="100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440" y="1111680"/>
            <a:ext cx="1362600" cy="1222560"/>
          </a:xfrm>
          <a:prstGeom prst="rect">
            <a:avLst/>
          </a:prstGeom>
          <a:ln w="12600">
            <a:noFill/>
          </a:ln>
        </p:spPr>
      </p:pic>
      <p:sp>
        <p:nvSpPr>
          <p:cNvPr id="101" name="TextShape 2"/>
          <p:cNvSpPr txBox="1"/>
          <p:nvPr/>
        </p:nvSpPr>
        <p:spPr>
          <a:xfrm>
            <a:off x="1270080" y="7200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6500">
                <a:solidFill>
                  <a:srgbClr val="ffffff"/>
                </a:solidFill>
                <a:latin typeface="Lato Bold"/>
                <a:ea typeface="Lato Bold"/>
              </a:rPr>
              <a:t>Scan Responses</a:t>
            </a:r>
            <a:endParaRPr/>
          </a:p>
        </p:txBody>
      </p:sp>
      <p:pic>
        <p:nvPicPr>
          <p:cNvPr id="102" name="July2014-PlickersLogoWhiteBig.png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760" y="8764920"/>
            <a:ext cx="2539800" cy="590400"/>
          </a:xfrm>
          <a:prstGeom prst="rect">
            <a:avLst/>
          </a:prstGeom>
          <a:ln w="12600">
            <a:noFill/>
          </a:ln>
        </p:spPr>
      </p:pic>
      <p:pic>
        <p:nvPicPr>
          <p:cNvPr id="103" name="pasted-image.pdf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823600" y="2389680"/>
            <a:ext cx="3560400" cy="706860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99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99">
                                            <p:txEl>
                                              <p:pRg st="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99">
                                            <p:txEl>
                                              <p:pRg st="56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99">
                                            <p:txEl>
                                              <p:pRg st="151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99">
                                            <p:txEl>
                                              <p:pRg st="230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82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222640" y="2286360"/>
            <a:ext cx="9320040" cy="366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Use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Scoresheet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to monitor student progress and save time grading.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Question History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shows you your latest results.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Select the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date range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and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questions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for your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Scoresheet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 and hit apply to see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total results 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for your </a:t>
            </a:r>
            <a:r>
              <a:rPr b="1" lang="ca-ES" sz="3200">
                <a:solidFill>
                  <a:srgbClr val="ffffff"/>
                </a:solidFill>
                <a:latin typeface="Lato Regular"/>
                <a:ea typeface="Lato Regular"/>
              </a:rPr>
              <a:t>students, questions, and class</a:t>
            </a: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. </a:t>
            </a:r>
            <a:endParaRPr/>
          </a:p>
        </p:txBody>
      </p:sp>
      <p:pic>
        <p:nvPicPr>
          <p:cNvPr id="105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440" y="1111680"/>
            <a:ext cx="1362600" cy="1222560"/>
          </a:xfrm>
          <a:prstGeom prst="rect">
            <a:avLst/>
          </a:prstGeom>
          <a:ln w="12600">
            <a:noFill/>
          </a:ln>
        </p:spPr>
      </p:pic>
      <p:sp>
        <p:nvSpPr>
          <p:cNvPr id="106" name="TextShape 2"/>
          <p:cNvSpPr txBox="1"/>
          <p:nvPr/>
        </p:nvSpPr>
        <p:spPr>
          <a:xfrm>
            <a:off x="2997000" y="895320"/>
            <a:ext cx="5839200" cy="165528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6500">
                <a:solidFill>
                  <a:srgbClr val="ffffff"/>
                </a:solidFill>
                <a:latin typeface="Lato Bold"/>
                <a:ea typeface="Lato Bold"/>
              </a:rPr>
              <a:t>View Results</a:t>
            </a:r>
            <a:endParaRPr/>
          </a:p>
        </p:txBody>
      </p:sp>
      <p:pic>
        <p:nvPicPr>
          <p:cNvPr id="107" name="July2014-PlickersLogoWhiteBig.png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760" y="8764920"/>
            <a:ext cx="2539800" cy="590400"/>
          </a:xfrm>
          <a:prstGeom prst="rect">
            <a:avLst/>
          </a:prstGeom>
          <a:ln w="12600">
            <a:noFill/>
          </a:ln>
        </p:spPr>
      </p:pic>
      <p:pic>
        <p:nvPicPr>
          <p:cNvPr id="108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1640" y="5791320"/>
            <a:ext cx="12420360" cy="684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0" dur="indefinite" restart="never" nodeType="tmRoot">
          <p:childTnLst>
            <p:seq>
              <p:cTn id="161" dur="indefinite" nodeType="mainSeq"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104">
                                            <p:txEl>
                                              <p:pRg st="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104">
                                            <p:txEl>
                                              <p:pRg st="115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9b3f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757240" y="895320"/>
            <a:ext cx="5839200" cy="165528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ca-ES" sz="6500">
                <a:solidFill>
                  <a:srgbClr val="ffffff"/>
                </a:solidFill>
                <a:latin typeface="Lato Bold"/>
                <a:ea typeface="Lato Bold"/>
              </a:rPr>
              <a:t>Resources</a:t>
            </a:r>
            <a:endParaRPr/>
          </a:p>
        </p:txBody>
      </p:sp>
      <p:pic>
        <p:nvPicPr>
          <p:cNvPr id="110" name="July2014-PlickersLogoWhiteBig.png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440" y="1111680"/>
            <a:ext cx="1362600" cy="1222560"/>
          </a:xfrm>
          <a:prstGeom prst="rect">
            <a:avLst/>
          </a:prstGeom>
          <a:ln w="12600"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3286080" y="3040200"/>
            <a:ext cx="9320040" cy="5425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http://plickers.com/help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Twitter - @plickers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http://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ca-ES" sz="3200">
                <a:solidFill>
                  <a:srgbClr val="ffffff"/>
                </a:solidFill>
                <a:latin typeface="Lato Regular"/>
                <a:ea typeface="Lato Regular"/>
              </a:rPr>
              <a:t>Suggestions -  https://plickers.uservoice.com/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2" name="July2014-PlickersLogoWhiteBig.png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760" y="8764920"/>
            <a:ext cx="2539800" cy="59040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111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11">
                                            <p:txEl>
                                              <p:pRg st="2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111">
                                            <p:txEl>
                                              <p:pRg st="2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fill="hold"/>
                                        <p:tgtEl>
                                          <p:spTgt spid="111">
                                            <p:txEl>
                                              <p:pRg st="46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111">
                                            <p:txEl>
                                              <p:pRg st="54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111">
                                            <p:txEl>
                                              <p:pRg st="10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111">
                                            <p:txEl>
                                              <p:pRg st="102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111">
                                            <p:txEl>
                                              <p:pRg st="10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