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3856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359" y="1604159"/>
            <a:ext cx="4984199" cy="397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359" y="1604159"/>
            <a:ext cx="4984199" cy="397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39" cy="53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8458200" y="0"/>
            <a:ext cx="684359" cy="6856560"/>
          </a:xfrm>
          <a:prstGeom prst="rect">
            <a:avLst/>
          </a:prstGeom>
          <a:solidFill>
            <a:srgbClr val="24213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8458200" y="5486400"/>
            <a:ext cx="684359" cy="684359"/>
          </a:xfrm>
          <a:prstGeom prst="rect">
            <a:avLst/>
          </a:prstGeom>
          <a:solidFill>
            <a:srgbClr val="E8BC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47319" y="548639"/>
            <a:ext cx="4746959" cy="2944080"/>
          </a:xfrm>
          <a:prstGeom prst="roundRect">
            <a:avLst>
              <a:gd name="adj" fmla="val 10000"/>
            </a:avLst>
          </a:prstGeom>
          <a:solidFill>
            <a:srgbClr val="E8BC4A"/>
          </a:solidFill>
          <a:ln>
            <a:noFill/>
          </a:ln>
        </p:spPr>
        <p:txBody>
          <a:bodyPr lIns="194400" tIns="280800" rIns="194400" bIns="280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5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LET’S ETWIN ER&amp;MVO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5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61" name="Shape 61"/>
          <p:cNvSpPr/>
          <p:nvPr/>
        </p:nvSpPr>
        <p:spPr>
          <a:xfrm>
            <a:off x="247319" y="3624119"/>
            <a:ext cx="4746959" cy="2944080"/>
          </a:xfrm>
          <a:prstGeom prst="roundRect">
            <a:avLst>
              <a:gd name="adj" fmla="val 10000"/>
            </a:avLst>
          </a:prstGeom>
          <a:solidFill>
            <a:srgbClr val="E8BC4A"/>
          </a:solidFill>
          <a:ln>
            <a:noFill/>
          </a:ln>
        </p:spPr>
        <p:txBody>
          <a:bodyPr lIns="178900" tIns="265300" rIns="178900" bIns="264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4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Webinar 1: Let’s meet (again) (14/12/16)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3800" y="1971719"/>
            <a:ext cx="3861720" cy="289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0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COLLABORATIVE ACTIVITY 1: GUESS WHO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457200" y="1602359"/>
            <a:ext cx="7619760" cy="0"/>
          </a:xfrm>
          <a:prstGeom prst="straightConnector1">
            <a:avLst/>
          </a:prstGeom>
          <a:noFill/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457200" y="160272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57200" y="2401919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57200" y="3201119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57200" y="400068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00960" y="482400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0" name="Shape 160"/>
          <p:cNvCxnSpPr/>
          <p:nvPr/>
        </p:nvCxnSpPr>
        <p:spPr>
          <a:xfrm>
            <a:off x="457200" y="5599080"/>
            <a:ext cx="7619760" cy="0"/>
          </a:xfrm>
          <a:prstGeom prst="straightConnector1">
            <a:avLst/>
          </a:prstGeom>
          <a:noFill/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Shape 161"/>
          <p:cNvSpPr/>
          <p:nvPr/>
        </p:nvSpPr>
        <p:spPr>
          <a:xfrm>
            <a:off x="457200" y="559908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000" y="2376000"/>
            <a:ext cx="6047640" cy="420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1944000" y="1728000"/>
            <a:ext cx="5471639" cy="3459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1800" b="0" i="0" u="none" strike="noStrike" cap="none">
                <a:latin typeface="Arial"/>
                <a:ea typeface="Arial"/>
                <a:cs typeface="Arial"/>
                <a:sym typeface="Arial"/>
              </a:rPr>
              <a:t>DOTSTORMING BOARD: CATALAN TEACHERS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0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COLLABORATIVE ACTIVITY 1: GUESS WHO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457200" y="1602359"/>
            <a:ext cx="7619760" cy="0"/>
          </a:xfrm>
          <a:prstGeom prst="straightConnector1">
            <a:avLst/>
          </a:prstGeom>
          <a:noFill/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Shape 170"/>
          <p:cNvSpPr/>
          <p:nvPr/>
        </p:nvSpPr>
        <p:spPr>
          <a:xfrm>
            <a:off x="457200" y="160272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57200" y="2401919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57200" y="3201119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57200" y="400068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00960" y="482400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5" name="Shape 175"/>
          <p:cNvCxnSpPr/>
          <p:nvPr/>
        </p:nvCxnSpPr>
        <p:spPr>
          <a:xfrm>
            <a:off x="457200" y="5599080"/>
            <a:ext cx="7619760" cy="0"/>
          </a:xfrm>
          <a:prstGeom prst="straightConnector1">
            <a:avLst/>
          </a:prstGeom>
          <a:noFill/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Shape 176"/>
          <p:cNvSpPr/>
          <p:nvPr/>
        </p:nvSpPr>
        <p:spPr>
          <a:xfrm>
            <a:off x="457200" y="5599080"/>
            <a:ext cx="7618680" cy="79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944000" y="1728000"/>
            <a:ext cx="5471639" cy="3459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1800" b="0" i="0" u="none" strike="noStrike" cap="none">
                <a:latin typeface="Arial"/>
                <a:ea typeface="Arial"/>
                <a:cs typeface="Arial"/>
                <a:sym typeface="Arial"/>
              </a:rPr>
              <a:t>DOTSTORMING BOARD: ITALIAN TEACHERS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2304000"/>
            <a:ext cx="7199639" cy="39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3600" b="0" i="0" u="none" strike="noStrike" cap="none">
                <a:latin typeface="Cambria"/>
                <a:ea typeface="Cambria"/>
                <a:cs typeface="Cambria"/>
                <a:sym typeface="Cambria"/>
              </a:rPr>
              <a:t>COLLABORATIVE ACTIVITY 2: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3600" b="0" i="0" u="none" strike="noStrike" cap="none">
                <a:latin typeface="Cambria"/>
                <a:ea typeface="Cambria"/>
                <a:cs typeface="Cambria"/>
                <a:sym typeface="Cambria"/>
              </a:rPr>
              <a:t>A XMAS'S MULTIMEDIA BOOK</a:t>
            </a:r>
          </a:p>
        </p:txBody>
      </p:sp>
      <p:sp>
        <p:nvSpPr>
          <p:cNvPr id="184" name="Shape 184"/>
          <p:cNvSpPr/>
          <p:nvPr/>
        </p:nvSpPr>
        <p:spPr>
          <a:xfrm>
            <a:off x="1368000" y="1973880"/>
            <a:ext cx="6622919" cy="50090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 b="1" i="0" u="sng" strike="noStrike" cap="none">
                <a:latin typeface="Arial"/>
                <a:ea typeface="Arial"/>
                <a:cs typeface="Arial"/>
                <a:sym typeface="Arial"/>
              </a:rPr>
              <a:t>Instructions: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1) https://www.writereader.com/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2) LOG IN AS A STUDENT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3) CLASS CODE: ss8s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Create a book (see tutorial):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-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TUTORIAL: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a-ES" sz="1800">
                <a:latin typeface="Arial"/>
                <a:ea typeface="Arial"/>
                <a:cs typeface="Arial"/>
                <a:sym typeface="Arial"/>
              </a:rPr>
              <a:t>https://www.writereader.com/tool-tutorial-how-to-use-and-create-books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8000" y="2177280"/>
            <a:ext cx="2141640" cy="214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57200" y="1600200"/>
            <a:ext cx="7618680" cy="479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000" b="1">
                <a:solidFill>
                  <a:srgbClr val="909CE1"/>
                </a:solidFill>
                <a:latin typeface="Calibri"/>
                <a:ea typeface="Calibri"/>
                <a:cs typeface="Calibri"/>
                <a:sym typeface="Calibri"/>
              </a:rPr>
              <a:t>THANKS AND SEE YOU 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120" y="2457000"/>
            <a:ext cx="5268599" cy="35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Participant organizations</a:t>
            </a:r>
          </a:p>
        </p:txBody>
      </p:sp>
      <p:sp>
        <p:nvSpPr>
          <p:cNvPr id="68" name="Shape 68"/>
          <p:cNvSpPr/>
          <p:nvPr/>
        </p:nvSpPr>
        <p:spPr>
          <a:xfrm>
            <a:off x="702000" y="1671119"/>
            <a:ext cx="3772799" cy="2795400"/>
          </a:xfrm>
          <a:prstGeom prst="roundRect">
            <a:avLst>
              <a:gd name="adj" fmla="val 10000"/>
            </a:avLst>
          </a:prstGeom>
          <a:solidFill>
            <a:srgbClr val="E8BC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12520" y="1734480"/>
            <a:ext cx="3551760" cy="2668679"/>
          </a:xfrm>
          <a:prstGeom prst="rect">
            <a:avLst/>
          </a:prstGeom>
          <a:noFill/>
          <a:ln>
            <a:noFill/>
          </a:ln>
        </p:spPr>
        <p:txBody>
          <a:bodyPr lIns="64800" tIns="64800" rIns="64800" bIns="64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“Servizio Marconi TSI”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USR (Ufficio Scolastico Regionale per l’Emilia-Romagna).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BOLOGNA (EMILIA-ROMAGNA- ITALIA)</a:t>
            </a:r>
          </a:p>
        </p:txBody>
      </p:sp>
      <p:sp>
        <p:nvSpPr>
          <p:cNvPr id="70" name="Shape 70"/>
          <p:cNvSpPr/>
          <p:nvPr/>
        </p:nvSpPr>
        <p:spPr>
          <a:xfrm>
            <a:off x="4667760" y="1613520"/>
            <a:ext cx="3586320" cy="2918879"/>
          </a:xfrm>
          <a:prstGeom prst="roundRect">
            <a:avLst>
              <a:gd name="adj" fmla="val 10000"/>
            </a:avLst>
          </a:prstGeom>
          <a:solidFill>
            <a:srgbClr val="E8BC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772880" y="1679759"/>
            <a:ext cx="3376080" cy="2786759"/>
          </a:xfrm>
          <a:prstGeom prst="rect">
            <a:avLst/>
          </a:prstGeom>
          <a:noFill/>
          <a:ln>
            <a:noFill/>
          </a:ln>
        </p:spPr>
        <p:txBody>
          <a:bodyPr lIns="64800" tIns="64800" rIns="64800" bIns="64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Serveis Educatius i Formació Permanent dels Serveis Territorials Maresme-Vallès Oriental Departament d'Ensenyament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Generalitat de Catalunya: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MATARÓ (BARCELONA- CATALUNYA)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159" y="4533839"/>
            <a:ext cx="1876679" cy="191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2319" y="5058719"/>
            <a:ext cx="4093200" cy="100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The areas</a:t>
            </a:r>
          </a:p>
        </p:txBody>
      </p:sp>
      <p:sp>
        <p:nvSpPr>
          <p:cNvPr id="79" name="Shape 79"/>
          <p:cNvSpPr/>
          <p:nvPr/>
        </p:nvSpPr>
        <p:spPr>
          <a:xfrm>
            <a:off x="457200" y="1225440"/>
            <a:ext cx="7618680" cy="5173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a-E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MARESME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a-E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VALLÈS ORIENTAL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319" y="4422960"/>
            <a:ext cx="3620520" cy="24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20" y="4422960"/>
            <a:ext cx="2554919" cy="24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839" y="274680"/>
            <a:ext cx="2705039" cy="252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100" y="1648295"/>
            <a:ext cx="4352400" cy="19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4337"/>
            <a:ext cx="8311299" cy="60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Founder partners /trainers</a:t>
            </a:r>
          </a:p>
        </p:txBody>
      </p:sp>
      <p:sp>
        <p:nvSpPr>
          <p:cNvPr id="94" name="Shape 94"/>
          <p:cNvSpPr/>
          <p:nvPr/>
        </p:nvSpPr>
        <p:spPr>
          <a:xfrm rot="-5400000">
            <a:off x="-1081800" y="4092840"/>
            <a:ext cx="3742920" cy="567359"/>
          </a:xfrm>
          <a:prstGeom prst="rect">
            <a:avLst/>
          </a:prstGeom>
          <a:noFill/>
          <a:ln>
            <a:noFill/>
          </a:ln>
        </p:spPr>
        <p:txBody>
          <a:bodyPr lIns="0" tIns="0" rIns="501475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ELENA PEZZI</a:t>
            </a:r>
          </a:p>
        </p:txBody>
      </p:sp>
      <p:sp>
        <p:nvSpPr>
          <p:cNvPr id="95" name="Shape 95"/>
          <p:cNvSpPr/>
          <p:nvPr/>
        </p:nvSpPr>
        <p:spPr>
          <a:xfrm>
            <a:off x="1073525" y="2503450"/>
            <a:ext cx="2831100" cy="4053600"/>
          </a:xfrm>
          <a:prstGeom prst="rect">
            <a:avLst/>
          </a:prstGeom>
          <a:solidFill>
            <a:srgbClr val="E8BC4A"/>
          </a:solidFill>
          <a:ln>
            <a:noFill/>
          </a:ln>
        </p:spPr>
        <p:txBody>
          <a:bodyPr lIns="213475" tIns="501475" rIns="213475" bIns="213475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Spanish teacher at Liceo Laura Bassi (Bologna)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 of USR (Ufficio scolastico Regionale per l'Emília-Romagna)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eTwinning Ambassador</a:t>
            </a:r>
          </a:p>
        </p:txBody>
      </p:sp>
      <p:sp>
        <p:nvSpPr>
          <p:cNvPr id="96" name="Shape 96"/>
          <p:cNvSpPr/>
          <p:nvPr/>
        </p:nvSpPr>
        <p:spPr>
          <a:xfrm>
            <a:off x="504720" y="1752840"/>
            <a:ext cx="1135800" cy="1135800"/>
          </a:xfrm>
          <a:prstGeom prst="rect">
            <a:avLst/>
          </a:prstGeom>
          <a:solidFill>
            <a:srgbClr val="F3E0C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-5400000">
            <a:off x="3040559" y="4092840"/>
            <a:ext cx="3742920" cy="567359"/>
          </a:xfrm>
          <a:prstGeom prst="rect">
            <a:avLst/>
          </a:prstGeom>
          <a:noFill/>
          <a:ln>
            <a:noFill/>
          </a:ln>
        </p:spPr>
        <p:txBody>
          <a:bodyPr lIns="0" tIns="0" rIns="501475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MARTA PEY PRATDESABA</a:t>
            </a:r>
          </a:p>
        </p:txBody>
      </p:sp>
      <p:sp>
        <p:nvSpPr>
          <p:cNvPr id="98" name="Shape 98"/>
          <p:cNvSpPr/>
          <p:nvPr/>
        </p:nvSpPr>
        <p:spPr>
          <a:xfrm>
            <a:off x="5197319" y="2503440"/>
            <a:ext cx="2831039" cy="3742920"/>
          </a:xfrm>
          <a:prstGeom prst="rect">
            <a:avLst/>
          </a:prstGeom>
          <a:solidFill>
            <a:srgbClr val="E8BC4A"/>
          </a:solidFill>
          <a:ln>
            <a:noFill/>
          </a:ln>
        </p:spPr>
        <p:txBody>
          <a:bodyPr lIns="213475" tIns="501475" rIns="213475" bIns="213475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Foreign Languages Coordinator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trainer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eTwinning Ambassador</a:t>
            </a:r>
          </a:p>
        </p:txBody>
      </p:sp>
      <p:sp>
        <p:nvSpPr>
          <p:cNvPr id="99" name="Shape 99"/>
          <p:cNvSpPr/>
          <p:nvPr/>
        </p:nvSpPr>
        <p:spPr>
          <a:xfrm>
            <a:off x="4628519" y="1752840"/>
            <a:ext cx="1135800" cy="113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75" y="1747075"/>
            <a:ext cx="1135799" cy="11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Participants</a:t>
            </a:r>
          </a:p>
        </p:txBody>
      </p:sp>
      <p:sp>
        <p:nvSpPr>
          <p:cNvPr id="106" name="Shape 106"/>
          <p:cNvSpPr/>
          <p:nvPr/>
        </p:nvSpPr>
        <p:spPr>
          <a:xfrm>
            <a:off x="462239" y="2384640"/>
            <a:ext cx="3710520" cy="435240"/>
          </a:xfrm>
          <a:prstGeom prst="rect">
            <a:avLst/>
          </a:prstGeom>
          <a:solidFill>
            <a:srgbClr val="E8BC4A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62239" y="2548800"/>
            <a:ext cx="271439" cy="271439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62239" y="1600200"/>
            <a:ext cx="3710520" cy="783000"/>
          </a:xfrm>
          <a:prstGeom prst="rect">
            <a:avLst/>
          </a:prstGeom>
          <a:noFill/>
          <a:ln>
            <a:noFill/>
          </a:ln>
        </p:spPr>
        <p:txBody>
          <a:bodyPr lIns="89625" tIns="59750" rIns="89625" bIns="59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4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CATALONIA: </a:t>
            </a:r>
          </a:p>
        </p:txBody>
      </p:sp>
      <p:sp>
        <p:nvSpPr>
          <p:cNvPr id="109" name="Shape 109"/>
          <p:cNvSpPr/>
          <p:nvPr/>
        </p:nvSpPr>
        <p:spPr>
          <a:xfrm>
            <a:off x="462239" y="3184559"/>
            <a:ext cx="271080" cy="27108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22160" y="3002759"/>
            <a:ext cx="3450960" cy="634319"/>
          </a:xfrm>
          <a:prstGeom prst="rect">
            <a:avLst/>
          </a:prstGeom>
          <a:noFill/>
          <a:ln>
            <a:noFill/>
          </a:ln>
        </p:spPr>
        <p:txBody>
          <a:bodyPr lIns="120950" tIns="120950" rIns="120950" bIns="12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 Catalan teachers</a:t>
            </a:r>
          </a:p>
        </p:txBody>
      </p:sp>
      <p:sp>
        <p:nvSpPr>
          <p:cNvPr id="111" name="Shape 111"/>
          <p:cNvSpPr/>
          <p:nvPr/>
        </p:nvSpPr>
        <p:spPr>
          <a:xfrm>
            <a:off x="462239" y="3819960"/>
            <a:ext cx="271080" cy="27108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22160" y="3638519"/>
            <a:ext cx="3450960" cy="634319"/>
          </a:xfrm>
          <a:prstGeom prst="rect">
            <a:avLst/>
          </a:prstGeom>
          <a:noFill/>
          <a:ln>
            <a:noFill/>
          </a:ln>
        </p:spPr>
        <p:txBody>
          <a:bodyPr lIns="120950" tIns="120950" rIns="120950" bIns="12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schools (8 primary / 2 secondary)</a:t>
            </a:r>
          </a:p>
        </p:txBody>
      </p:sp>
      <p:sp>
        <p:nvSpPr>
          <p:cNvPr id="113" name="Shape 113"/>
          <p:cNvSpPr/>
          <p:nvPr/>
        </p:nvSpPr>
        <p:spPr>
          <a:xfrm>
            <a:off x="462239" y="4455719"/>
            <a:ext cx="271080" cy="27108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22160" y="4274280"/>
            <a:ext cx="3450960" cy="634319"/>
          </a:xfrm>
          <a:prstGeom prst="rect">
            <a:avLst/>
          </a:prstGeom>
          <a:noFill/>
          <a:ln>
            <a:noFill/>
          </a:ln>
        </p:spPr>
        <p:txBody>
          <a:bodyPr lIns="120950" tIns="120950" rIns="120950" bIns="12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subject areas</a:t>
            </a:r>
          </a:p>
        </p:txBody>
      </p:sp>
      <p:sp>
        <p:nvSpPr>
          <p:cNvPr id="115" name="Shape 115"/>
          <p:cNvSpPr/>
          <p:nvPr/>
        </p:nvSpPr>
        <p:spPr>
          <a:xfrm>
            <a:off x="4359960" y="2384640"/>
            <a:ext cx="3710520" cy="435240"/>
          </a:xfrm>
          <a:prstGeom prst="rect">
            <a:avLst/>
          </a:prstGeom>
          <a:solidFill>
            <a:srgbClr val="E8BC4A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359960" y="2548800"/>
            <a:ext cx="271439" cy="271439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359960" y="1600200"/>
            <a:ext cx="3710520" cy="783000"/>
          </a:xfrm>
          <a:prstGeom prst="rect">
            <a:avLst/>
          </a:prstGeom>
          <a:noFill/>
          <a:ln>
            <a:noFill/>
          </a:ln>
        </p:spPr>
        <p:txBody>
          <a:bodyPr lIns="89625" tIns="59750" rIns="89625" bIns="59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4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ITALY:</a:t>
            </a:r>
          </a:p>
        </p:txBody>
      </p:sp>
      <p:sp>
        <p:nvSpPr>
          <p:cNvPr id="118" name="Shape 118"/>
          <p:cNvSpPr/>
          <p:nvPr/>
        </p:nvSpPr>
        <p:spPr>
          <a:xfrm>
            <a:off x="4359960" y="3184559"/>
            <a:ext cx="271080" cy="27108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705380" y="3002822"/>
            <a:ext cx="3450900" cy="63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/>
              <a:t>12 Italian teachers</a:t>
            </a:r>
          </a:p>
        </p:txBody>
      </p:sp>
      <p:sp>
        <p:nvSpPr>
          <p:cNvPr id="120" name="Shape 120"/>
          <p:cNvSpPr/>
          <p:nvPr/>
        </p:nvSpPr>
        <p:spPr>
          <a:xfrm>
            <a:off x="4359910" y="3820159"/>
            <a:ext cx="271200" cy="27120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359910" y="4455847"/>
            <a:ext cx="271200" cy="27120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705380" y="3638659"/>
            <a:ext cx="3450900" cy="63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schools (2 primary / 6 secondary)</a:t>
            </a:r>
          </a:p>
        </p:txBody>
      </p:sp>
      <p:sp>
        <p:nvSpPr>
          <p:cNvPr id="123" name="Shape 123"/>
          <p:cNvSpPr/>
          <p:nvPr/>
        </p:nvSpPr>
        <p:spPr>
          <a:xfrm>
            <a:off x="4817880" y="4256634"/>
            <a:ext cx="3450900" cy="63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subject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CALENDAR</a:t>
            </a:r>
          </a:p>
        </p:txBody>
      </p:sp>
      <p:sp>
        <p:nvSpPr>
          <p:cNvPr id="129" name="Shape 129"/>
          <p:cNvSpPr/>
          <p:nvPr/>
        </p:nvSpPr>
        <p:spPr>
          <a:xfrm>
            <a:off x="1311840" y="1555559"/>
            <a:ext cx="3689639" cy="2213280"/>
          </a:xfrm>
          <a:prstGeom prst="rect">
            <a:avLst/>
          </a:prstGeom>
          <a:solidFill>
            <a:srgbClr val="E8BC4A"/>
          </a:solidFill>
          <a:ln>
            <a:noFill/>
          </a:ln>
        </p:spPr>
        <p:txBody>
          <a:bodyPr lIns="110500" tIns="110500" rIns="110500" bIns="1105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Nov 2016 to May 2017: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course (in-site)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webinars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partner up</a:t>
            </a:r>
          </a:p>
        </p:txBody>
      </p:sp>
      <p:sp>
        <p:nvSpPr>
          <p:cNvPr id="130" name="Shape 130"/>
          <p:cNvSpPr/>
          <p:nvPr/>
        </p:nvSpPr>
        <p:spPr>
          <a:xfrm>
            <a:off x="1311840" y="4139280"/>
            <a:ext cx="3689639" cy="2213280"/>
          </a:xfrm>
          <a:prstGeom prst="rect">
            <a:avLst/>
          </a:prstGeom>
          <a:solidFill>
            <a:srgbClr val="E8BC4A"/>
          </a:solidFill>
          <a:ln>
            <a:noFill/>
          </a:ln>
        </p:spPr>
        <p:txBody>
          <a:bodyPr lIns="110500" tIns="110500" rIns="110500" bIns="1105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2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September 2017-June 2018: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Noto Sans Symbols"/>
              <a:buChar char="l"/>
            </a:pPr>
            <a:r>
              <a:rPr lang="ca-ES" sz="2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development of eTwinning projects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519" y="2002319"/>
            <a:ext cx="3056039" cy="297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THE PROJECT</a:t>
            </a:r>
          </a:p>
        </p:txBody>
      </p:sp>
      <p:sp>
        <p:nvSpPr>
          <p:cNvPr id="137" name="Shape 137"/>
          <p:cNvSpPr/>
          <p:nvPr/>
        </p:nvSpPr>
        <p:spPr>
          <a:xfrm>
            <a:off x="457200" y="1338150"/>
            <a:ext cx="7618800" cy="55199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909CE1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909CE1"/>
                </a:solidFill>
                <a:latin typeface="Calibri"/>
                <a:ea typeface="Calibri"/>
                <a:cs typeface="Calibri"/>
                <a:sym typeface="Calibri"/>
              </a:rPr>
              <a:t>AIMS: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get to know eTwinning and promote participation in it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exchange experiences and practices among teachers, councelours and eTwinning Ambassadors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plan collaborative activities using Web 2.0 tools and the Twinspace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advise and guide schools in eTwinning projects and professional development activities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promote the use of foreign languages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 encourage the use of new pedagogies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promote the European dimension and internationalization of schools and Departments of Education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rgbClr val="24213E"/>
              </a:buClr>
              <a:buSzPct val="100000"/>
              <a:buFont typeface="Arial"/>
              <a:buChar char="•"/>
            </a:pPr>
            <a:r>
              <a:rPr lang="ca-ES" sz="2200" b="1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To encourage schools and Departments of Education to partipate in KA2 Erasmus + strategic partnerships</a:t>
            </a:r>
            <a:r>
              <a:rPr lang="ca-ES" sz="2200" b="0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a-ES" sz="2000" b="0" i="0" u="none" strike="noStrike" cap="none">
                <a:solidFill>
                  <a:srgbClr val="2421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57200" y="274680"/>
            <a:ext cx="7618680" cy="1141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ca-ES" sz="4600" b="0" i="0" u="none" strike="noStrike" cap="none">
                <a:solidFill>
                  <a:srgbClr val="24213E"/>
                </a:solidFill>
                <a:latin typeface="Cambria"/>
                <a:ea typeface="Cambria"/>
                <a:cs typeface="Cambria"/>
                <a:sym typeface="Cambria"/>
              </a:rPr>
              <a:t>THE COURSE</a:t>
            </a:r>
          </a:p>
        </p:txBody>
      </p:sp>
      <p:sp>
        <p:nvSpPr>
          <p:cNvPr id="143" name="Shape 143"/>
          <p:cNvSpPr/>
          <p:nvPr/>
        </p:nvSpPr>
        <p:spPr>
          <a:xfrm>
            <a:off x="457200" y="1558440"/>
            <a:ext cx="7618680" cy="1551599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91475" tIns="354225" rIns="591475" bIns="12095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ETwinning – revision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Webtools 2.0.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Collaborative activities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21st c. pedagogies: gamification, flipped classroom, PBL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Etwinning &amp; Erasmus+</a:t>
            </a:r>
          </a:p>
        </p:txBody>
      </p:sp>
      <p:sp>
        <p:nvSpPr>
          <p:cNvPr id="144" name="Shape 144"/>
          <p:cNvSpPr/>
          <p:nvPr/>
        </p:nvSpPr>
        <p:spPr>
          <a:xfrm>
            <a:off x="838079" y="1307520"/>
            <a:ext cx="5332679" cy="500400"/>
          </a:xfrm>
          <a:prstGeom prst="roundRect">
            <a:avLst>
              <a:gd name="adj" fmla="val 16667"/>
            </a:avLst>
          </a:prstGeom>
          <a:solidFill>
            <a:srgbClr val="E8BC4A"/>
          </a:solidFill>
          <a:ln>
            <a:noFill/>
          </a:ln>
        </p:spPr>
        <p:txBody>
          <a:bodyPr lIns="201600" tIns="24475" rIns="201600" bIns="24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1" i="0" u="none" strike="noStrike" cap="none">
                <a:solidFill>
                  <a:srgbClr val="909CE1"/>
                </a:solidFill>
                <a:latin typeface="Calibri"/>
                <a:ea typeface="Calibri"/>
                <a:cs typeface="Calibri"/>
                <a:sym typeface="Calibri"/>
              </a:rPr>
              <a:t>CONTENTS: </a:t>
            </a:r>
          </a:p>
        </p:txBody>
      </p:sp>
      <p:sp>
        <p:nvSpPr>
          <p:cNvPr id="145" name="Shape 145"/>
          <p:cNvSpPr/>
          <p:nvPr/>
        </p:nvSpPr>
        <p:spPr>
          <a:xfrm>
            <a:off x="457200" y="3453839"/>
            <a:ext cx="7618680" cy="1551599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91475" tIns="354225" rIns="591475" bIns="12095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7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1) Guess who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7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2) Xmas' multimedia book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7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3) an e-activity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7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</a:p>
        </p:txBody>
      </p:sp>
      <p:sp>
        <p:nvSpPr>
          <p:cNvPr id="146" name="Shape 146"/>
          <p:cNvSpPr/>
          <p:nvPr/>
        </p:nvSpPr>
        <p:spPr>
          <a:xfrm>
            <a:off x="838079" y="3202919"/>
            <a:ext cx="5332679" cy="500400"/>
          </a:xfrm>
          <a:prstGeom prst="roundRect">
            <a:avLst>
              <a:gd name="adj" fmla="val 16667"/>
            </a:avLst>
          </a:prstGeom>
          <a:solidFill>
            <a:srgbClr val="E8BC4A"/>
          </a:solidFill>
          <a:ln>
            <a:noFill/>
          </a:ln>
        </p:spPr>
        <p:txBody>
          <a:bodyPr lIns="201600" tIns="24475" rIns="201600" bIns="24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1" i="0" u="none" strike="noStrike" cap="none">
                <a:solidFill>
                  <a:srgbClr val="909CE1"/>
                </a:solidFill>
                <a:latin typeface="Calibri"/>
                <a:ea typeface="Calibri"/>
                <a:cs typeface="Calibri"/>
                <a:sym typeface="Calibri"/>
              </a:rPr>
              <a:t>COLLABORATIVE ACTIVITIES</a:t>
            </a:r>
          </a:p>
        </p:txBody>
      </p:sp>
      <p:sp>
        <p:nvSpPr>
          <p:cNvPr id="147" name="Shape 147"/>
          <p:cNvSpPr/>
          <p:nvPr/>
        </p:nvSpPr>
        <p:spPr>
          <a:xfrm>
            <a:off x="457200" y="5349600"/>
            <a:ext cx="7618680" cy="1257119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E8BC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91475" tIns="354225" rIns="591475" bIns="12095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WEBINAR 1: Let’s meet (again)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WEBINAR 2: Useful tips for etwinning projects (Emma Giurlani): Feb. 2017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CC5439"/>
              </a:buClr>
              <a:buSzPct val="100000"/>
              <a:buFont typeface="Noto Sans Symbols"/>
              <a:buChar char="l"/>
            </a:pPr>
            <a:r>
              <a:rPr lang="ca-ES" sz="1300" b="1" i="0" u="none" strike="noStrike" cap="none">
                <a:solidFill>
                  <a:srgbClr val="CC5439"/>
                </a:solidFill>
                <a:latin typeface="Calibri"/>
                <a:ea typeface="Calibri"/>
                <a:cs typeface="Calibri"/>
                <a:sym typeface="Calibri"/>
              </a:rPr>
              <a:t>WEBINAR 3: Etwinning &amp; Flipped Classroom (Simone Bionda): April 2017</a:t>
            </a:r>
          </a:p>
        </p:txBody>
      </p:sp>
      <p:sp>
        <p:nvSpPr>
          <p:cNvPr id="148" name="Shape 148"/>
          <p:cNvSpPr/>
          <p:nvPr/>
        </p:nvSpPr>
        <p:spPr>
          <a:xfrm>
            <a:off x="838079" y="5098680"/>
            <a:ext cx="5332679" cy="500400"/>
          </a:xfrm>
          <a:prstGeom prst="roundRect">
            <a:avLst>
              <a:gd name="adj" fmla="val 16667"/>
            </a:avLst>
          </a:prstGeom>
          <a:solidFill>
            <a:srgbClr val="E8BC4A"/>
          </a:solidFill>
          <a:ln>
            <a:noFill/>
          </a:ln>
        </p:spPr>
        <p:txBody>
          <a:bodyPr lIns="201600" tIns="24475" rIns="201600" bIns="24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ca-ES" sz="1700" b="1" i="0" u="none" strike="noStrike" cap="none">
                <a:solidFill>
                  <a:srgbClr val="909CE1"/>
                </a:solidFill>
                <a:latin typeface="Calibri"/>
                <a:ea typeface="Calibri"/>
                <a:cs typeface="Calibri"/>
                <a:sym typeface="Calibri"/>
              </a:rPr>
              <a:t>WEBINARS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Macintosh PowerPoint</Application>
  <PresentationFormat>Presentación en pantalla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MPP PPLH</cp:lastModifiedBy>
  <cp:revision>1</cp:revision>
  <dcterms:modified xsi:type="dcterms:W3CDTF">2016-12-15T15:17:26Z</dcterms:modified>
</cp:coreProperties>
</file>