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9" r:id="rId3"/>
    <p:sldId id="280" r:id="rId4"/>
    <p:sldId id="281" r:id="rId5"/>
    <p:sldId id="259" r:id="rId6"/>
    <p:sldId id="283" r:id="rId7"/>
    <p:sldId id="284" r:id="rId8"/>
    <p:sldId id="265" r:id="rId9"/>
    <p:sldId id="282" r:id="rId10"/>
    <p:sldId id="266" r:id="rId11"/>
    <p:sldId id="286" r:id="rId12"/>
    <p:sldId id="287" r:id="rId13"/>
    <p:sldId id="285" r:id="rId14"/>
    <p:sldId id="289" r:id="rId15"/>
    <p:sldId id="257" r:id="rId16"/>
    <p:sldId id="278" r:id="rId17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B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8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40C0-9B87-4E9E-9C8C-A3C24FF50DB0}" type="datetimeFigureOut">
              <a:rPr lang="ca-ES" smtClean="0"/>
              <a:pPr/>
              <a:t>9/11/16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CE7FE-EBA9-4D56-8C0E-6026E5F8E913}" type="slidenum">
              <a:rPr lang="ca-ES" smtClean="0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7574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40C0-9B87-4E9E-9C8C-A3C24FF50DB0}" type="datetimeFigureOut">
              <a:rPr lang="ca-ES" smtClean="0"/>
              <a:pPr/>
              <a:t>9/11/16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CE7FE-EBA9-4D56-8C0E-6026E5F8E913}" type="slidenum">
              <a:rPr lang="ca-ES" smtClean="0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1475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40C0-9B87-4E9E-9C8C-A3C24FF50DB0}" type="datetimeFigureOut">
              <a:rPr lang="ca-ES" smtClean="0"/>
              <a:pPr/>
              <a:t>9/11/16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CE7FE-EBA9-4D56-8C0E-6026E5F8E913}" type="slidenum">
              <a:rPr lang="ca-ES" smtClean="0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445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40C0-9B87-4E9E-9C8C-A3C24FF50DB0}" type="datetimeFigureOut">
              <a:rPr lang="ca-ES" smtClean="0"/>
              <a:pPr/>
              <a:t>9/11/16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CE7FE-EBA9-4D56-8C0E-6026E5F8E913}" type="slidenum">
              <a:rPr lang="ca-ES" smtClean="0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08043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40C0-9B87-4E9E-9C8C-A3C24FF50DB0}" type="datetimeFigureOut">
              <a:rPr lang="ca-ES" smtClean="0"/>
              <a:pPr/>
              <a:t>9/11/16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CE7FE-EBA9-4D56-8C0E-6026E5F8E913}" type="slidenum">
              <a:rPr lang="ca-ES" smtClean="0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7626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40C0-9B87-4E9E-9C8C-A3C24FF50DB0}" type="datetimeFigureOut">
              <a:rPr lang="ca-ES" smtClean="0"/>
              <a:pPr/>
              <a:t>9/11/16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CE7FE-EBA9-4D56-8C0E-6026E5F8E913}" type="slidenum">
              <a:rPr lang="ca-ES" smtClean="0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4070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40C0-9B87-4E9E-9C8C-A3C24FF50DB0}" type="datetimeFigureOut">
              <a:rPr lang="ca-ES" smtClean="0"/>
              <a:pPr/>
              <a:t>9/11/16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CE7FE-EBA9-4D56-8C0E-6026E5F8E913}" type="slidenum">
              <a:rPr lang="ca-ES" smtClean="0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9927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40C0-9B87-4E9E-9C8C-A3C24FF50DB0}" type="datetimeFigureOut">
              <a:rPr lang="ca-ES" smtClean="0"/>
              <a:pPr/>
              <a:t>9/11/16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CE7FE-EBA9-4D56-8C0E-6026E5F8E913}" type="slidenum">
              <a:rPr lang="ca-ES" smtClean="0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5938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40C0-9B87-4E9E-9C8C-A3C24FF50DB0}" type="datetimeFigureOut">
              <a:rPr lang="ca-ES" smtClean="0"/>
              <a:pPr/>
              <a:t>9/11/16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CE7FE-EBA9-4D56-8C0E-6026E5F8E913}" type="slidenum">
              <a:rPr lang="ca-ES" smtClean="0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0836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40C0-9B87-4E9E-9C8C-A3C24FF50DB0}" type="datetimeFigureOut">
              <a:rPr lang="ca-ES" smtClean="0"/>
              <a:pPr/>
              <a:t>9/11/16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CE7FE-EBA9-4D56-8C0E-6026E5F8E913}" type="slidenum">
              <a:rPr lang="ca-ES" smtClean="0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4431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40C0-9B87-4E9E-9C8C-A3C24FF50DB0}" type="datetimeFigureOut">
              <a:rPr lang="ca-ES" smtClean="0"/>
              <a:pPr/>
              <a:t>9/11/16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CE7FE-EBA9-4D56-8C0E-6026E5F8E913}" type="slidenum">
              <a:rPr lang="ca-ES" smtClean="0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6590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540C0-9B87-4E9E-9C8C-A3C24FF50DB0}" type="datetimeFigureOut">
              <a:rPr lang="ca-ES" smtClean="0"/>
              <a:pPr/>
              <a:t>9/11/16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CE7FE-EBA9-4D56-8C0E-6026E5F8E913}" type="slidenum">
              <a:rPr lang="ca-ES" smtClean="0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2345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2.jpeg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search?q=descomposicio+arc+sant+marti+reflexio&amp;espv=2&amp;biw=1029&amp;bih=749&amp;tbm=isch&amp;tbo=u&amp;source=univ&amp;sa=X&amp;ved=0ahUKEwj0wO2onNnKAhVB1BoKHaE0AjcQsAQIHQ" TargetMode="External"/><Relationship Id="rId4" Type="http://schemas.openxmlformats.org/officeDocument/2006/relationships/hyperlink" Target="http://www.nittua.eu/wp-content/uploads/2011/03/20071115124702-chema-madoz-tenazas.jpg" TargetMode="External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osdomingoscocinoyo.blogspot.com.es/2012/10/arroz-clarico-de-vigilia-o-de-los-tres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://agora.xtec.cat/sescanet/" TargetMode="External"/><Relationship Id="rId5" Type="http://schemas.openxmlformats.org/officeDocument/2006/relationships/hyperlink" Target="mailto:a8072978@xtec.cat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png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ca-ES" sz="2400" dirty="0"/>
              <a:t/>
            </a:r>
            <a:br>
              <a:rPr lang="ca-ES" sz="2400" dirty="0"/>
            </a:br>
            <a:endParaRPr lang="ca-ES" sz="2400" dirty="0"/>
          </a:p>
        </p:txBody>
      </p:sp>
      <p:pic>
        <p:nvPicPr>
          <p:cNvPr id="3" name="Marcador de contenido 3" descr="imag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90" r="-38390"/>
          <a:stretch>
            <a:fillRect/>
          </a:stretch>
        </p:blipFill>
        <p:spPr>
          <a:xfrm>
            <a:off x="-438460" y="764704"/>
            <a:ext cx="5118472" cy="2814962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95936" y="1772816"/>
            <a:ext cx="48600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3200" b="1" dirty="0" smtClean="0">
                <a:latin typeface="Arial" pitchFamily="34" charset="0"/>
                <a:cs typeface="Arial" pitchFamily="34" charset="0"/>
              </a:rPr>
              <a:t>Caminem </a:t>
            </a:r>
            <a:r>
              <a:rPr lang="ca-ES" sz="3200" b="1" dirty="0">
                <a:latin typeface="Arial" pitchFamily="34" charset="0"/>
                <a:cs typeface="Arial" pitchFamily="34" charset="0"/>
              </a:rPr>
              <a:t>cap al </a:t>
            </a:r>
            <a:r>
              <a:rPr lang="ca-ES" sz="3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TIL</a:t>
            </a:r>
          </a:p>
          <a:p>
            <a:pPr algn="ctr"/>
            <a:endParaRPr lang="ca-ES" sz="2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ca-ES" sz="1400" dirty="0" smtClean="0">
                <a:latin typeface="Georgia" pitchFamily="18" charset="0"/>
              </a:rPr>
              <a:t>Presentació </a:t>
            </a:r>
            <a:r>
              <a:rPr lang="ca-ES" sz="1400" dirty="0">
                <a:latin typeface="Georgia" pitchFamily="18" charset="0"/>
              </a:rPr>
              <a:t>del centre Secció d’Institut de Canet de Mar</a:t>
            </a:r>
          </a:p>
          <a:p>
            <a:endParaRPr lang="ca-ES" dirty="0">
              <a:latin typeface="Georgia" pitchFamily="18" charset="0"/>
            </a:endParaRPr>
          </a:p>
        </p:txBody>
      </p:sp>
      <p:pic>
        <p:nvPicPr>
          <p:cNvPr id="6" name="Imatg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021288"/>
            <a:ext cx="2376264" cy="462151"/>
          </a:xfrm>
          <a:prstGeom prst="rect">
            <a:avLst/>
          </a:prstGeom>
        </p:spPr>
      </p:pic>
      <p:pic>
        <p:nvPicPr>
          <p:cNvPr id="7" name="Imatg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736780"/>
            <a:ext cx="46228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70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827584" y="213479"/>
            <a:ext cx="5069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a-ES" b="1" dirty="0" smtClean="0">
                <a:latin typeface="Georgia" pitchFamily="18" charset="0"/>
              </a:rPr>
              <a:t>Crear </a:t>
            </a:r>
            <a:r>
              <a:rPr lang="ca-ES" b="1" dirty="0">
                <a:latin typeface="Georgia" pitchFamily="18" charset="0"/>
              </a:rPr>
              <a:t>fils conductors</a:t>
            </a:r>
            <a:endParaRPr lang="ca-ES" dirty="0">
              <a:latin typeface="Georgia" pitchFamily="18" charset="0"/>
            </a:endParaRPr>
          </a:p>
          <a:p>
            <a:endParaRPr lang="ca-ES" dirty="0">
              <a:latin typeface="Georgia" pitchFamily="18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529854" y="692696"/>
            <a:ext cx="8398340" cy="5268630"/>
            <a:chOff x="529854" y="913814"/>
            <a:chExt cx="8398340" cy="526863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671540" y="1804045"/>
              <a:ext cx="3067051" cy="1809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003" y="2783554"/>
              <a:ext cx="5098117" cy="1793131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54" y="913814"/>
              <a:ext cx="5122266" cy="177972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970" y="4653136"/>
              <a:ext cx="5120150" cy="152930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10 Flecha curvada hacia la izquierda"/>
            <p:cNvSpPr/>
            <p:nvPr/>
          </p:nvSpPr>
          <p:spPr>
            <a:xfrm>
              <a:off x="8275031" y="2872554"/>
              <a:ext cx="611778" cy="1387976"/>
            </a:xfrm>
            <a:prstGeom prst="curvedLef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>
                <a:solidFill>
                  <a:schemeClr val="tx1"/>
                </a:solidFill>
              </a:endParaRPr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1" y="4232883"/>
              <a:ext cx="1824284" cy="156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16 Flecha curvada hacia la izquierda"/>
            <p:cNvSpPr/>
            <p:nvPr/>
          </p:nvSpPr>
          <p:spPr>
            <a:xfrm>
              <a:off x="8316416" y="4390585"/>
              <a:ext cx="611778" cy="1387976"/>
            </a:xfrm>
            <a:prstGeom prst="curvedLef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>
                <a:solidFill>
                  <a:schemeClr val="tx1"/>
                </a:solidFill>
              </a:endParaRPr>
            </a:p>
          </p:txBody>
        </p:sp>
        <p:sp>
          <p:nvSpPr>
            <p:cNvPr id="18" name="17 Flecha curvada hacia la izquierda"/>
            <p:cNvSpPr/>
            <p:nvPr/>
          </p:nvSpPr>
          <p:spPr>
            <a:xfrm>
              <a:off x="8316416" y="1320944"/>
              <a:ext cx="611778" cy="1387976"/>
            </a:xfrm>
            <a:prstGeom prst="curvedLef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>
                <a:solidFill>
                  <a:schemeClr val="tx1"/>
                </a:solidFill>
              </a:endParaRPr>
            </a:p>
          </p:txBody>
        </p:sp>
      </p:grpSp>
      <p:pic>
        <p:nvPicPr>
          <p:cNvPr id="12" name="Imatge 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021288"/>
            <a:ext cx="2376264" cy="462151"/>
          </a:xfrm>
          <a:prstGeom prst="rect">
            <a:avLst/>
          </a:prstGeom>
        </p:spPr>
      </p:pic>
      <p:pic>
        <p:nvPicPr>
          <p:cNvPr id="13" name="Imatge 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736780"/>
            <a:ext cx="46228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56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CuadroTexto"/>
          <p:cNvSpPr txBox="1"/>
          <p:nvPr/>
        </p:nvSpPr>
        <p:spPr>
          <a:xfrm>
            <a:off x="827584" y="213479"/>
            <a:ext cx="5069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a-ES" b="1" dirty="0" smtClean="0">
                <a:latin typeface="Georgia" pitchFamily="18" charset="0"/>
              </a:rPr>
              <a:t>Crear </a:t>
            </a:r>
            <a:r>
              <a:rPr lang="ca-ES" b="1" dirty="0">
                <a:latin typeface="Georgia" pitchFamily="18" charset="0"/>
              </a:rPr>
              <a:t>fils conductors</a:t>
            </a:r>
            <a:endParaRPr lang="ca-ES" dirty="0">
              <a:latin typeface="Georgia" pitchFamily="18" charset="0"/>
            </a:endParaRPr>
          </a:p>
          <a:p>
            <a:endParaRPr lang="ca-ES" dirty="0">
              <a:latin typeface="Georgia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92696"/>
            <a:ext cx="8013700" cy="4191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899592" y="5085184"/>
            <a:ext cx="664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Klein</a:t>
            </a:r>
            <a:endParaRPr lang="es-ES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7452320" y="5085184"/>
            <a:ext cx="6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Groß</a:t>
            </a:r>
            <a:endParaRPr lang="es-ES" b="1" dirty="0"/>
          </a:p>
        </p:txBody>
      </p:sp>
      <p:pic>
        <p:nvPicPr>
          <p:cNvPr id="6" name="Imatg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021288"/>
            <a:ext cx="2376264" cy="462151"/>
          </a:xfrm>
          <a:prstGeom prst="rect">
            <a:avLst/>
          </a:prstGeom>
        </p:spPr>
      </p:pic>
      <p:pic>
        <p:nvPicPr>
          <p:cNvPr id="7" name="Imatg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736780"/>
            <a:ext cx="46228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93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92696"/>
            <a:ext cx="4956769" cy="259228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339752" y="4437112"/>
            <a:ext cx="52373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Der </a:t>
            </a:r>
            <a:r>
              <a:rPr lang="es-ES" dirty="0" err="1" smtClean="0"/>
              <a:t>Australopithecus</a:t>
            </a:r>
            <a:r>
              <a:rPr lang="es-ES" dirty="0" smtClean="0"/>
              <a:t> </a:t>
            </a:r>
            <a:r>
              <a:rPr lang="es-ES" b="1" dirty="0" err="1" smtClean="0"/>
              <a:t>ist</a:t>
            </a:r>
            <a:r>
              <a:rPr lang="es-ES" b="1" dirty="0" smtClean="0"/>
              <a:t> </a:t>
            </a:r>
            <a:r>
              <a:rPr lang="es-ES" b="1" dirty="0" err="1" smtClean="0"/>
              <a:t>kleiner</a:t>
            </a:r>
            <a:r>
              <a:rPr lang="es-ES" b="1" dirty="0" smtClean="0"/>
              <a:t> </a:t>
            </a:r>
            <a:r>
              <a:rPr lang="es-ES" b="1" dirty="0" err="1" smtClean="0"/>
              <a:t>als</a:t>
            </a:r>
            <a:r>
              <a:rPr lang="es-ES" b="1" dirty="0" smtClean="0"/>
              <a:t> </a:t>
            </a:r>
            <a:r>
              <a:rPr lang="es-ES" dirty="0" smtClean="0"/>
              <a:t>der Homo Sapiens</a:t>
            </a:r>
          </a:p>
          <a:p>
            <a:endParaRPr lang="es-ES" dirty="0"/>
          </a:p>
          <a:p>
            <a:r>
              <a:rPr lang="es-ES" dirty="0" err="1" smtClean="0"/>
              <a:t>Wie</a:t>
            </a:r>
            <a:r>
              <a:rPr lang="es-ES" dirty="0" smtClean="0"/>
              <a:t> </a:t>
            </a:r>
            <a:r>
              <a:rPr lang="es-ES" dirty="0" err="1"/>
              <a:t>g</a:t>
            </a:r>
            <a:r>
              <a:rPr lang="es-ES" dirty="0" err="1" smtClean="0"/>
              <a:t>roß</a:t>
            </a:r>
            <a:r>
              <a:rPr lang="es-ES" dirty="0" smtClean="0"/>
              <a:t> </a:t>
            </a:r>
            <a:r>
              <a:rPr lang="es-ES" dirty="0" err="1" smtClean="0"/>
              <a:t>bist</a:t>
            </a:r>
            <a:r>
              <a:rPr lang="es-ES" dirty="0" smtClean="0"/>
              <a:t> du?      </a:t>
            </a:r>
            <a:r>
              <a:rPr lang="es-ES" dirty="0" err="1" smtClean="0"/>
              <a:t>Ich</a:t>
            </a:r>
            <a:r>
              <a:rPr lang="es-ES" dirty="0" smtClean="0"/>
              <a:t> </a:t>
            </a:r>
            <a:r>
              <a:rPr lang="es-ES" dirty="0" err="1" smtClean="0"/>
              <a:t>bin</a:t>
            </a:r>
            <a:r>
              <a:rPr lang="es-ES" dirty="0" smtClean="0"/>
              <a:t> 1,7 m </a:t>
            </a:r>
            <a:r>
              <a:rPr lang="es-ES" dirty="0" err="1" smtClean="0"/>
              <a:t>groß</a:t>
            </a:r>
            <a:endParaRPr lang="es-ES" dirty="0" smtClean="0"/>
          </a:p>
          <a:p>
            <a:endParaRPr lang="es-ES" dirty="0"/>
          </a:p>
          <a:p>
            <a:r>
              <a:rPr lang="es-ES" dirty="0" err="1" smtClean="0"/>
              <a:t>Ich</a:t>
            </a:r>
            <a:r>
              <a:rPr lang="es-ES" dirty="0" smtClean="0"/>
              <a:t> </a:t>
            </a:r>
            <a:r>
              <a:rPr lang="es-ES" dirty="0" err="1" smtClean="0"/>
              <a:t>bin</a:t>
            </a:r>
            <a:r>
              <a:rPr lang="es-ES" dirty="0" smtClean="0"/>
              <a:t> </a:t>
            </a:r>
            <a:r>
              <a:rPr lang="es-ES" dirty="0" err="1" smtClean="0"/>
              <a:t>kleiner</a:t>
            </a:r>
            <a:r>
              <a:rPr lang="es-ES" dirty="0" smtClean="0"/>
              <a:t> </a:t>
            </a:r>
            <a:r>
              <a:rPr lang="es-ES" dirty="0" err="1" smtClean="0"/>
              <a:t>als</a:t>
            </a:r>
            <a:r>
              <a:rPr lang="es-ES" dirty="0" smtClean="0"/>
              <a:t> du /    Du </a:t>
            </a:r>
            <a:r>
              <a:rPr lang="es-ES" dirty="0" err="1" smtClean="0"/>
              <a:t>bist</a:t>
            </a:r>
            <a:r>
              <a:rPr lang="es-ES" dirty="0" smtClean="0"/>
              <a:t> </a:t>
            </a:r>
            <a:r>
              <a:rPr lang="es-ES" dirty="0" err="1" smtClean="0"/>
              <a:t>größer</a:t>
            </a:r>
            <a:r>
              <a:rPr lang="es-ES" dirty="0" smtClean="0"/>
              <a:t> </a:t>
            </a:r>
            <a:r>
              <a:rPr lang="es-ES" dirty="0" err="1" smtClean="0"/>
              <a:t>als</a:t>
            </a:r>
            <a:r>
              <a:rPr lang="es-ES" dirty="0" smtClean="0"/>
              <a:t> </a:t>
            </a:r>
            <a:r>
              <a:rPr lang="es-ES" dirty="0" err="1" smtClean="0"/>
              <a:t>ich</a:t>
            </a:r>
            <a:endParaRPr lang="es-ES" dirty="0"/>
          </a:p>
        </p:txBody>
      </p:sp>
      <p:sp>
        <p:nvSpPr>
          <p:cNvPr id="5" name="17 Flecha curvada hacia la izquierda"/>
          <p:cNvSpPr/>
          <p:nvPr/>
        </p:nvSpPr>
        <p:spPr>
          <a:xfrm rot="21155679">
            <a:off x="5702894" y="2407890"/>
            <a:ext cx="1043332" cy="1972753"/>
          </a:xfrm>
          <a:prstGeom prst="curvedLeftArrow">
            <a:avLst>
              <a:gd name="adj1" fmla="val 25000"/>
              <a:gd name="adj2" fmla="val 50000"/>
              <a:gd name="adj3" fmla="val 34142"/>
            </a:avLst>
          </a:prstGeom>
          <a:ln cap="flat">
            <a:solidFill>
              <a:srgbClr val="4F81BD"/>
            </a:solidFill>
            <a:headEnd type="triangle"/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>
              <a:ln>
                <a:solidFill>
                  <a:schemeClr val="tx1"/>
                </a:solidFill>
                <a:headEnd type="triangle"/>
                <a:tailEnd type="triangle"/>
              </a:ln>
              <a:solidFill>
                <a:schemeClr val="tx1"/>
              </a:solidFill>
            </a:endParaRPr>
          </a:p>
        </p:txBody>
      </p:sp>
      <p:pic>
        <p:nvPicPr>
          <p:cNvPr id="6" name="Imatg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2376264" cy="462151"/>
          </a:xfrm>
          <a:prstGeom prst="rect">
            <a:avLst/>
          </a:prstGeom>
        </p:spPr>
      </p:pic>
      <p:pic>
        <p:nvPicPr>
          <p:cNvPr id="7" name="Imatg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736780"/>
            <a:ext cx="46228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74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827584" y="213479"/>
            <a:ext cx="5069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a-ES" b="1" dirty="0" smtClean="0">
                <a:latin typeface="Georgia" pitchFamily="18" charset="0"/>
              </a:rPr>
              <a:t>Crear </a:t>
            </a:r>
            <a:r>
              <a:rPr lang="ca-ES" b="1" dirty="0">
                <a:latin typeface="Georgia" pitchFamily="18" charset="0"/>
              </a:rPr>
              <a:t>fils conductors</a:t>
            </a:r>
            <a:endParaRPr lang="ca-ES" dirty="0">
              <a:latin typeface="Georgia" pitchFamily="18" charset="0"/>
            </a:endParaRPr>
          </a:p>
          <a:p>
            <a:endParaRPr lang="ca-ES" dirty="0">
              <a:latin typeface="Georgia" pitchFamily="18" charset="0"/>
            </a:endParaRPr>
          </a:p>
        </p:txBody>
      </p:sp>
      <p:pic>
        <p:nvPicPr>
          <p:cNvPr id="12" name="Imatg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021288"/>
            <a:ext cx="2376264" cy="462151"/>
          </a:xfrm>
          <a:prstGeom prst="rect">
            <a:avLst/>
          </a:prstGeom>
        </p:spPr>
      </p:pic>
      <p:pic>
        <p:nvPicPr>
          <p:cNvPr id="13" name="Imat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736780"/>
            <a:ext cx="462280" cy="7391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7" y="548680"/>
            <a:ext cx="8723669" cy="5184576"/>
          </a:xfrm>
          <a:prstGeom prst="rect">
            <a:avLst/>
          </a:prstGeom>
          <a:solidFill>
            <a:srgbClr val="C0504D"/>
          </a:solidFill>
          <a:ln>
            <a:solidFill>
              <a:srgbClr val="4F81BD">
                <a:alpha val="57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2537405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827584" y="213479"/>
            <a:ext cx="5069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a-ES" b="1" dirty="0" smtClean="0">
                <a:latin typeface="Georgia" pitchFamily="18" charset="0"/>
              </a:rPr>
              <a:t>Crear </a:t>
            </a:r>
            <a:r>
              <a:rPr lang="ca-ES" b="1" dirty="0">
                <a:latin typeface="Georgia" pitchFamily="18" charset="0"/>
              </a:rPr>
              <a:t>fils conductors</a:t>
            </a:r>
            <a:endParaRPr lang="ca-ES" dirty="0">
              <a:latin typeface="Georgia" pitchFamily="18" charset="0"/>
            </a:endParaRPr>
          </a:p>
          <a:p>
            <a:endParaRPr lang="ca-ES" dirty="0">
              <a:latin typeface="Georgia" pitchFamily="18" charset="0"/>
            </a:endParaRPr>
          </a:p>
        </p:txBody>
      </p:sp>
      <p:pic>
        <p:nvPicPr>
          <p:cNvPr id="12" name="Imatg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021288"/>
            <a:ext cx="2376264" cy="462151"/>
          </a:xfrm>
          <a:prstGeom prst="rect">
            <a:avLst/>
          </a:prstGeom>
        </p:spPr>
      </p:pic>
      <p:pic>
        <p:nvPicPr>
          <p:cNvPr id="13" name="Imat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736780"/>
            <a:ext cx="462280" cy="7391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908720"/>
            <a:ext cx="4176464" cy="2482120"/>
          </a:xfrm>
          <a:prstGeom prst="rect">
            <a:avLst/>
          </a:prstGeom>
          <a:solidFill>
            <a:srgbClr val="C0504D"/>
          </a:solidFill>
          <a:ln>
            <a:solidFill>
              <a:srgbClr val="4F81BD">
                <a:alpha val="57000"/>
              </a:srgbClr>
            </a:solidFill>
          </a:ln>
        </p:spPr>
      </p:pic>
      <p:sp>
        <p:nvSpPr>
          <p:cNvPr id="6" name="17 Flecha curvada hacia la izquierda"/>
          <p:cNvSpPr/>
          <p:nvPr/>
        </p:nvSpPr>
        <p:spPr>
          <a:xfrm rot="21155679">
            <a:off x="4712650" y="2269812"/>
            <a:ext cx="1153879" cy="2257192"/>
          </a:xfrm>
          <a:prstGeom prst="curvedLeftArrow">
            <a:avLst>
              <a:gd name="adj1" fmla="val 25000"/>
              <a:gd name="adj2" fmla="val 50000"/>
              <a:gd name="adj3" fmla="val 34142"/>
            </a:avLst>
          </a:prstGeom>
          <a:ln cap="flat">
            <a:solidFill>
              <a:srgbClr val="4F81BD"/>
            </a:solidFill>
            <a:headEnd type="triangle"/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>
              <a:ln>
                <a:solidFill>
                  <a:schemeClr val="tx1"/>
                </a:solidFill>
                <a:headEnd type="triangle"/>
                <a:tailEnd type="triangle"/>
              </a:ln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331640" y="4509120"/>
            <a:ext cx="682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brain</a:t>
            </a:r>
            <a:r>
              <a:rPr lang="es-ES" b="1" dirty="0" smtClean="0"/>
              <a:t> </a:t>
            </a:r>
            <a:r>
              <a:rPr lang="es-ES" dirty="0" smtClean="0"/>
              <a:t>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neanderthals</a:t>
            </a:r>
            <a:r>
              <a:rPr lang="es-ES" dirty="0" smtClean="0"/>
              <a:t> </a:t>
            </a:r>
            <a:r>
              <a:rPr lang="es-ES" b="1" dirty="0" err="1" smtClean="0"/>
              <a:t>was</a:t>
            </a:r>
            <a:r>
              <a:rPr lang="es-ES" b="1" dirty="0" smtClean="0"/>
              <a:t> </a:t>
            </a:r>
            <a:r>
              <a:rPr lang="es-ES" dirty="0" err="1" smtClean="0"/>
              <a:t>bigger</a:t>
            </a:r>
            <a:r>
              <a:rPr lang="es-ES" dirty="0" smtClean="0"/>
              <a:t> </a:t>
            </a:r>
            <a:r>
              <a:rPr lang="es-ES" dirty="0" err="1" smtClean="0"/>
              <a:t>than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brain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humans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082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2000" b="1" dirty="0" smtClean="0">
                <a:latin typeface="Georgia" pitchFamily="18" charset="0"/>
                <a:cs typeface="Arial" pitchFamily="34" charset="0"/>
              </a:rPr>
              <a:t>Informació relativa a les imatges</a:t>
            </a:r>
            <a:endParaRPr lang="ca-ES" sz="20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sz="1600" dirty="0" smtClean="0">
                <a:latin typeface="Georgia" pitchFamily="18" charset="0"/>
                <a:hlinkClick r:id="rId2"/>
              </a:rPr>
              <a:t>http://losdomingoscocinoyo.blogspot.com.es/2012/10/arroz-clarico-de-vigilia-o-de-los-tres.html</a:t>
            </a:r>
            <a:endParaRPr lang="ca-ES" sz="1600" dirty="0" smtClean="0">
              <a:latin typeface="Georgia" pitchFamily="18" charset="0"/>
            </a:endParaRPr>
          </a:p>
          <a:p>
            <a:r>
              <a:rPr lang="ca-ES" sz="1600" dirty="0" smtClean="0">
                <a:latin typeface="Georgia" pitchFamily="18" charset="0"/>
                <a:hlinkClick r:id="rId3"/>
              </a:rPr>
              <a:t>https://www.google.es/search?q=descomposicio+arc+sant+marti+reflexio&amp;espv=2&amp;biw=1029&amp;bih=749&amp;tbm=isch&amp;tbo=u&amp;source=univ&amp;sa=X&amp;ved=0ahUKEwj0wO2onNnKAhVB1BoKHaE0AjcQsAQIHQ#imgrc=Ci1hi-Zm4kNugM%3A</a:t>
            </a:r>
            <a:endParaRPr lang="ca-ES" sz="1600" dirty="0" smtClean="0">
              <a:latin typeface="Georgia" pitchFamily="18" charset="0"/>
            </a:endParaRPr>
          </a:p>
          <a:p>
            <a:r>
              <a:rPr lang="ca-ES" sz="1600" dirty="0" smtClean="0">
                <a:latin typeface="Georgia" pitchFamily="18" charset="0"/>
                <a:hlinkClick r:id="rId4"/>
              </a:rPr>
              <a:t>http://www.nittua.eu/wp-content/uploads/2011/03/20071115124702-chema-madoz-tenazas.jpg</a:t>
            </a:r>
            <a:endParaRPr lang="ca-ES" sz="1600" dirty="0" smtClean="0">
              <a:latin typeface="Georgia" pitchFamily="18" charset="0"/>
            </a:endParaRPr>
          </a:p>
          <a:p>
            <a:r>
              <a:rPr lang="ca-ES" sz="1600" dirty="0" smtClean="0">
                <a:latin typeface="Georgia" pitchFamily="18" charset="0"/>
              </a:rPr>
              <a:t>http:// design-dautore.com</a:t>
            </a:r>
          </a:p>
          <a:p>
            <a:r>
              <a:rPr lang="ca-ES" sz="1600" dirty="0" smtClean="0">
                <a:latin typeface="Georgia" pitchFamily="18" charset="0"/>
              </a:rPr>
              <a:t>Altres fotografies extretes del fons d’imatges del Sec Canet de Mar.</a:t>
            </a:r>
          </a:p>
          <a:p>
            <a:endParaRPr lang="ca-ES" sz="2000" dirty="0" smtClean="0"/>
          </a:p>
          <a:p>
            <a:endParaRPr lang="ca-ES" sz="2000" dirty="0"/>
          </a:p>
        </p:txBody>
      </p:sp>
      <p:pic>
        <p:nvPicPr>
          <p:cNvPr id="4" name="Imatge 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021288"/>
            <a:ext cx="2376264" cy="462151"/>
          </a:xfrm>
          <a:prstGeom prst="rect">
            <a:avLst/>
          </a:prstGeom>
        </p:spPr>
      </p:pic>
      <p:pic>
        <p:nvPicPr>
          <p:cNvPr id="5" name="Imatge 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736780"/>
            <a:ext cx="46228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70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947370"/>
            <a:ext cx="2162175" cy="361950"/>
          </a:xfrm>
          <a:prstGeom prst="rect">
            <a:avLst/>
          </a:prstGeom>
        </p:spPr>
      </p:pic>
      <p:pic>
        <p:nvPicPr>
          <p:cNvPr id="5" name="Imat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736780"/>
            <a:ext cx="462280" cy="73914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547664" y="1268760"/>
            <a:ext cx="58326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3200" b="1" dirty="0" smtClean="0">
                <a:latin typeface="Georgia" pitchFamily="18" charset="0"/>
                <a:cs typeface="Arial" pitchFamily="34" charset="0"/>
              </a:rPr>
              <a:t>GRÀCIES </a:t>
            </a:r>
          </a:p>
          <a:p>
            <a:pPr algn="ctr"/>
            <a:r>
              <a:rPr lang="ca-ES" sz="3200" b="1" dirty="0" smtClean="0">
                <a:latin typeface="Georgia" pitchFamily="18" charset="0"/>
                <a:cs typeface="Arial" pitchFamily="34" charset="0"/>
              </a:rPr>
              <a:t>PER LA VOSTRA ATENCIÓ</a:t>
            </a:r>
            <a:endParaRPr lang="ca-ES" sz="3200" b="1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endParaRPr lang="ca-ES" sz="2400" b="1" dirty="0">
              <a:solidFill>
                <a:schemeClr val="bg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566648" y="3356992"/>
            <a:ext cx="558011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400" b="1" dirty="0" smtClean="0">
                <a:latin typeface="Georgia" pitchFamily="18" charset="0"/>
                <a:cs typeface="Arial" pitchFamily="34" charset="0"/>
              </a:rPr>
              <a:t>Dades de contacte</a:t>
            </a:r>
          </a:p>
          <a:p>
            <a:pPr algn="ctr"/>
            <a:r>
              <a:rPr lang="ca-ES" sz="2400" b="1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Secció d’institut de Canet de Mar</a:t>
            </a:r>
          </a:p>
          <a:p>
            <a:pPr algn="ctr"/>
            <a:endParaRPr lang="ca-ES" sz="2400" b="1" dirty="0" smtClean="0">
              <a:latin typeface="Georgia" pitchFamily="18" charset="0"/>
              <a:cs typeface="Arial" pitchFamily="34" charset="0"/>
            </a:endParaRPr>
          </a:p>
          <a:p>
            <a:pPr algn="ctr"/>
            <a:r>
              <a:rPr lang="ca-ES" sz="2400" b="1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  <a:cs typeface="Arial" pitchFamily="34" charset="0"/>
                <a:hlinkClick r:id="rId4"/>
              </a:rPr>
              <a:t>http://agora.xtec.cat/sescanet</a:t>
            </a:r>
            <a:r>
              <a:rPr lang="ca-ES" sz="2400" b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  <a:cs typeface="Arial" pitchFamily="34" charset="0"/>
                <a:hlinkClick r:id="rId4"/>
              </a:rPr>
              <a:t>/</a:t>
            </a:r>
            <a:endParaRPr lang="ca-ES" sz="2400" b="1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endParaRPr lang="ca-ES" sz="1000" b="1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r>
              <a:rPr lang="ca-ES" sz="2400" b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  <a:cs typeface="Arial" pitchFamily="34" charset="0"/>
                <a:hlinkClick r:id="rId5"/>
              </a:rPr>
              <a:t>a8072978@xtec.cat</a:t>
            </a:r>
            <a:endParaRPr lang="ca-ES" sz="2400" b="1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endParaRPr lang="ca-ES" sz="2400" b="1" dirty="0">
              <a:solidFill>
                <a:schemeClr val="bg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1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5700"/>
            <a:ext cx="9144000" cy="4541197"/>
          </a:xfrm>
          <a:prstGeom prst="rect">
            <a:avLst/>
          </a:prstGeom>
        </p:spPr>
      </p:pic>
      <p:pic>
        <p:nvPicPr>
          <p:cNvPr id="4" name="Imatg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021288"/>
            <a:ext cx="2376264" cy="462151"/>
          </a:xfrm>
          <a:prstGeom prst="rect">
            <a:avLst/>
          </a:prstGeom>
        </p:spPr>
      </p:pic>
      <p:pic>
        <p:nvPicPr>
          <p:cNvPr id="5" name="Imatg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786204"/>
            <a:ext cx="46228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8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6" y="0"/>
            <a:ext cx="9144000" cy="54358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415850"/>
            <a:ext cx="9036496" cy="1325518"/>
          </a:xfrm>
          <a:prstGeom prst="rect">
            <a:avLst/>
          </a:prstGeom>
        </p:spPr>
      </p:pic>
      <p:pic>
        <p:nvPicPr>
          <p:cNvPr id="6" name="Imatg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3" y="6370985"/>
            <a:ext cx="2376264" cy="462151"/>
          </a:xfrm>
          <a:prstGeom prst="rect">
            <a:avLst/>
          </a:prstGeom>
        </p:spPr>
      </p:pic>
      <p:pic>
        <p:nvPicPr>
          <p:cNvPr id="7" name="Imatg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5805264"/>
            <a:ext cx="46228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01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700"/>
            <a:ext cx="9144000" cy="5293895"/>
          </a:xfrm>
          <a:prstGeom prst="rect">
            <a:avLst/>
          </a:prstGeom>
        </p:spPr>
      </p:pic>
      <p:pic>
        <p:nvPicPr>
          <p:cNvPr id="4" name="Imatg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65304"/>
            <a:ext cx="2376264" cy="462151"/>
          </a:xfrm>
          <a:prstGeom prst="rect">
            <a:avLst/>
          </a:prstGeom>
        </p:spPr>
      </p:pic>
      <p:pic>
        <p:nvPicPr>
          <p:cNvPr id="5" name="Imatg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5949280"/>
            <a:ext cx="46228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88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772400" cy="1080121"/>
          </a:xfrm>
        </p:spPr>
        <p:txBody>
          <a:bodyPr>
            <a:normAutofit/>
          </a:bodyPr>
          <a:lstStyle/>
          <a:p>
            <a:pPr marL="108000" algn="l"/>
            <a:r>
              <a:rPr lang="ca-ES" sz="1800" b="1" dirty="0" smtClean="0">
                <a:latin typeface="Georgia" pitchFamily="18" charset="0"/>
                <a:cs typeface="Arial" pitchFamily="34" charset="0"/>
              </a:rPr>
              <a:t>Com fem l’ensenyament-aprenentatge?</a:t>
            </a:r>
            <a:r>
              <a:rPr lang="ca-ES" sz="2200" b="1" dirty="0" smtClean="0">
                <a:latin typeface="Georgia" pitchFamily="18" charset="0"/>
                <a:cs typeface="Arial" pitchFamily="34" charset="0"/>
              </a:rPr>
              <a:t/>
            </a:r>
            <a:br>
              <a:rPr lang="ca-ES" sz="2200" b="1" dirty="0" smtClean="0">
                <a:latin typeface="Georgia" pitchFamily="18" charset="0"/>
                <a:cs typeface="Arial" pitchFamily="34" charset="0"/>
              </a:rPr>
            </a:br>
            <a:r>
              <a:rPr lang="ca-ES" sz="1100" i="1" dirty="0">
                <a:latin typeface="Georgia" pitchFamily="18" charset="0"/>
              </a:rPr>
              <a:t>“</a:t>
            </a:r>
            <a:r>
              <a:rPr lang="ca-ES" sz="1300" i="1" dirty="0">
                <a:latin typeface="Georgia" pitchFamily="18" charset="0"/>
              </a:rPr>
              <a:t>L’aprenentatge de les llengües catalana i castellana </a:t>
            </a:r>
            <a:r>
              <a:rPr lang="ca-ES" sz="1300" b="1" i="1" dirty="0">
                <a:latin typeface="Georgia" pitchFamily="18" charset="0"/>
              </a:rPr>
              <a:t>ha de servir com a base </a:t>
            </a:r>
            <a:r>
              <a:rPr lang="ca-ES" sz="1300" i="1" dirty="0">
                <a:latin typeface="Georgia" pitchFamily="18" charset="0"/>
              </a:rPr>
              <a:t>per a l’adquisició d’altres llengües, </a:t>
            </a:r>
            <a:r>
              <a:rPr lang="ca-ES" sz="1300" i="1" dirty="0" smtClean="0">
                <a:latin typeface="Georgia" pitchFamily="18" charset="0"/>
              </a:rPr>
              <a:t> en </a:t>
            </a:r>
            <a:r>
              <a:rPr lang="ca-ES" sz="1300" i="1" dirty="0">
                <a:latin typeface="Georgia" pitchFamily="18" charset="0"/>
              </a:rPr>
              <a:t>un context plurilingüe i </a:t>
            </a:r>
            <a:r>
              <a:rPr lang="ca-ES" sz="1300" i="1" dirty="0" smtClean="0">
                <a:latin typeface="Georgia" pitchFamily="18" charset="0"/>
              </a:rPr>
              <a:t>intercultural”  </a:t>
            </a:r>
            <a:r>
              <a:rPr lang="ca-ES" sz="1300" dirty="0" smtClean="0">
                <a:latin typeface="Georgia" pitchFamily="18" charset="0"/>
              </a:rPr>
              <a:t>(</a:t>
            </a:r>
            <a:r>
              <a:rPr lang="pt-BR" sz="1300" dirty="0" err="1">
                <a:latin typeface="Georgia" pitchFamily="18" charset="0"/>
              </a:rPr>
              <a:t>Decret</a:t>
            </a:r>
            <a:r>
              <a:rPr lang="pt-BR" sz="1300" dirty="0">
                <a:latin typeface="Georgia" pitchFamily="18" charset="0"/>
              </a:rPr>
              <a:t> 187/2015 DOGC núm. 6945 – </a:t>
            </a:r>
            <a:r>
              <a:rPr lang="pt-BR" sz="1300" dirty="0" smtClean="0">
                <a:latin typeface="Georgia" pitchFamily="18" charset="0"/>
              </a:rPr>
              <a:t>28.8.2015)</a:t>
            </a:r>
            <a:endParaRPr lang="ca-ES" sz="13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98" y="1700808"/>
            <a:ext cx="4419399" cy="2016223"/>
          </a:xfrm>
          <a:prstGeom prst="rect">
            <a:avLst/>
          </a:prstGeom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2 Flecha abajo"/>
          <p:cNvSpPr/>
          <p:nvPr/>
        </p:nvSpPr>
        <p:spPr>
          <a:xfrm>
            <a:off x="827584" y="3861048"/>
            <a:ext cx="504056" cy="576064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8 Flecha abajo"/>
          <p:cNvSpPr/>
          <p:nvPr/>
        </p:nvSpPr>
        <p:spPr>
          <a:xfrm>
            <a:off x="2555776" y="3844955"/>
            <a:ext cx="504056" cy="576064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9 Flecha abajo"/>
          <p:cNvSpPr/>
          <p:nvPr/>
        </p:nvSpPr>
        <p:spPr>
          <a:xfrm>
            <a:off x="4067944" y="3861048"/>
            <a:ext cx="504056" cy="576064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" name="3 CuadroTexto"/>
          <p:cNvSpPr txBox="1"/>
          <p:nvPr/>
        </p:nvSpPr>
        <p:spPr>
          <a:xfrm>
            <a:off x="610159" y="4586462"/>
            <a:ext cx="129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Georgia" pitchFamily="18" charset="0"/>
              </a:rPr>
              <a:t>Català</a:t>
            </a:r>
            <a:endParaRPr lang="ca-ES" dirty="0">
              <a:latin typeface="Georgia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040339" y="4540295"/>
            <a:ext cx="89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Georgia" pitchFamily="18" charset="0"/>
              </a:rPr>
              <a:t>Anglès</a:t>
            </a:r>
            <a:endParaRPr lang="ca-ES" dirty="0">
              <a:latin typeface="Georgia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395970" y="4586462"/>
            <a:ext cx="1095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Georgia" pitchFamily="18" charset="0"/>
              </a:rPr>
              <a:t>Castellà</a:t>
            </a:r>
            <a:endParaRPr lang="ca-ES" dirty="0">
              <a:latin typeface="Georgia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96" y="1792197"/>
            <a:ext cx="2370855" cy="199684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572" y="4352811"/>
            <a:ext cx="3542104" cy="99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619672" y="121613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OPCIÓ A</a:t>
            </a:r>
          </a:p>
          <a:p>
            <a:endParaRPr lang="ca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5961196" y="1216133"/>
            <a:ext cx="213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OPCIÓ B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508104" y="5445224"/>
            <a:ext cx="340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/>
              <a:t>Visió holística de la classe de llengua</a:t>
            </a:r>
            <a:endParaRPr lang="ca-ES" b="1" dirty="0"/>
          </a:p>
        </p:txBody>
      </p:sp>
      <p:pic>
        <p:nvPicPr>
          <p:cNvPr id="15" name="Imatge 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021288"/>
            <a:ext cx="2376264" cy="462151"/>
          </a:xfrm>
          <a:prstGeom prst="rect">
            <a:avLst/>
          </a:prstGeom>
        </p:spPr>
      </p:pic>
      <p:pic>
        <p:nvPicPr>
          <p:cNvPr id="16" name="Imatge 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805264"/>
            <a:ext cx="46228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37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772400" cy="1080121"/>
          </a:xfrm>
        </p:spPr>
        <p:txBody>
          <a:bodyPr>
            <a:normAutofit/>
          </a:bodyPr>
          <a:lstStyle/>
          <a:p>
            <a:pPr marL="108000" algn="l"/>
            <a:r>
              <a:rPr lang="ca-ES" sz="1800" b="1" dirty="0" smtClean="0">
                <a:latin typeface="Georgia" pitchFamily="18" charset="0"/>
                <a:cs typeface="Arial" pitchFamily="34" charset="0"/>
              </a:rPr>
              <a:t>Com fem l’ensenyament-aprenentatge?</a:t>
            </a:r>
            <a:r>
              <a:rPr lang="ca-ES" sz="2200" b="1" dirty="0" smtClean="0">
                <a:latin typeface="Georgia" pitchFamily="18" charset="0"/>
                <a:cs typeface="Arial" pitchFamily="34" charset="0"/>
              </a:rPr>
              <a:t/>
            </a:r>
            <a:br>
              <a:rPr lang="ca-ES" sz="2200" b="1" dirty="0" smtClean="0">
                <a:latin typeface="Georgia" pitchFamily="18" charset="0"/>
                <a:cs typeface="Arial" pitchFamily="34" charset="0"/>
              </a:rPr>
            </a:br>
            <a:r>
              <a:rPr lang="ca-ES" sz="1100" i="1" dirty="0">
                <a:latin typeface="Georgia" pitchFamily="18" charset="0"/>
              </a:rPr>
              <a:t>“</a:t>
            </a:r>
            <a:r>
              <a:rPr lang="ca-ES" sz="1300" i="1" dirty="0">
                <a:latin typeface="Georgia" pitchFamily="18" charset="0"/>
              </a:rPr>
              <a:t>L’aprenentatge de les llengües catalana i castellana </a:t>
            </a:r>
            <a:r>
              <a:rPr lang="ca-ES" sz="1300" b="1" i="1" dirty="0">
                <a:latin typeface="Georgia" pitchFamily="18" charset="0"/>
              </a:rPr>
              <a:t>ha de servir com a base </a:t>
            </a:r>
            <a:r>
              <a:rPr lang="ca-ES" sz="1300" i="1" dirty="0">
                <a:latin typeface="Georgia" pitchFamily="18" charset="0"/>
              </a:rPr>
              <a:t>per a l’adquisició d’altres llengües, </a:t>
            </a:r>
            <a:r>
              <a:rPr lang="ca-ES" sz="1300" i="1" dirty="0" smtClean="0">
                <a:latin typeface="Georgia" pitchFamily="18" charset="0"/>
              </a:rPr>
              <a:t> en </a:t>
            </a:r>
            <a:r>
              <a:rPr lang="ca-ES" sz="1300" i="1" dirty="0">
                <a:latin typeface="Georgia" pitchFamily="18" charset="0"/>
              </a:rPr>
              <a:t>un context plurilingüe i </a:t>
            </a:r>
            <a:r>
              <a:rPr lang="ca-ES" sz="1300" i="1" dirty="0" smtClean="0">
                <a:latin typeface="Georgia" pitchFamily="18" charset="0"/>
              </a:rPr>
              <a:t>intercultural”  </a:t>
            </a:r>
            <a:r>
              <a:rPr lang="ca-ES" sz="1300" dirty="0" smtClean="0">
                <a:latin typeface="Georgia" pitchFamily="18" charset="0"/>
              </a:rPr>
              <a:t>(</a:t>
            </a:r>
            <a:r>
              <a:rPr lang="pt-BR" sz="1300" dirty="0" err="1">
                <a:latin typeface="Georgia" pitchFamily="18" charset="0"/>
              </a:rPr>
              <a:t>Decret</a:t>
            </a:r>
            <a:r>
              <a:rPr lang="pt-BR" sz="1300" dirty="0">
                <a:latin typeface="Georgia" pitchFamily="18" charset="0"/>
              </a:rPr>
              <a:t> 187/2015 DOGC núm. 6945 – </a:t>
            </a:r>
            <a:r>
              <a:rPr lang="pt-BR" sz="1300" dirty="0" smtClean="0">
                <a:latin typeface="Georgia" pitchFamily="18" charset="0"/>
              </a:rPr>
              <a:t>28.8.2015)</a:t>
            </a:r>
            <a:endParaRPr lang="ca-ES" sz="13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98" y="1700808"/>
            <a:ext cx="4419399" cy="2016223"/>
          </a:xfrm>
          <a:prstGeom prst="rect">
            <a:avLst/>
          </a:prstGeom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2 Flecha abajo"/>
          <p:cNvSpPr/>
          <p:nvPr/>
        </p:nvSpPr>
        <p:spPr>
          <a:xfrm>
            <a:off x="827584" y="3861048"/>
            <a:ext cx="504056" cy="576064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8 Flecha abajo"/>
          <p:cNvSpPr/>
          <p:nvPr/>
        </p:nvSpPr>
        <p:spPr>
          <a:xfrm>
            <a:off x="2555776" y="3844955"/>
            <a:ext cx="504056" cy="576064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9 Flecha abajo"/>
          <p:cNvSpPr/>
          <p:nvPr/>
        </p:nvSpPr>
        <p:spPr>
          <a:xfrm>
            <a:off x="4067944" y="3861048"/>
            <a:ext cx="504056" cy="576064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" name="3 CuadroTexto"/>
          <p:cNvSpPr txBox="1"/>
          <p:nvPr/>
        </p:nvSpPr>
        <p:spPr>
          <a:xfrm>
            <a:off x="610159" y="4586462"/>
            <a:ext cx="1297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Georgia" pitchFamily="18" charset="0"/>
              </a:rPr>
              <a:t>Ciències Socials</a:t>
            </a:r>
            <a:endParaRPr lang="ca-ES" dirty="0">
              <a:latin typeface="Georgia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779913" y="454029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Georgia" pitchFamily="18" charset="0"/>
              </a:rPr>
              <a:t>Alemany</a:t>
            </a:r>
            <a:endParaRPr lang="ca-ES" dirty="0">
              <a:latin typeface="Georgia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395970" y="4586462"/>
            <a:ext cx="1095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Georgia" pitchFamily="18" charset="0"/>
              </a:rPr>
              <a:t>Anglès</a:t>
            </a:r>
            <a:endParaRPr lang="ca-ES" dirty="0">
              <a:latin typeface="Georgia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96" y="1792197"/>
            <a:ext cx="2370855" cy="199684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619672" y="121613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OPCIÓ A</a:t>
            </a:r>
          </a:p>
          <a:p>
            <a:endParaRPr lang="ca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5961196" y="1216133"/>
            <a:ext cx="213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OPCIÓ B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508104" y="5301208"/>
            <a:ext cx="340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/>
              <a:t>Visió holística de la classe de llengua</a:t>
            </a:r>
            <a:endParaRPr lang="ca-ES" b="1" dirty="0"/>
          </a:p>
        </p:txBody>
      </p:sp>
      <p:pic>
        <p:nvPicPr>
          <p:cNvPr id="15" name="Imatg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021288"/>
            <a:ext cx="2376264" cy="462151"/>
          </a:xfrm>
          <a:prstGeom prst="rect">
            <a:avLst/>
          </a:prstGeom>
        </p:spPr>
      </p:pic>
      <p:pic>
        <p:nvPicPr>
          <p:cNvPr id="16" name="Imatg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786204"/>
            <a:ext cx="462280" cy="73914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508104" y="407707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Ciències</a:t>
            </a:r>
            <a:r>
              <a:rPr lang="es-ES" dirty="0" smtClean="0"/>
              <a:t>              </a:t>
            </a:r>
          </a:p>
          <a:p>
            <a:r>
              <a:rPr lang="es-ES" dirty="0" err="1" smtClean="0"/>
              <a:t>Socials</a:t>
            </a:r>
            <a:r>
              <a:rPr lang="es-ES" dirty="0" smtClean="0"/>
              <a:t>        </a:t>
            </a:r>
            <a:r>
              <a:rPr lang="es-ES" dirty="0" err="1" smtClean="0"/>
              <a:t>Anglès</a:t>
            </a:r>
            <a:r>
              <a:rPr lang="es-ES" dirty="0" smtClean="0"/>
              <a:t>         </a:t>
            </a:r>
            <a:r>
              <a:rPr lang="es-ES" dirty="0" err="1" smtClean="0"/>
              <a:t>Alemany</a:t>
            </a:r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152" y="4653136"/>
            <a:ext cx="26162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35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5536" y="1772816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400" b="1" dirty="0" smtClean="0">
                <a:latin typeface="Georgia" pitchFamily="18" charset="0"/>
              </a:rPr>
              <a:t>Ciències Socials</a:t>
            </a:r>
            <a:endParaRPr lang="ca-ES" sz="2400" b="1" dirty="0">
              <a:latin typeface="Georgia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699792" y="5301208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400" b="1" dirty="0" smtClean="0">
                <a:latin typeface="Georgia" pitchFamily="18" charset="0"/>
              </a:rPr>
              <a:t>Alemany</a:t>
            </a:r>
            <a:endParaRPr lang="ca-ES" sz="2400" b="1" dirty="0">
              <a:latin typeface="Georgia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804248" y="1772816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400" b="1" dirty="0" smtClean="0">
                <a:latin typeface="Georgia" pitchFamily="18" charset="0"/>
              </a:rPr>
              <a:t>Anglès</a:t>
            </a:r>
            <a:endParaRPr lang="ca-ES" sz="2400" b="1" dirty="0">
              <a:latin typeface="Georgia" pitchFamily="18" charset="0"/>
            </a:endParaRPr>
          </a:p>
        </p:txBody>
      </p:sp>
      <p:sp>
        <p:nvSpPr>
          <p:cNvPr id="5" name="17 Flecha curvada hacia la izquierda"/>
          <p:cNvSpPr/>
          <p:nvPr/>
        </p:nvSpPr>
        <p:spPr>
          <a:xfrm rot="2480832">
            <a:off x="6302730" y="2635629"/>
            <a:ext cx="1841073" cy="4311628"/>
          </a:xfrm>
          <a:prstGeom prst="curvedLeftArrow">
            <a:avLst>
              <a:gd name="adj1" fmla="val 25000"/>
              <a:gd name="adj2" fmla="val 50000"/>
              <a:gd name="adj3" fmla="val 34142"/>
            </a:avLst>
          </a:prstGeom>
          <a:ln cap="flat">
            <a:solidFill>
              <a:srgbClr val="4F81BD"/>
            </a:solidFill>
            <a:headEnd type="triangle"/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>
              <a:ln>
                <a:solidFill>
                  <a:schemeClr val="tx1"/>
                </a:solidFill>
                <a:headEnd type="triangle"/>
                <a:tailEnd type="triangle"/>
              </a:ln>
              <a:solidFill>
                <a:schemeClr val="tx1"/>
              </a:solidFill>
            </a:endParaRPr>
          </a:p>
        </p:txBody>
      </p:sp>
      <p:sp>
        <p:nvSpPr>
          <p:cNvPr id="7" name="17 Flecha curvada hacia la izquierda"/>
          <p:cNvSpPr/>
          <p:nvPr/>
        </p:nvSpPr>
        <p:spPr>
          <a:xfrm rot="16200000">
            <a:off x="3801718" y="-1794250"/>
            <a:ext cx="1730111" cy="5374120"/>
          </a:xfrm>
          <a:prstGeom prst="curvedLeftArrow">
            <a:avLst>
              <a:gd name="adj1" fmla="val 25000"/>
              <a:gd name="adj2" fmla="val 50000"/>
              <a:gd name="adj3" fmla="val 34142"/>
            </a:avLst>
          </a:prstGeom>
          <a:ln cap="flat">
            <a:solidFill>
              <a:srgbClr val="4F81BD"/>
            </a:solidFill>
            <a:headEnd type="triangle"/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>
              <a:ln>
                <a:solidFill>
                  <a:schemeClr val="tx1"/>
                </a:solidFill>
                <a:headEnd type="triangle"/>
                <a:tailEnd type="triangle"/>
              </a:ln>
              <a:solidFill>
                <a:schemeClr val="tx1"/>
              </a:solidFill>
            </a:endParaRPr>
          </a:p>
        </p:txBody>
      </p:sp>
      <p:sp>
        <p:nvSpPr>
          <p:cNvPr id="8" name="17 Flecha curvada hacia la izquierda"/>
          <p:cNvSpPr/>
          <p:nvPr/>
        </p:nvSpPr>
        <p:spPr>
          <a:xfrm rot="10800000">
            <a:off x="1115616" y="2132856"/>
            <a:ext cx="1730111" cy="3258331"/>
          </a:xfrm>
          <a:prstGeom prst="curvedLeftArrow">
            <a:avLst>
              <a:gd name="adj1" fmla="val 25000"/>
              <a:gd name="adj2" fmla="val 50000"/>
              <a:gd name="adj3" fmla="val 34142"/>
            </a:avLst>
          </a:prstGeom>
          <a:ln cap="flat">
            <a:solidFill>
              <a:srgbClr val="4F81BD"/>
            </a:solidFill>
            <a:headEnd type="triangle"/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>
              <a:ln>
                <a:solidFill>
                  <a:schemeClr val="tx1"/>
                </a:solidFill>
                <a:headEnd type="triangle"/>
                <a:tailEnd type="triangle"/>
              </a:ln>
              <a:solidFill>
                <a:schemeClr val="tx1"/>
              </a:solidFill>
            </a:endParaRPr>
          </a:p>
        </p:txBody>
      </p:sp>
      <p:sp>
        <p:nvSpPr>
          <p:cNvPr id="10" name="Flecha curvada hacia la izquierda 9"/>
          <p:cNvSpPr/>
          <p:nvPr/>
        </p:nvSpPr>
        <p:spPr>
          <a:xfrm>
            <a:off x="2843808" y="2132856"/>
            <a:ext cx="1543384" cy="3287999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Flecha curvada hacia la izquierda 10"/>
          <p:cNvSpPr/>
          <p:nvPr/>
        </p:nvSpPr>
        <p:spPr>
          <a:xfrm rot="13228847">
            <a:off x="5104676" y="1676173"/>
            <a:ext cx="1695109" cy="4137777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Flecha curvada hacia la izquierda 12"/>
          <p:cNvSpPr/>
          <p:nvPr/>
        </p:nvSpPr>
        <p:spPr>
          <a:xfrm rot="4975490">
            <a:off x="4453222" y="493314"/>
            <a:ext cx="1363983" cy="3868198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2" name="Imatg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021288"/>
            <a:ext cx="2376264" cy="462151"/>
          </a:xfrm>
          <a:prstGeom prst="rect">
            <a:avLst/>
          </a:prstGeom>
        </p:spPr>
      </p:pic>
      <p:pic>
        <p:nvPicPr>
          <p:cNvPr id="14" name="Imat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736780"/>
            <a:ext cx="46228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3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119675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pic>
        <p:nvPicPr>
          <p:cNvPr id="6146" name="Picture 2" descr="Resultat d'imatges de peligros mado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25" y="1741458"/>
            <a:ext cx="2185215" cy="283967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090572" y="548679"/>
            <a:ext cx="736985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 smtClean="0">
                <a:latin typeface="Georgia" pitchFamily="18" charset="0"/>
              </a:rPr>
              <a:t>Què </a:t>
            </a:r>
            <a:r>
              <a:rPr lang="ca-ES" sz="2000" b="1" dirty="0">
                <a:latin typeface="Georgia" pitchFamily="18" charset="0"/>
              </a:rPr>
              <a:t>ens cal per impulsar l’enfocament </a:t>
            </a:r>
            <a:r>
              <a:rPr lang="ca-ES" sz="2000" b="1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TIL</a:t>
            </a:r>
            <a:r>
              <a:rPr lang="ca-ES" sz="2000" b="1" dirty="0">
                <a:latin typeface="Georgia" pitchFamily="18" charset="0"/>
              </a:rPr>
              <a:t> des de </a:t>
            </a:r>
            <a:r>
              <a:rPr lang="ca-ES" sz="2000" b="1" dirty="0" smtClean="0">
                <a:latin typeface="Georgia" pitchFamily="18" charset="0"/>
              </a:rPr>
              <a:t>la classe de llengua?</a:t>
            </a:r>
            <a:endParaRPr lang="ca-ES" sz="2000" dirty="0">
              <a:latin typeface="Georgia" pitchFamily="18" charset="0"/>
            </a:endParaRPr>
          </a:p>
          <a:p>
            <a:endParaRPr lang="ca-ES" dirty="0">
              <a:latin typeface="Georgia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63888" y="2075364"/>
            <a:ext cx="540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000" dirty="0">
                <a:latin typeface="Georgia" pitchFamily="18" charset="0"/>
              </a:rPr>
              <a:t>Recollim tres punts claus</a:t>
            </a:r>
            <a:r>
              <a:rPr lang="ca-ES" sz="2000" dirty="0" smtClean="0">
                <a:latin typeface="Georgia" pitchFamily="18" charset="0"/>
              </a:rPr>
              <a:t>:</a:t>
            </a:r>
          </a:p>
          <a:p>
            <a:endParaRPr lang="ca-ES" sz="2000" dirty="0">
              <a:latin typeface="Georgia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a-ES" sz="2000" dirty="0">
                <a:latin typeface="Georgia" pitchFamily="18" charset="0"/>
              </a:rPr>
              <a:t>Crear uns </a:t>
            </a:r>
            <a:r>
              <a:rPr lang="ca-ES" sz="2000" b="1" dirty="0">
                <a:latin typeface="Georgia" pitchFamily="18" charset="0"/>
              </a:rPr>
              <a:t>marcs de referència </a:t>
            </a:r>
          </a:p>
          <a:p>
            <a:pPr marL="342900" lvl="0" indent="-342900">
              <a:buFont typeface="+mj-lt"/>
              <a:buAutoNum type="arabicPeriod"/>
            </a:pPr>
            <a:r>
              <a:rPr lang="ca-ES" sz="2000" dirty="0" smtClean="0">
                <a:latin typeface="Georgia" pitchFamily="18" charset="0"/>
              </a:rPr>
              <a:t>Crear </a:t>
            </a:r>
            <a:r>
              <a:rPr lang="ca-ES" sz="2000" b="1" dirty="0">
                <a:latin typeface="Georgia" pitchFamily="18" charset="0"/>
              </a:rPr>
              <a:t>fils conductors </a:t>
            </a:r>
            <a:endParaRPr lang="ca-ES" sz="2000" b="1" dirty="0" smtClean="0">
              <a:latin typeface="Georgia" pitchFamily="18" charset="0"/>
            </a:endParaRPr>
          </a:p>
          <a:p>
            <a:pPr lvl="0"/>
            <a:r>
              <a:rPr lang="ca-ES" sz="2000" dirty="0" smtClean="0">
                <a:latin typeface="Georgia" pitchFamily="18" charset="0"/>
              </a:rPr>
              <a:t>3. Estimular </a:t>
            </a:r>
            <a:r>
              <a:rPr lang="ca-ES" sz="2000" dirty="0">
                <a:latin typeface="Georgia" pitchFamily="18" charset="0"/>
              </a:rPr>
              <a:t>la </a:t>
            </a:r>
            <a:r>
              <a:rPr lang="ca-ES" sz="2000" b="1" dirty="0" smtClean="0">
                <a:latin typeface="Georgia" pitchFamily="18" charset="0"/>
              </a:rPr>
              <a:t>metacognició</a:t>
            </a:r>
            <a:endParaRPr lang="ca-ES" sz="2000" b="1" dirty="0">
              <a:latin typeface="Georgia" pitchFamily="18" charset="0"/>
            </a:endParaRPr>
          </a:p>
        </p:txBody>
      </p:sp>
      <p:pic>
        <p:nvPicPr>
          <p:cNvPr id="6" name="Imatg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021288"/>
            <a:ext cx="2376264" cy="462151"/>
          </a:xfrm>
          <a:prstGeom prst="rect">
            <a:avLst/>
          </a:prstGeom>
        </p:spPr>
      </p:pic>
      <p:pic>
        <p:nvPicPr>
          <p:cNvPr id="7" name="Imatg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736780"/>
            <a:ext cx="46228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00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CuadroTexto"/>
          <p:cNvSpPr txBox="1"/>
          <p:nvPr/>
        </p:nvSpPr>
        <p:spPr>
          <a:xfrm>
            <a:off x="1090572" y="592227"/>
            <a:ext cx="736985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 smtClean="0">
                <a:latin typeface="Georgia" pitchFamily="18" charset="0"/>
              </a:rPr>
              <a:t>Crear un marc de referència</a:t>
            </a:r>
          </a:p>
          <a:p>
            <a:endParaRPr lang="ca-ES" sz="2000" b="1" dirty="0" smtClean="0">
              <a:latin typeface="Georgia" pitchFamily="18" charset="0"/>
            </a:endParaRPr>
          </a:p>
          <a:p>
            <a:r>
              <a:rPr lang="ca-ES" sz="2000" b="1" dirty="0" smtClean="0">
                <a:latin typeface="Georgia" pitchFamily="18" charset="0"/>
              </a:rPr>
              <a:t>Exemple</a:t>
            </a:r>
            <a:endParaRPr lang="ca-ES" sz="2000" b="1" dirty="0">
              <a:latin typeface="Georgia" pitchFamily="18" charset="0"/>
            </a:endParaRPr>
          </a:p>
          <a:p>
            <a:r>
              <a:rPr lang="ca-ES" sz="2000" b="1" dirty="0" smtClean="0">
                <a:latin typeface="Georgia" pitchFamily="18" charset="0"/>
              </a:rPr>
              <a:t>Objectiu: Elaborar una descripció  “Un dia a la vida de...” un home a la prehistòria</a:t>
            </a:r>
          </a:p>
          <a:p>
            <a:endParaRPr lang="ca-ES" sz="2000" dirty="0">
              <a:latin typeface="Georgia" pitchFamily="18" charset="0"/>
            </a:endParaRPr>
          </a:p>
          <a:p>
            <a:r>
              <a:rPr lang="ca-ES" sz="2000" b="1" dirty="0" smtClean="0">
                <a:latin typeface="Georgia" pitchFamily="18" charset="0"/>
              </a:rPr>
              <a:t>Objectiu CAT i CAS: </a:t>
            </a:r>
            <a:r>
              <a:rPr lang="ca-ES" sz="2000" dirty="0" smtClean="0">
                <a:latin typeface="Georgia" pitchFamily="18" charset="0"/>
              </a:rPr>
              <a:t>Ampliar el nostre vocabulari amb adjectius, modismes i comparacions, per tal d’enriquir les nostres presentacions literàries i retrats.</a:t>
            </a:r>
          </a:p>
          <a:p>
            <a:endParaRPr lang="ca-ES" sz="2000" b="1" dirty="0">
              <a:latin typeface="Georgia" pitchFamily="18" charset="0"/>
            </a:endParaRPr>
          </a:p>
          <a:p>
            <a:r>
              <a:rPr lang="ca-ES" sz="2000" b="1" dirty="0" smtClean="0">
                <a:latin typeface="Georgia" pitchFamily="18" charset="0"/>
              </a:rPr>
              <a:t>Objectiu C.SOCIALS: </a:t>
            </a:r>
            <a:r>
              <a:rPr lang="ca-ES" sz="2000" dirty="0" smtClean="0">
                <a:latin typeface="Georgia" pitchFamily="18" charset="0"/>
              </a:rPr>
              <a:t>Conèixer els elements bàsics de la vida a la prehistòria</a:t>
            </a:r>
          </a:p>
          <a:p>
            <a:endParaRPr lang="ca-ES" sz="2000" b="1" dirty="0">
              <a:latin typeface="Georgia" pitchFamily="18" charset="0"/>
            </a:endParaRPr>
          </a:p>
          <a:p>
            <a:r>
              <a:rPr lang="ca-ES" sz="2000" b="1" dirty="0" smtClean="0">
                <a:latin typeface="Georgia" pitchFamily="18" charset="0"/>
              </a:rPr>
              <a:t>Objectiu AN i ALE: </a:t>
            </a:r>
            <a:r>
              <a:rPr lang="ca-ES" sz="2000" dirty="0" smtClean="0">
                <a:latin typeface="Georgia" pitchFamily="18" charset="0"/>
              </a:rPr>
              <a:t>Aprendre adjectius nous i consolidar els apresos fent ús de comparatius i superlatius.</a:t>
            </a:r>
          </a:p>
        </p:txBody>
      </p:sp>
      <p:pic>
        <p:nvPicPr>
          <p:cNvPr id="3" name="Imatg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021288"/>
            <a:ext cx="2376264" cy="462151"/>
          </a:xfrm>
          <a:prstGeom prst="rect">
            <a:avLst/>
          </a:prstGeom>
        </p:spPr>
      </p:pic>
      <p:pic>
        <p:nvPicPr>
          <p:cNvPr id="4" name="Imat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786204"/>
            <a:ext cx="46228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8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391</Words>
  <Application>Microsoft Macintosh PowerPoint</Application>
  <PresentationFormat>Presentación en pantalla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 </vt:lpstr>
      <vt:lpstr>Presentación de PowerPoint</vt:lpstr>
      <vt:lpstr>Presentación de PowerPoint</vt:lpstr>
      <vt:lpstr>Presentación de PowerPoint</vt:lpstr>
      <vt:lpstr>Com fem l’ensenyament-aprenentatge? “L’aprenentatge de les llengües catalana i castellana ha de servir com a base per a l’adquisició d’altres llengües,  en un context plurilingüe i intercultural”  (Decret 187/2015 DOGC núm. 6945 – 28.8.2015)</vt:lpstr>
      <vt:lpstr>Com fem l’ensenyament-aprenentatge? “L’aprenentatge de les llengües catalana i castellana ha de servir com a base per a l’adquisició d’altres llengües,  en un context plurilingüe i intercultural”  (Decret 187/2015 DOGC núm. 6945 – 28.8.2015)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Informació relativa a les imatges</vt:lpstr>
      <vt:lpstr>Presentación de PowerPoint</vt:lpstr>
    </vt:vector>
  </TitlesOfParts>
  <Company>Generalitat de Catalunya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“L’aprenentatge de les llengües catalana i castellana ha de servir com a base per a l’adquisició d’altres llengües, en un context plurilingüe i intercultural”</dc:title>
  <dc:creator>Departament d'Educació</dc:creator>
  <cp:lastModifiedBy>Marta</cp:lastModifiedBy>
  <cp:revision>73</cp:revision>
  <dcterms:created xsi:type="dcterms:W3CDTF">2016-02-02T12:58:42Z</dcterms:created>
  <dcterms:modified xsi:type="dcterms:W3CDTF">2016-11-09T14:29:06Z</dcterms:modified>
</cp:coreProperties>
</file>