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1312"/>
    <a:srgbClr val="F3EC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660"/>
  </p:normalViewPr>
  <p:slideViewPr>
    <p:cSldViewPr>
      <p:cViewPr varScale="1">
        <p:scale>
          <a:sx n="86" d="100"/>
          <a:sy n="86" d="100"/>
        </p:scale>
        <p:origin x="1387"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41383F25-3F09-4D7D-ABE0-4AE252B1F89A}" type="datetimeFigureOut">
              <a:rPr lang="el-GR" smtClean="0"/>
              <a:pPr/>
              <a:t>1/3/2021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4D66885-DAC6-4C41-99C7-B6D23754C23B}"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41383F25-3F09-4D7D-ABE0-4AE252B1F89A}" type="datetimeFigureOut">
              <a:rPr lang="el-GR" smtClean="0"/>
              <a:pPr/>
              <a:t>1/3/2021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4D66885-DAC6-4C41-99C7-B6D23754C23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41383F25-3F09-4D7D-ABE0-4AE252B1F89A}" type="datetimeFigureOut">
              <a:rPr lang="el-GR" smtClean="0"/>
              <a:pPr/>
              <a:t>1/3/2021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4D66885-DAC6-4C41-99C7-B6D23754C23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41383F25-3F09-4D7D-ABE0-4AE252B1F89A}" type="datetimeFigureOut">
              <a:rPr lang="el-GR" smtClean="0"/>
              <a:pPr/>
              <a:t>1/3/2021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4D66885-DAC6-4C41-99C7-B6D23754C23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1383F25-3F09-4D7D-ABE0-4AE252B1F89A}" type="datetimeFigureOut">
              <a:rPr lang="el-GR" smtClean="0"/>
              <a:pPr/>
              <a:t>1/3/2021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4D66885-DAC6-4C41-99C7-B6D23754C23B}"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41383F25-3F09-4D7D-ABE0-4AE252B1F89A}" type="datetimeFigureOut">
              <a:rPr lang="el-GR" smtClean="0"/>
              <a:pPr/>
              <a:t>1/3/2021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4D66885-DAC6-4C41-99C7-B6D23754C23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41383F25-3F09-4D7D-ABE0-4AE252B1F89A}" type="datetimeFigureOut">
              <a:rPr lang="el-GR" smtClean="0"/>
              <a:pPr/>
              <a:t>1/3/2021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C4D66885-DAC6-4C41-99C7-B6D23754C23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41383F25-3F09-4D7D-ABE0-4AE252B1F89A}" type="datetimeFigureOut">
              <a:rPr lang="el-GR" smtClean="0"/>
              <a:pPr/>
              <a:t>1/3/2021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C4D66885-DAC6-4C41-99C7-B6D23754C23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1383F25-3F09-4D7D-ABE0-4AE252B1F89A}" type="datetimeFigureOut">
              <a:rPr lang="el-GR" smtClean="0"/>
              <a:pPr/>
              <a:t>1/3/2021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C4D66885-DAC6-4C41-99C7-B6D23754C23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1383F25-3F09-4D7D-ABE0-4AE252B1F89A}" type="datetimeFigureOut">
              <a:rPr lang="el-GR" smtClean="0"/>
              <a:pPr/>
              <a:t>1/3/2021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4D66885-DAC6-4C41-99C7-B6D23754C23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1383F25-3F09-4D7D-ABE0-4AE252B1F89A}" type="datetimeFigureOut">
              <a:rPr lang="el-GR" smtClean="0"/>
              <a:pPr/>
              <a:t>1/3/2021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4D66885-DAC6-4C41-99C7-B6D23754C23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6000" r="-5000"/>
          </a:stretch>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383F25-3F09-4D7D-ABE0-4AE252B1F89A}" type="datetimeFigureOut">
              <a:rPr lang="el-GR" smtClean="0"/>
              <a:pPr/>
              <a:t>1/3/2021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D66885-DAC6-4C41-99C7-B6D23754C23B}"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000164" y="1714488"/>
            <a:ext cx="9601240" cy="2100277"/>
          </a:xfrm>
        </p:spPr>
        <p:txBody>
          <a:bodyPr/>
          <a:lstStyle/>
          <a:p>
            <a:r>
              <a:rPr lang="en-US" dirty="0">
                <a:solidFill>
                  <a:schemeClr val="accent2">
                    <a:lumMod val="50000"/>
                  </a:schemeClr>
                </a:solidFill>
                <a:latin typeface="Britannic Bold" pitchFamily="34" charset="0"/>
              </a:rPr>
              <a:t>gender inequalities in</a:t>
            </a:r>
            <a:endParaRPr lang="el-GR" dirty="0">
              <a:solidFill>
                <a:schemeClr val="accent2">
                  <a:lumMod val="50000"/>
                </a:schemeClr>
              </a:solidFill>
            </a:endParaRPr>
          </a:p>
        </p:txBody>
      </p:sp>
      <p:sp>
        <p:nvSpPr>
          <p:cNvPr id="4" name="3 - TextBox"/>
          <p:cNvSpPr txBox="1"/>
          <p:nvPr/>
        </p:nvSpPr>
        <p:spPr>
          <a:xfrm>
            <a:off x="3143240" y="3071810"/>
            <a:ext cx="5000660" cy="1323439"/>
          </a:xfrm>
          <a:prstGeom prst="rect">
            <a:avLst/>
          </a:prstGeom>
          <a:noFill/>
        </p:spPr>
        <p:txBody>
          <a:bodyPr wrap="square" rtlCol="0">
            <a:spAutoFit/>
          </a:bodyPr>
          <a:lstStyle/>
          <a:p>
            <a:r>
              <a:rPr lang="en-US" sz="8000" dirty="0">
                <a:solidFill>
                  <a:schemeClr val="accent2">
                    <a:lumMod val="75000"/>
                  </a:schemeClr>
                </a:solidFill>
                <a:latin typeface="Cooper Black" pitchFamily="18" charset="0"/>
              </a:rPr>
              <a:t>HEALTH</a:t>
            </a:r>
            <a:endParaRPr lang="el-GR" sz="8000" dirty="0">
              <a:solidFill>
                <a:schemeClr val="accent2">
                  <a:lumMod val="75000"/>
                </a:schemeClr>
              </a:solidFill>
            </a:endParaRPr>
          </a:p>
        </p:txBody>
      </p:sp>
      <p:pic>
        <p:nvPicPr>
          <p:cNvPr id="5" name="4 - Εικόνα" descr="hands.png"/>
          <p:cNvPicPr>
            <a:picLocks noChangeAspect="1"/>
          </p:cNvPicPr>
          <p:nvPr/>
        </p:nvPicPr>
        <p:blipFill>
          <a:blip r:embed="rId2"/>
          <a:stretch>
            <a:fillRect/>
          </a:stretch>
        </p:blipFill>
        <p:spPr>
          <a:xfrm>
            <a:off x="6643702" y="4500578"/>
            <a:ext cx="2357422" cy="235742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rgbClr val="B5AD7D"/>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par>
                          <p:cTn id="10" fill="hold">
                            <p:stCondLst>
                              <p:cond delay="84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4" dur="1000" fill="hold"/>
                                        <p:tgtEl>
                                          <p:spTgt spid="4"/>
                                        </p:tgtEl>
                                        <p:attrNameLst>
                                          <p:attrName>ppt_y</p:attrName>
                                        </p:attrNameLst>
                                      </p:cBhvr>
                                      <p:tavLst>
                                        <p:tav tm="0">
                                          <p:val>
                                            <p:strVal val="#ppt_y"/>
                                          </p:val>
                                        </p:tav>
                                        <p:tav tm="100000">
                                          <p:val>
                                            <p:strVal val="#ppt_y"/>
                                          </p:val>
                                        </p:tav>
                                      </p:tavLst>
                                    </p:anim>
                                    <p:anim calcmode="lin" valueType="num">
                                      <p:cBhvr>
                                        <p:cTn id="15" dur="10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6" dur="10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7" dur="1000" tmFilter="0,0; .5, 1; 1, 1"/>
                                        <p:tgtEl>
                                          <p:spTgt spid="4"/>
                                        </p:tgtEl>
                                      </p:cBhvr>
                                    </p:animEffect>
                                  </p:childTnLst>
                                </p:cTn>
                              </p:par>
                            </p:childTnLst>
                          </p:cTn>
                        </p:par>
                        <p:par>
                          <p:cTn id="18" fill="hold">
                            <p:stCondLst>
                              <p:cond delay="2340"/>
                            </p:stCondLst>
                            <p:childTnLst>
                              <p:par>
                                <p:cTn id="19" presetID="2" presetClass="entr" presetSubtype="4"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85728"/>
            <a:ext cx="8229600" cy="1143000"/>
          </a:xfrm>
          <a:noFill/>
          <a:ln>
            <a:noFill/>
          </a:ln>
          <a:effectLst>
            <a:outerShdw dist="38100" dir="8100000" algn="tr" rotWithShape="0">
              <a:schemeClr val="bg2"/>
            </a:outerShdw>
          </a:effectLst>
        </p:spPr>
        <p:txBody>
          <a:bodyPr>
            <a:normAutofit fontScale="90000"/>
          </a:bodyPr>
          <a:lstStyle/>
          <a:p>
            <a:r>
              <a:rPr lang="en-US" dirty="0">
                <a:solidFill>
                  <a:schemeClr val="accent2">
                    <a:lumMod val="50000"/>
                  </a:schemeClr>
                </a:solidFill>
                <a:latin typeface="Britannic Bold" pitchFamily="34" charset="0"/>
              </a:rPr>
              <a:t>what is health and how does gender affect it?</a:t>
            </a:r>
            <a:endParaRPr lang="el-GR" dirty="0">
              <a:solidFill>
                <a:schemeClr val="accent2">
                  <a:lumMod val="50000"/>
                </a:schemeClr>
              </a:solidFill>
            </a:endParaRPr>
          </a:p>
        </p:txBody>
      </p:sp>
      <p:sp>
        <p:nvSpPr>
          <p:cNvPr id="3" name="2 - Θέση περιεχομένου"/>
          <p:cNvSpPr>
            <a:spLocks noGrp="1"/>
          </p:cNvSpPr>
          <p:nvPr>
            <p:ph idx="1"/>
          </p:nvPr>
        </p:nvSpPr>
        <p:spPr>
          <a:xfrm>
            <a:off x="714348" y="1714488"/>
            <a:ext cx="7572428" cy="4525963"/>
          </a:xfrm>
        </p:spPr>
        <p:txBody>
          <a:bodyPr>
            <a:normAutofit fontScale="92500"/>
          </a:bodyPr>
          <a:lstStyle/>
          <a:p>
            <a:pPr>
              <a:buFont typeface="Wingdings" pitchFamily="2" charset="2"/>
              <a:buChar char="§"/>
            </a:pPr>
            <a:r>
              <a:rPr lang="en-US" sz="2400" kern="700" dirty="0">
                <a:solidFill>
                  <a:schemeClr val="accent2">
                    <a:lumMod val="50000"/>
                  </a:schemeClr>
                </a:solidFill>
                <a:latin typeface="Berlin Sans FB Demi" pitchFamily="34" charset="0"/>
              </a:rPr>
              <a:t> Health is a state of complete physical, mental and social well-being and not merely the absence of disease or infirmity</a:t>
            </a:r>
          </a:p>
          <a:p>
            <a:pPr>
              <a:buFont typeface="Wingdings" pitchFamily="2" charset="2"/>
              <a:buChar char="§"/>
            </a:pPr>
            <a:endParaRPr lang="en-US" sz="2400" kern="700" dirty="0">
              <a:solidFill>
                <a:schemeClr val="accent2">
                  <a:lumMod val="50000"/>
                </a:schemeClr>
              </a:solidFill>
              <a:latin typeface="Berlin Sans FB Demi" pitchFamily="34" charset="0"/>
            </a:endParaRPr>
          </a:p>
          <a:p>
            <a:pPr>
              <a:buFont typeface="Wingdings" pitchFamily="2" charset="2"/>
              <a:buChar char="§"/>
            </a:pPr>
            <a:r>
              <a:rPr lang="en-US" sz="2400" dirty="0">
                <a:solidFill>
                  <a:schemeClr val="accent2">
                    <a:lumMod val="50000"/>
                  </a:schemeClr>
                </a:solidFill>
                <a:latin typeface="Berlin Sans FB Demi" pitchFamily="34" charset="0"/>
                <a:ea typeface="Calibri"/>
                <a:cs typeface="Times New Roman"/>
              </a:rPr>
              <a:t>Apart from biological sex divergence, health inequalities reflect differences in social roles, social status and culturally established patterns and stereotypes of femininity and masculinity </a:t>
            </a:r>
          </a:p>
          <a:p>
            <a:pPr>
              <a:buFont typeface="Wingdings" pitchFamily="2" charset="2"/>
              <a:buChar char="§"/>
            </a:pPr>
            <a:endParaRPr lang="en-US" sz="2400" kern="700" dirty="0">
              <a:solidFill>
                <a:schemeClr val="accent2">
                  <a:lumMod val="50000"/>
                </a:schemeClr>
              </a:solidFill>
              <a:latin typeface="Berlin Sans FB Demi" pitchFamily="34" charset="0"/>
            </a:endParaRPr>
          </a:p>
          <a:p>
            <a:pPr>
              <a:buFont typeface="Wingdings" pitchFamily="2" charset="2"/>
              <a:buChar char="§"/>
            </a:pPr>
            <a:r>
              <a:rPr lang="en-US" sz="2400" kern="700" dirty="0">
                <a:solidFill>
                  <a:schemeClr val="accent2">
                    <a:lumMod val="50000"/>
                  </a:schemeClr>
                </a:solidFill>
                <a:latin typeface="Berlin Sans FB Demi" pitchFamily="34" charset="0"/>
              </a:rPr>
              <a:t>As a result, these norms influence the health conditions of individuals, as well as access to healthcare and the work environment in health units.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2300"/>
                            </p:stCondLst>
                            <p:childTnLst>
                              <p:par>
                                <p:cTn id="13" presetID="2" presetClass="entr" presetSubtype="4"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7" fill="hold">
                            <p:stCondLst>
                              <p:cond delay="2800"/>
                            </p:stCondLst>
                            <p:childTnLst>
                              <p:par>
                                <p:cTn id="18" presetID="2" presetClass="entr" presetSubtype="4"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2" fill="hold">
                            <p:stCondLst>
                              <p:cond delay="3300"/>
                            </p:stCondLst>
                            <p:childTnLst>
                              <p:par>
                                <p:cTn id="23" presetID="2" presetClass="entr" presetSubtype="4"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6000" r="-16000"/>
          </a:stretch>
        </a:blip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142852"/>
            <a:ext cx="8229600" cy="1143000"/>
          </a:xfrm>
          <a:effectLst>
            <a:outerShdw dist="38100" dir="8100000" algn="tr" rotWithShape="0">
              <a:schemeClr val="bg2"/>
            </a:outerShdw>
          </a:effectLst>
        </p:spPr>
        <p:txBody>
          <a:bodyPr>
            <a:normAutofit/>
          </a:bodyPr>
          <a:lstStyle/>
          <a:p>
            <a:r>
              <a:rPr lang="en-US" sz="4000" dirty="0">
                <a:solidFill>
                  <a:schemeClr val="accent2">
                    <a:lumMod val="50000"/>
                  </a:schemeClr>
                </a:solidFill>
                <a:latin typeface="Britannic Bold" pitchFamily="34" charset="0"/>
              </a:rPr>
              <a:t>the situation in Greece</a:t>
            </a:r>
            <a:endParaRPr lang="el-GR" sz="4000" dirty="0">
              <a:solidFill>
                <a:schemeClr val="accent2">
                  <a:lumMod val="50000"/>
                </a:schemeClr>
              </a:solidFill>
            </a:endParaRPr>
          </a:p>
        </p:txBody>
      </p:sp>
      <p:sp>
        <p:nvSpPr>
          <p:cNvPr id="3" name="2 - Θέση περιεχομένου"/>
          <p:cNvSpPr>
            <a:spLocks noGrp="1"/>
          </p:cNvSpPr>
          <p:nvPr>
            <p:ph idx="1"/>
          </p:nvPr>
        </p:nvSpPr>
        <p:spPr>
          <a:xfrm>
            <a:off x="714348" y="1285860"/>
            <a:ext cx="7786742" cy="4714908"/>
          </a:xfrm>
        </p:spPr>
        <p:txBody>
          <a:bodyPr>
            <a:normAutofit fontScale="92500" lnSpcReduction="20000"/>
          </a:bodyPr>
          <a:lstStyle/>
          <a:p>
            <a:pPr>
              <a:buFont typeface="Wingdings" pitchFamily="2" charset="2"/>
              <a:buChar char="§"/>
            </a:pPr>
            <a:r>
              <a:rPr lang="en-US" sz="2400" dirty="0">
                <a:solidFill>
                  <a:schemeClr val="accent2">
                    <a:lumMod val="50000"/>
                  </a:schemeClr>
                </a:solidFill>
                <a:latin typeface="Berlin Sans FB Demi" pitchFamily="34" charset="0"/>
              </a:rPr>
              <a:t>In Greece, inequalities are most prominent in the area of work and job opportunities around health.</a:t>
            </a:r>
            <a:br>
              <a:rPr lang="en-US" sz="2400" dirty="0">
                <a:solidFill>
                  <a:schemeClr val="accent2">
                    <a:lumMod val="50000"/>
                  </a:schemeClr>
                </a:solidFill>
                <a:latin typeface="Berlin Sans FB Demi" pitchFamily="34" charset="0"/>
              </a:rPr>
            </a:br>
            <a:endParaRPr lang="en-US" sz="2400" dirty="0">
              <a:solidFill>
                <a:schemeClr val="accent2">
                  <a:lumMod val="50000"/>
                </a:schemeClr>
              </a:solidFill>
              <a:latin typeface="Berlin Sans FB Demi" pitchFamily="34" charset="0"/>
            </a:endParaRPr>
          </a:p>
          <a:p>
            <a:pPr>
              <a:buFont typeface="Wingdings" pitchFamily="2" charset="2"/>
              <a:buChar char="§"/>
            </a:pPr>
            <a:r>
              <a:rPr lang="en-US" sz="2400" dirty="0">
                <a:solidFill>
                  <a:schemeClr val="accent2">
                    <a:lumMod val="50000"/>
                  </a:schemeClr>
                </a:solidFill>
                <a:latin typeface="Berlin Sans FB Demi" pitchFamily="34" charset="0"/>
              </a:rPr>
              <a:t> The male gender is identified with occupations that rank high in the payroll and hierarchical scale (e.g. doctors and surgeons). In contrast, women are identified with lower hierarchical and paid occupations (e.g. nurses). </a:t>
            </a:r>
          </a:p>
          <a:p>
            <a:pPr>
              <a:buFont typeface="Wingdings" pitchFamily="2" charset="2"/>
              <a:buChar char="§"/>
            </a:pPr>
            <a:endParaRPr lang="en-US" sz="2400" dirty="0">
              <a:solidFill>
                <a:schemeClr val="accent2">
                  <a:lumMod val="50000"/>
                </a:schemeClr>
              </a:solidFill>
              <a:latin typeface="Berlin Sans FB Demi" pitchFamily="34" charset="0"/>
            </a:endParaRPr>
          </a:p>
          <a:p>
            <a:pPr>
              <a:buFont typeface="Wingdings" pitchFamily="2" charset="2"/>
              <a:buChar char="§"/>
            </a:pPr>
            <a:r>
              <a:rPr lang="en-US" sz="2400" dirty="0">
                <a:solidFill>
                  <a:schemeClr val="accent2">
                    <a:lumMod val="50000"/>
                  </a:schemeClr>
                </a:solidFill>
                <a:latin typeface="Berlin Sans FB Demi" pitchFamily="34" charset="0"/>
              </a:rPr>
              <a:t>This happens due to the traditional stereotypes, according to which women are considered primarily responsible for household and family affairs and men primarily for work outside the home. </a:t>
            </a:r>
          </a:p>
          <a:p>
            <a:pPr>
              <a:buFont typeface="Wingdings" pitchFamily="2" charset="2"/>
              <a:buChar char="§"/>
            </a:pPr>
            <a:endParaRPr lang="en-US" sz="2400" dirty="0">
              <a:solidFill>
                <a:schemeClr val="accent2">
                  <a:lumMod val="50000"/>
                </a:schemeClr>
              </a:solidFill>
              <a:latin typeface="Berlin Sans FB Demi" pitchFamily="34" charset="0"/>
            </a:endParaRPr>
          </a:p>
          <a:p>
            <a:pPr>
              <a:buFont typeface="Wingdings" pitchFamily="2" charset="2"/>
              <a:buChar char="§"/>
            </a:pPr>
            <a:r>
              <a:rPr lang="en-US" sz="2400" dirty="0">
                <a:solidFill>
                  <a:schemeClr val="accent2">
                    <a:lumMod val="50000"/>
                  </a:schemeClr>
                </a:solidFill>
                <a:latin typeface="Berlin Sans FB Demi" pitchFamily="34" charset="0"/>
              </a:rPr>
              <a:t>This division has led to an increase in the power and presence of men in the labor market in principle.</a:t>
            </a:r>
            <a:endParaRPr lang="el-GR" sz="2400" dirty="0">
              <a:solidFill>
                <a:schemeClr val="accent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450"/>
                            </p:stCondLst>
                            <p:childTnLst>
                              <p:par>
                                <p:cTn id="13" presetID="2" presetClass="entr" presetSubtype="4"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7" fill="hold">
                            <p:stCondLst>
                              <p:cond delay="1950"/>
                            </p:stCondLst>
                            <p:childTnLst>
                              <p:par>
                                <p:cTn id="18" presetID="2" presetClass="entr" presetSubtype="4"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2" fill="hold">
                            <p:stCondLst>
                              <p:cond delay="2450"/>
                            </p:stCondLst>
                            <p:childTnLst>
                              <p:par>
                                <p:cTn id="23" presetID="2" presetClass="entr" presetSubtype="4"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7" fill="hold">
                            <p:stCondLst>
                              <p:cond delay="2950"/>
                            </p:stCondLst>
                            <p:childTnLst>
                              <p:par>
                                <p:cTn id="28" presetID="2" presetClass="entr" presetSubtype="4" fill="hold" grpId="0" nodeType="after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additive="base">
                                        <p:cTn id="3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effectLst>
            <a:outerShdw dist="38100" dir="2700000" algn="tl" rotWithShape="0">
              <a:schemeClr val="bg2"/>
            </a:outerShdw>
          </a:effectLst>
        </p:spPr>
        <p:txBody>
          <a:bodyPr>
            <a:normAutofit/>
          </a:bodyPr>
          <a:lstStyle/>
          <a:p>
            <a:r>
              <a:rPr lang="en-US" sz="4000" dirty="0">
                <a:solidFill>
                  <a:schemeClr val="accent2">
                    <a:lumMod val="50000"/>
                  </a:schemeClr>
                </a:solidFill>
                <a:latin typeface="Britannic Bold" pitchFamily="34" charset="0"/>
              </a:rPr>
              <a:t>female doctors and specialties</a:t>
            </a:r>
            <a:endParaRPr lang="el-GR" sz="4000" dirty="0">
              <a:solidFill>
                <a:schemeClr val="accent2">
                  <a:lumMod val="50000"/>
                </a:schemeClr>
              </a:solidFill>
            </a:endParaRPr>
          </a:p>
        </p:txBody>
      </p:sp>
      <p:sp>
        <p:nvSpPr>
          <p:cNvPr id="3" name="2 - Θέση περιεχομένου"/>
          <p:cNvSpPr>
            <a:spLocks noGrp="1"/>
          </p:cNvSpPr>
          <p:nvPr>
            <p:ph idx="1"/>
          </p:nvPr>
        </p:nvSpPr>
        <p:spPr>
          <a:xfrm>
            <a:off x="571472" y="1357298"/>
            <a:ext cx="7786742" cy="4714908"/>
          </a:xfrm>
        </p:spPr>
        <p:txBody>
          <a:bodyPr>
            <a:normAutofit/>
          </a:bodyPr>
          <a:lstStyle/>
          <a:p>
            <a:pPr>
              <a:buFont typeface="Wingdings" pitchFamily="2" charset="2"/>
              <a:buChar char="§"/>
            </a:pPr>
            <a:r>
              <a:rPr lang="en-US" sz="2400" dirty="0">
                <a:solidFill>
                  <a:schemeClr val="accent2">
                    <a:lumMod val="50000"/>
                  </a:schemeClr>
                </a:solidFill>
                <a:latin typeface="Berlin Sans FB Demi" pitchFamily="34" charset="0"/>
              </a:rPr>
              <a:t>3/4 of women practice nine specialties, while more than half of female doctors practice only three ; </a:t>
            </a:r>
            <a:r>
              <a:rPr lang="en-US" sz="2400" dirty="0" err="1">
                <a:solidFill>
                  <a:schemeClr val="accent2">
                    <a:lumMod val="50000"/>
                  </a:schemeClr>
                </a:solidFill>
                <a:latin typeface="Berlin Sans FB Demi" pitchFamily="34" charset="0"/>
              </a:rPr>
              <a:t>biopathology</a:t>
            </a:r>
            <a:r>
              <a:rPr lang="en-US" sz="2400" dirty="0">
                <a:solidFill>
                  <a:schemeClr val="accent2">
                    <a:lumMod val="50000"/>
                  </a:schemeClr>
                </a:solidFill>
                <a:latin typeface="Berlin Sans FB Demi" pitchFamily="34" charset="0"/>
              </a:rPr>
              <a:t> (26%), pediatrics (16.5%) and anesthesiology (10%). Surgery, it seems, has statistically negligible percentages in women; in general surgery the percentage of women is about 1%. In contrast, 3/4 of male doctors practice 11 specialties with percentages more evenly distributed per specialty.</a:t>
            </a:r>
          </a:p>
          <a:p>
            <a:endParaRPr lang="en-US" sz="2400" dirty="0">
              <a:solidFill>
                <a:schemeClr val="accent2">
                  <a:lumMod val="50000"/>
                </a:schemeClr>
              </a:solidFill>
              <a:latin typeface="Berlin Sans FB Demi" pitchFamily="34" charset="0"/>
            </a:endParaRPr>
          </a:p>
          <a:p>
            <a:pPr>
              <a:buFont typeface="Wingdings" pitchFamily="2" charset="2"/>
              <a:buChar char="§"/>
            </a:pPr>
            <a:r>
              <a:rPr lang="en-US" sz="2400" dirty="0">
                <a:solidFill>
                  <a:schemeClr val="accent2">
                    <a:lumMod val="50000"/>
                  </a:schemeClr>
                </a:solidFill>
                <a:latin typeface="Berlin Sans FB Demi" pitchFamily="34" charset="0"/>
              </a:rPr>
              <a:t> These numbers are impressive, as women make up 50% of those entering Greece’s medical schools. </a:t>
            </a:r>
            <a:endParaRPr lang="el-GR" sz="2400" dirty="0">
              <a:solidFill>
                <a:schemeClr val="accent2">
                  <a:lumMod val="50000"/>
                </a:schemeClr>
              </a:solidFill>
            </a:endParaRPr>
          </a:p>
        </p:txBody>
      </p:sp>
      <p:pic>
        <p:nvPicPr>
          <p:cNvPr id="4" name="3 - Εικόνα" descr="vitamin.png"/>
          <p:cNvPicPr>
            <a:picLocks noChangeAspect="1"/>
          </p:cNvPicPr>
          <p:nvPr/>
        </p:nvPicPr>
        <p:blipFill>
          <a:blip r:embed="rId2"/>
          <a:stretch>
            <a:fillRect/>
          </a:stretch>
        </p:blipFill>
        <p:spPr>
          <a:xfrm>
            <a:off x="7358050" y="5429264"/>
            <a:ext cx="1785950" cy="163994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800"/>
                            </p:stCondLst>
                            <p:childTnLst>
                              <p:par>
                                <p:cTn id="13" presetID="2" presetClass="entr" presetSubtype="4"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7" fill="hold">
                            <p:stCondLst>
                              <p:cond delay="2300"/>
                            </p:stCondLst>
                            <p:childTnLst>
                              <p:par>
                                <p:cTn id="18" presetID="2" presetClass="entr" presetSubtype="4"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a:solidFill>
                  <a:schemeClr val="accent2">
                    <a:lumMod val="50000"/>
                  </a:schemeClr>
                </a:solidFill>
                <a:latin typeface="Britannic Bold" pitchFamily="34" charset="0"/>
                <a:cs typeface="Aharoni" pitchFamily="2" charset="-79"/>
              </a:rPr>
              <a:t>surgery and prejudices</a:t>
            </a:r>
            <a:endParaRPr lang="el-GR" dirty="0">
              <a:solidFill>
                <a:schemeClr val="accent2">
                  <a:lumMod val="50000"/>
                </a:schemeClr>
              </a:solidFill>
              <a:cs typeface="Aharoni" pitchFamily="2" charset="-79"/>
            </a:endParaRPr>
          </a:p>
        </p:txBody>
      </p:sp>
      <p:sp>
        <p:nvSpPr>
          <p:cNvPr id="3" name="2 - Θέση περιεχομένου"/>
          <p:cNvSpPr>
            <a:spLocks noGrp="1"/>
          </p:cNvSpPr>
          <p:nvPr>
            <p:ph idx="1"/>
          </p:nvPr>
        </p:nvSpPr>
        <p:spPr>
          <a:xfrm>
            <a:off x="457200" y="1643050"/>
            <a:ext cx="8229600" cy="4500594"/>
          </a:xfrm>
        </p:spPr>
        <p:txBody>
          <a:bodyPr>
            <a:normAutofit/>
          </a:bodyPr>
          <a:lstStyle/>
          <a:p>
            <a:pPr>
              <a:buFont typeface="Wingdings" pitchFamily="2" charset="2"/>
              <a:buChar char="§"/>
            </a:pPr>
            <a:r>
              <a:rPr lang="en-US" sz="2400" dirty="0">
                <a:solidFill>
                  <a:schemeClr val="accent2">
                    <a:lumMod val="50000"/>
                  </a:schemeClr>
                </a:solidFill>
                <a:latin typeface="Berlin Sans FB Demi" pitchFamily="34" charset="0"/>
              </a:rPr>
              <a:t>Why is it so difficult for women to pursue surgery? Are they excluded because of prejudice about their gender or aren't they just ‘made’ for this job? </a:t>
            </a:r>
          </a:p>
          <a:p>
            <a:pPr>
              <a:buFont typeface="Wingdings" pitchFamily="2" charset="2"/>
              <a:buChar char="§"/>
            </a:pPr>
            <a:endParaRPr lang="en-US" sz="2400" dirty="0">
              <a:solidFill>
                <a:schemeClr val="accent2">
                  <a:lumMod val="50000"/>
                </a:schemeClr>
              </a:solidFill>
              <a:latin typeface="Berlin Sans FB Demi" pitchFamily="34" charset="0"/>
            </a:endParaRPr>
          </a:p>
          <a:p>
            <a:pPr>
              <a:buFont typeface="Wingdings" pitchFamily="2" charset="2"/>
              <a:buChar char="§"/>
            </a:pPr>
            <a:r>
              <a:rPr lang="en-US" sz="2400" dirty="0">
                <a:solidFill>
                  <a:schemeClr val="accent2">
                    <a:lumMod val="50000"/>
                  </a:schemeClr>
                </a:solidFill>
                <a:latin typeface="Berlin Sans FB Demi" pitchFamily="34" charset="0"/>
              </a:rPr>
              <a:t>"They are not decisive enough". "They are 'mild' and without imagination in the operation." "I prefer to work with men, especially when the operation is difficult." These were the unofficial answers of some well-known surgeons, when asked why they do not have women in their groups.</a:t>
            </a:r>
          </a:p>
          <a:p>
            <a:endParaRPr lang="el-G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1"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450"/>
                            </p:stCondLst>
                            <p:childTnLst>
                              <p:par>
                                <p:cTn id="13" presetID="2" presetClass="entr" presetSubtype="4"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7" fill="hold">
                            <p:stCondLst>
                              <p:cond delay="1950"/>
                            </p:stCondLst>
                            <p:childTnLst>
                              <p:par>
                                <p:cTn id="18" presetID="2" presetClass="entr" presetSubtype="4"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a:solidFill>
                  <a:schemeClr val="accent2">
                    <a:lumMod val="50000"/>
                  </a:schemeClr>
                </a:solidFill>
                <a:latin typeface="Britannic Bold" pitchFamily="34" charset="0"/>
                <a:cs typeface="Aharoni" pitchFamily="2" charset="-79"/>
              </a:rPr>
              <a:t>surgery and prejudices</a:t>
            </a:r>
            <a:endParaRPr lang="el-GR" dirty="0"/>
          </a:p>
        </p:txBody>
      </p:sp>
      <p:sp>
        <p:nvSpPr>
          <p:cNvPr id="3" name="2 - Θέση περιεχομένου"/>
          <p:cNvSpPr>
            <a:spLocks noGrp="1"/>
          </p:cNvSpPr>
          <p:nvPr>
            <p:ph idx="1"/>
          </p:nvPr>
        </p:nvSpPr>
        <p:spPr>
          <a:xfrm>
            <a:off x="457200" y="1600200"/>
            <a:ext cx="8229600" cy="5257800"/>
          </a:xfrm>
        </p:spPr>
        <p:txBody>
          <a:bodyPr>
            <a:normAutofit/>
          </a:bodyPr>
          <a:lstStyle/>
          <a:p>
            <a:pPr>
              <a:buFont typeface="Wingdings" pitchFamily="2" charset="2"/>
              <a:buChar char="§"/>
            </a:pPr>
            <a:r>
              <a:rPr lang="en-US" sz="2400" dirty="0">
                <a:solidFill>
                  <a:schemeClr val="accent2">
                    <a:lumMod val="50000"/>
                  </a:schemeClr>
                </a:solidFill>
                <a:latin typeface="Berlin Sans FB Demi" pitchFamily="34" charset="0"/>
              </a:rPr>
              <a:t>"There are many women who want pursue surgery, they have passion and they are good. “To be honest, the treatment is not equal", points out Mr. V. </a:t>
            </a:r>
            <a:r>
              <a:rPr lang="en-US" sz="2400" dirty="0" err="1">
                <a:solidFill>
                  <a:schemeClr val="accent2">
                    <a:lumMod val="50000"/>
                  </a:schemeClr>
                </a:solidFill>
                <a:latin typeface="Berlin Sans FB Demi" pitchFamily="34" charset="0"/>
              </a:rPr>
              <a:t>Golematis</a:t>
            </a:r>
            <a:r>
              <a:rPr lang="en-US" sz="2400" dirty="0">
                <a:solidFill>
                  <a:schemeClr val="accent2">
                    <a:lumMod val="50000"/>
                  </a:schemeClr>
                </a:solidFill>
                <a:latin typeface="Berlin Sans FB Demi" pitchFamily="34" charset="0"/>
              </a:rPr>
              <a:t>, professor of Surgery and president of the Central Health Council. </a:t>
            </a:r>
          </a:p>
          <a:p>
            <a:pPr>
              <a:buFont typeface="Wingdings" pitchFamily="2" charset="2"/>
              <a:buChar char="§"/>
            </a:pPr>
            <a:endParaRPr lang="en-US" sz="2400" dirty="0">
              <a:solidFill>
                <a:schemeClr val="accent2">
                  <a:lumMod val="50000"/>
                </a:schemeClr>
              </a:solidFill>
              <a:latin typeface="Berlin Sans FB Demi" pitchFamily="34" charset="0"/>
            </a:endParaRPr>
          </a:p>
          <a:p>
            <a:pPr>
              <a:buFont typeface="Wingdings" pitchFamily="2" charset="2"/>
              <a:buChar char="§"/>
            </a:pPr>
            <a:r>
              <a:rPr lang="en-US" sz="2400" dirty="0">
                <a:solidFill>
                  <a:schemeClr val="accent2">
                    <a:lumMod val="50000"/>
                  </a:schemeClr>
                </a:solidFill>
                <a:latin typeface="Berlin Sans FB Demi" pitchFamily="34" charset="0"/>
              </a:rPr>
              <a:t>"To become a good surgeon, a woman has to make twice as much effort as a man. There is also the perception that many people have that men are better surgeons and the reluctance of some doctors to hire qualified women, because they believe that they will not succeed.</a:t>
            </a:r>
            <a:endParaRPr lang="el-GR" sz="2400" dirty="0">
              <a:solidFill>
                <a:schemeClr val="accent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450"/>
                            </p:stCondLst>
                            <p:childTnLst>
                              <p:par>
                                <p:cTn id="13" presetID="2" presetClass="entr" presetSubtype="4"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7" fill="hold">
                            <p:stCondLst>
                              <p:cond delay="1950"/>
                            </p:stCondLst>
                            <p:childTnLst>
                              <p:par>
                                <p:cTn id="18" presetID="2" presetClass="entr" presetSubtype="4"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a:solidFill>
                  <a:schemeClr val="accent2">
                    <a:lumMod val="50000"/>
                  </a:schemeClr>
                </a:solidFill>
                <a:latin typeface="Britannic Bold" pitchFamily="34" charset="0"/>
                <a:cs typeface="Aharoni" pitchFamily="2" charset="-79"/>
              </a:rPr>
              <a:t>what does Greece do about it?</a:t>
            </a:r>
            <a:endParaRPr lang="el-GR" dirty="0"/>
          </a:p>
        </p:txBody>
      </p:sp>
      <p:sp>
        <p:nvSpPr>
          <p:cNvPr id="3" name="2 - Θέση περιεχομένου"/>
          <p:cNvSpPr>
            <a:spLocks noGrp="1"/>
          </p:cNvSpPr>
          <p:nvPr>
            <p:ph idx="1"/>
          </p:nvPr>
        </p:nvSpPr>
        <p:spPr/>
        <p:txBody>
          <a:bodyPr>
            <a:normAutofit/>
          </a:bodyPr>
          <a:lstStyle/>
          <a:p>
            <a:pPr>
              <a:buFont typeface="Wingdings" pitchFamily="2" charset="2"/>
              <a:buChar char="§"/>
            </a:pPr>
            <a:r>
              <a:rPr lang="en-US" sz="3000" dirty="0">
                <a:solidFill>
                  <a:schemeClr val="accent2">
                    <a:lumMod val="50000"/>
                  </a:schemeClr>
                </a:solidFill>
                <a:latin typeface="Berlin Sans FB Demi" pitchFamily="34" charset="0"/>
              </a:rPr>
              <a:t> In Greece, gender inequalities in the field of health are not really talked about. There are only a few articles about it but no campaigns have been organized. </a:t>
            </a:r>
            <a:r>
              <a:rPr lang="en-US" sz="3000">
                <a:solidFill>
                  <a:schemeClr val="accent2">
                    <a:lumMod val="50000"/>
                  </a:schemeClr>
                </a:solidFill>
                <a:latin typeface="Berlin Sans FB Demi" pitchFamily="34" charset="0"/>
              </a:rPr>
              <a:t>There aren't </a:t>
            </a:r>
            <a:r>
              <a:rPr lang="en-US" sz="3000" dirty="0">
                <a:solidFill>
                  <a:schemeClr val="accent2">
                    <a:lumMod val="50000"/>
                  </a:schemeClr>
                </a:solidFill>
                <a:latin typeface="Berlin Sans FB Demi" pitchFamily="34" charset="0"/>
              </a:rPr>
              <a:t>any laws protecting female doctors against inequalities, nor does anyone take  this issue really seriously.</a:t>
            </a:r>
            <a:endParaRPr lang="el-GR"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1"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650"/>
                            </p:stCondLst>
                            <p:childTnLst>
                              <p:par>
                                <p:cTn id="13" presetID="2" presetClass="entr" presetSubtype="4"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14348" y="1571612"/>
            <a:ext cx="7215206" cy="3357586"/>
          </a:xfrm>
        </p:spPr>
        <p:txBody>
          <a:bodyPr>
            <a:normAutofit/>
          </a:bodyPr>
          <a:lstStyle/>
          <a:p>
            <a:r>
              <a:rPr lang="en-US" sz="7200" dirty="0">
                <a:solidFill>
                  <a:schemeClr val="accent2">
                    <a:lumMod val="50000"/>
                  </a:schemeClr>
                </a:solidFill>
                <a:latin typeface="Britannic Bold" pitchFamily="34" charset="0"/>
                <a:cs typeface="Aharoni" pitchFamily="2" charset="-79"/>
              </a:rPr>
              <a:t>THANK YOU</a:t>
            </a:r>
            <a:br>
              <a:rPr lang="en-US" sz="7200" dirty="0">
                <a:solidFill>
                  <a:schemeClr val="accent2">
                    <a:lumMod val="50000"/>
                  </a:schemeClr>
                </a:solidFill>
                <a:latin typeface="Britannic Bold" pitchFamily="34" charset="0"/>
                <a:cs typeface="Aharoni" pitchFamily="2" charset="-79"/>
              </a:rPr>
            </a:br>
            <a:r>
              <a:rPr lang="en-US" sz="7200" dirty="0">
                <a:solidFill>
                  <a:schemeClr val="accent2">
                    <a:lumMod val="50000"/>
                  </a:schemeClr>
                </a:solidFill>
                <a:latin typeface="Britannic Bold" pitchFamily="34" charset="0"/>
                <a:cs typeface="Aharoni" pitchFamily="2" charset="-79"/>
              </a:rPr>
              <a:t> FOR YOUR TIME!</a:t>
            </a:r>
            <a:endParaRPr lang="el-GR" sz="7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TotalTime>
  <Words>564</Words>
  <Application>Microsoft Office PowerPoint</Application>
  <PresentationFormat>Προβολή στην οθόνη (4:3)</PresentationFormat>
  <Paragraphs>30</Paragraphs>
  <Slides>8</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8</vt:i4>
      </vt:variant>
    </vt:vector>
  </HeadingPairs>
  <TitlesOfParts>
    <vt:vector size="15" baseType="lpstr">
      <vt:lpstr>Arial</vt:lpstr>
      <vt:lpstr>Berlin Sans FB Demi</vt:lpstr>
      <vt:lpstr>Britannic Bold</vt:lpstr>
      <vt:lpstr>Calibri</vt:lpstr>
      <vt:lpstr>Cooper Black</vt:lpstr>
      <vt:lpstr>Wingdings</vt:lpstr>
      <vt:lpstr>Θέμα του Office</vt:lpstr>
      <vt:lpstr>gender inequalities in</vt:lpstr>
      <vt:lpstr>what is health and how does gender affect it?</vt:lpstr>
      <vt:lpstr>the situation in Greece</vt:lpstr>
      <vt:lpstr>female doctors and specialties</vt:lpstr>
      <vt:lpstr>surgery and prejudices</vt:lpstr>
      <vt:lpstr>surgery and prejudices</vt:lpstr>
      <vt:lpstr>what does Greece do about it?</vt:lpstr>
      <vt:lpstr>THANK YOU  FOR YOUR TIME!</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COSTAS FOUNTANOPOULOS</cp:lastModifiedBy>
  <cp:revision>42</cp:revision>
  <dcterms:created xsi:type="dcterms:W3CDTF">2021-02-27T07:46:20Z</dcterms:created>
  <dcterms:modified xsi:type="dcterms:W3CDTF">2021-03-01T12:32:43Z</dcterms:modified>
</cp:coreProperties>
</file>