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07.03.2017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07.03.2017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07.03.2017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07.03.2017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07.03.2017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07.03.2017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07.03.2017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07.03.2017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79512" y="332656"/>
            <a:ext cx="8496944" cy="4104455"/>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endParaRPr lang="tr-TR" dirty="0"/>
          </a:p>
        </p:txBody>
      </p:sp>
      <p:sp>
        <p:nvSpPr>
          <p:cNvPr id="3" name="2 Alt Başlık"/>
          <p:cNvSpPr>
            <a:spLocks noGrp="1"/>
          </p:cNvSpPr>
          <p:nvPr>
            <p:ph type="subTitle" idx="1"/>
          </p:nvPr>
        </p:nvSpPr>
        <p:spPr>
          <a:xfrm>
            <a:off x="611560" y="4437112"/>
            <a:ext cx="8136904" cy="1080120"/>
          </a:xfrm>
        </p:spPr>
        <p:txBody>
          <a:bodyPr>
            <a:normAutofit fontScale="85000" lnSpcReduction="10000"/>
          </a:bodyPr>
          <a:lstStyle/>
          <a:p>
            <a:r>
              <a:rPr lang="en-US" sz="5400" b="1" dirty="0" smtClean="0">
                <a:solidFill>
                  <a:schemeClr val="accent2">
                    <a:lumMod val="75000"/>
                  </a:schemeClr>
                </a:solidFill>
                <a:latin typeface="Times New Roman" pitchFamily="18" charset="0"/>
                <a:cs typeface="Times New Roman" pitchFamily="18" charset="0"/>
              </a:rPr>
              <a:t>SOA FOR PEER EDUCAT</a:t>
            </a:r>
            <a:r>
              <a:rPr lang="tr-TR" sz="5400" b="1" dirty="0" smtClean="0">
                <a:solidFill>
                  <a:schemeClr val="accent2">
                    <a:lumMod val="75000"/>
                  </a:schemeClr>
                </a:solidFill>
                <a:latin typeface="Times New Roman" pitchFamily="18" charset="0"/>
                <a:cs typeface="Times New Roman" pitchFamily="18" charset="0"/>
              </a:rPr>
              <a:t>I</a:t>
            </a:r>
            <a:r>
              <a:rPr lang="en-US" sz="5400" b="1" dirty="0" smtClean="0">
                <a:solidFill>
                  <a:schemeClr val="accent2">
                    <a:lumMod val="75000"/>
                  </a:schemeClr>
                </a:solidFill>
                <a:latin typeface="Times New Roman" pitchFamily="18" charset="0"/>
                <a:cs typeface="Times New Roman" pitchFamily="18" charset="0"/>
              </a:rPr>
              <a:t>ON</a:t>
            </a:r>
            <a:endParaRPr lang="en-US" sz="5400" b="1" dirty="0">
              <a:solidFill>
                <a:schemeClr val="accent2">
                  <a:lumMod val="75000"/>
                </a:schemeClr>
              </a:solidFill>
              <a:latin typeface="Times New Roman" pitchFamily="18" charset="0"/>
              <a:cs typeface="Times New Roman" pitchFamily="18" charset="0"/>
            </a:endParaRPr>
          </a:p>
        </p:txBody>
      </p:sp>
      <p:pic>
        <p:nvPicPr>
          <p:cNvPr id="4" name="I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3528" y="836712"/>
            <a:ext cx="8562966" cy="24514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en-US" b="1" dirty="0" smtClean="0">
                <a:solidFill>
                  <a:schemeClr val="accent2">
                    <a:lumMod val="75000"/>
                  </a:schemeClr>
                </a:solidFill>
                <a:latin typeface="Times New Roman" pitchFamily="18" charset="0"/>
                <a:cs typeface="Times New Roman" pitchFamily="18" charset="0"/>
              </a:rPr>
              <a:t>Play Stations</a:t>
            </a:r>
            <a:endParaRPr lang="en-US" b="1" dirty="0">
              <a:solidFill>
                <a:schemeClr val="accent2">
                  <a:lumMod val="75000"/>
                </a:schemeClr>
              </a:solidFill>
              <a:latin typeface="Times New Roman" pitchFamily="18" charset="0"/>
              <a:cs typeface="Times New Roman" pitchFamily="18" charset="0"/>
            </a:endParaRPr>
          </a:p>
        </p:txBody>
      </p:sp>
      <p:sp>
        <p:nvSpPr>
          <p:cNvPr id="3" name="2 İçerik Yer Tutucusu"/>
          <p:cNvSpPr>
            <a:spLocks noGrp="1"/>
          </p:cNvSpPr>
          <p:nvPr>
            <p:ph idx="1"/>
          </p:nvPr>
        </p:nvSpPr>
        <p:spPr>
          <a:xfrm>
            <a:off x="179512" y="1052736"/>
            <a:ext cx="8712968" cy="5616624"/>
          </a:xfrm>
        </p:spPr>
        <p:txBody>
          <a:bodyPr/>
          <a:lstStyle/>
          <a:p>
            <a:pPr>
              <a:buNone/>
            </a:pPr>
            <a:r>
              <a:rPr lang="tr-TR" dirty="0" smtClean="0">
                <a:latin typeface="Times New Roman" pitchFamily="18" charset="0"/>
                <a:cs typeface="Times New Roman" pitchFamily="18" charset="0"/>
              </a:rPr>
              <a:t>    </a:t>
            </a:r>
            <a:r>
              <a:rPr lang="en-US" b="1" i="1" dirty="0" smtClean="0">
                <a:solidFill>
                  <a:schemeClr val="accent2">
                    <a:lumMod val="75000"/>
                  </a:schemeClr>
                </a:solidFill>
                <a:latin typeface="Times New Roman" pitchFamily="18" charset="0"/>
                <a:cs typeface="Times New Roman" pitchFamily="18" charset="0"/>
              </a:rPr>
              <a:t>Description: </a:t>
            </a:r>
            <a:r>
              <a:rPr lang="en-US" dirty="0" smtClean="0">
                <a:latin typeface="Times New Roman" pitchFamily="18" charset="0"/>
                <a:cs typeface="Times New Roman" pitchFamily="18" charset="0"/>
              </a:rPr>
              <a:t>There are some groups that are supposed to study on a specific game or sport so that they will present them to their peers. Once groups are ready, each group sets up their ‘play points’ in the schoolyard or sports hall. Then they show how these sports are played, demonstrate what kind of materials needed to play it, inform about the rules, and perform that sport. In the meantime, their peers visit these ‘play points’ and learn how to play them.</a:t>
            </a:r>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en-US" b="1" dirty="0" smtClean="0">
                <a:solidFill>
                  <a:schemeClr val="accent2">
                    <a:lumMod val="75000"/>
                  </a:schemeClr>
                </a:solidFill>
                <a:latin typeface="Times New Roman" pitchFamily="18" charset="0"/>
                <a:cs typeface="Times New Roman" pitchFamily="18" charset="0"/>
              </a:rPr>
              <a:t>Play Stations</a:t>
            </a:r>
            <a:endParaRPr lang="en-US" b="1" dirty="0">
              <a:solidFill>
                <a:schemeClr val="accent2">
                  <a:lumMod val="75000"/>
                </a:schemeClr>
              </a:solidFill>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lstStyle/>
          <a:p>
            <a:pPr>
              <a:buNone/>
            </a:pPr>
            <a:r>
              <a:rPr lang="tr-TR" dirty="0" smtClean="0"/>
              <a:t> 	</a:t>
            </a:r>
          </a:p>
          <a:p>
            <a:pPr>
              <a:buNone/>
            </a:pPr>
            <a:endParaRPr lang="tr-TR" b="1" i="1" dirty="0" smtClean="0">
              <a:solidFill>
                <a:schemeClr val="accent2">
                  <a:lumMod val="75000"/>
                </a:schemeClr>
              </a:solidFill>
            </a:endParaRPr>
          </a:p>
          <a:p>
            <a:pPr>
              <a:buNone/>
            </a:pPr>
            <a:r>
              <a:rPr lang="tr-TR" b="1" i="1" dirty="0" smtClean="0">
                <a:solidFill>
                  <a:schemeClr val="accent2">
                    <a:lumMod val="75000"/>
                  </a:schemeClr>
                </a:solidFill>
              </a:rPr>
              <a:t>	</a:t>
            </a:r>
            <a:r>
              <a:rPr lang="en-US" b="1" i="1" dirty="0" smtClean="0">
                <a:solidFill>
                  <a:schemeClr val="accent2">
                    <a:lumMod val="75000"/>
                  </a:schemeClr>
                </a:solidFill>
                <a:latin typeface="Times New Roman" pitchFamily="18" charset="0"/>
                <a:cs typeface="Times New Roman" pitchFamily="18" charset="0"/>
              </a:rPr>
              <a:t>Trained Skills: </a:t>
            </a:r>
            <a:r>
              <a:rPr lang="en-US" dirty="0" smtClean="0">
                <a:latin typeface="Times New Roman" pitchFamily="18" charset="0"/>
                <a:cs typeface="Times New Roman" pitchFamily="18" charset="0"/>
              </a:rPr>
              <a:t>Students learn by observing and doing in person. They will be self-directed and self-employed. They will enjoy getting to know one another better, spending time together, and working together. They will be self-confident. They will develop in communicating. Shy students will become more active. </a:t>
            </a:r>
            <a:endParaRPr lang="tr-TR" dirty="0" smtClean="0">
              <a:latin typeface="Times New Roman" pitchFamily="18" charset="0"/>
              <a:cs typeface="Times New Roman" pitchFamily="18" charset="0"/>
            </a:endParaRPr>
          </a:p>
          <a:p>
            <a:pPr>
              <a:buNone/>
            </a:pPr>
            <a:endParaRPr lang="en-US" b="1" i="1" dirty="0">
              <a:solidFill>
                <a:schemeClr val="accent2">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052736"/>
          </a:xfrm>
        </p:spPr>
        <p:txBody>
          <a:bodyPr/>
          <a:lstStyle/>
          <a:p>
            <a:r>
              <a:rPr lang="en-US" b="1" dirty="0" smtClean="0">
                <a:solidFill>
                  <a:schemeClr val="accent2">
                    <a:lumMod val="75000"/>
                  </a:schemeClr>
                </a:solidFill>
                <a:latin typeface="Times New Roman" pitchFamily="18" charset="0"/>
                <a:cs typeface="Times New Roman" pitchFamily="18" charset="0"/>
              </a:rPr>
              <a:t>Play Stations</a:t>
            </a:r>
            <a:endParaRPr lang="en-US" b="1" dirty="0">
              <a:solidFill>
                <a:schemeClr val="accent2">
                  <a:lumMod val="75000"/>
                </a:schemeClr>
              </a:solidFill>
              <a:latin typeface="Times New Roman" pitchFamily="18" charset="0"/>
              <a:cs typeface="Times New Roman" pitchFamily="18" charset="0"/>
            </a:endParaRPr>
          </a:p>
        </p:txBody>
      </p:sp>
      <p:pic>
        <p:nvPicPr>
          <p:cNvPr id="4" name="3 İçerik Yer Tutucusu" descr="C:\Users\mdurmus\AppData\Local\Microsoft\Windows\Temporary Internet Files\Content.Word\20170227_150648.jpg"/>
          <p:cNvPicPr>
            <a:picLocks noGrp="1"/>
          </p:cNvPicPr>
          <p:nvPr>
            <p:ph idx="1"/>
          </p:nvPr>
        </p:nvPicPr>
        <p:blipFill>
          <a:blip r:embed="rId2" cstate="print"/>
          <a:srcRect/>
          <a:stretch>
            <a:fillRect/>
          </a:stretch>
        </p:blipFill>
        <p:spPr bwMode="auto">
          <a:xfrm>
            <a:off x="467544" y="1052736"/>
            <a:ext cx="4177145" cy="2352502"/>
          </a:xfrm>
          <a:prstGeom prst="rect">
            <a:avLst/>
          </a:prstGeom>
          <a:noFill/>
          <a:ln w="9525">
            <a:noFill/>
            <a:miter lim="800000"/>
            <a:headEnd/>
            <a:tailEnd/>
          </a:ln>
        </p:spPr>
      </p:pic>
      <p:pic>
        <p:nvPicPr>
          <p:cNvPr id="5" name="4 Resim" descr="C:\Users\mdurmus\AppData\Local\Microsoft\Windows\Temporary Internet Files\Content.Word\20170227_150505.jpg"/>
          <p:cNvPicPr/>
          <p:nvPr/>
        </p:nvPicPr>
        <p:blipFill>
          <a:blip r:embed="rId3" cstate="print"/>
          <a:srcRect/>
          <a:stretch>
            <a:fillRect/>
          </a:stretch>
        </p:blipFill>
        <p:spPr bwMode="auto">
          <a:xfrm>
            <a:off x="4788024" y="1052736"/>
            <a:ext cx="4133850" cy="2325292"/>
          </a:xfrm>
          <a:prstGeom prst="rect">
            <a:avLst/>
          </a:prstGeom>
          <a:noFill/>
          <a:ln w="9525">
            <a:noFill/>
            <a:miter lim="800000"/>
            <a:headEnd/>
            <a:tailEnd/>
          </a:ln>
        </p:spPr>
      </p:pic>
      <p:pic>
        <p:nvPicPr>
          <p:cNvPr id="6" name="5 Resim" descr="C:\Users\mdurmus\AppData\Local\Microsoft\Windows\Temporary Internet Files\Content.Word\20170227_145708.jpg"/>
          <p:cNvPicPr/>
          <p:nvPr/>
        </p:nvPicPr>
        <p:blipFill>
          <a:blip r:embed="rId4" cstate="print"/>
          <a:srcRect/>
          <a:stretch>
            <a:fillRect/>
          </a:stretch>
        </p:blipFill>
        <p:spPr bwMode="auto">
          <a:xfrm>
            <a:off x="539552" y="3717032"/>
            <a:ext cx="4133850" cy="2325291"/>
          </a:xfrm>
          <a:prstGeom prst="rect">
            <a:avLst/>
          </a:prstGeom>
          <a:noFill/>
          <a:ln w="9525">
            <a:noFill/>
            <a:miter lim="800000"/>
            <a:headEnd/>
            <a:tailEnd/>
          </a:ln>
        </p:spPr>
      </p:pic>
      <p:pic>
        <p:nvPicPr>
          <p:cNvPr id="19458" name="Picture 2" descr="C:\Users\mdurmus\Desktop\20170227_145513.jpg"/>
          <p:cNvPicPr>
            <a:picLocks noChangeAspect="1" noChangeArrowheads="1"/>
          </p:cNvPicPr>
          <p:nvPr/>
        </p:nvPicPr>
        <p:blipFill>
          <a:blip r:embed="rId5" cstate="print"/>
          <a:srcRect/>
          <a:stretch>
            <a:fillRect/>
          </a:stretch>
        </p:blipFill>
        <p:spPr bwMode="auto">
          <a:xfrm>
            <a:off x="4860032" y="3717032"/>
            <a:ext cx="4096455" cy="230425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864096"/>
          </a:xfrm>
        </p:spPr>
        <p:txBody>
          <a:bodyPr/>
          <a:lstStyle/>
          <a:p>
            <a:r>
              <a:rPr lang="en-US" b="1" dirty="0" smtClean="0">
                <a:solidFill>
                  <a:schemeClr val="accent2">
                    <a:lumMod val="75000"/>
                  </a:schemeClr>
                </a:solidFill>
                <a:latin typeface="Times New Roman" pitchFamily="18" charset="0"/>
                <a:cs typeface="Times New Roman" pitchFamily="18" charset="0"/>
              </a:rPr>
              <a:t>Book A Peer Instructor</a:t>
            </a:r>
            <a:endParaRPr lang="en-US" b="1" dirty="0">
              <a:solidFill>
                <a:schemeClr val="accent2">
                  <a:lumMod val="75000"/>
                </a:schemeClr>
              </a:solidFill>
              <a:latin typeface="Times New Roman" pitchFamily="18" charset="0"/>
              <a:cs typeface="Times New Roman" pitchFamily="18" charset="0"/>
            </a:endParaRPr>
          </a:p>
        </p:txBody>
      </p:sp>
      <p:sp>
        <p:nvSpPr>
          <p:cNvPr id="3" name="2 İçerik Yer Tutucusu"/>
          <p:cNvSpPr>
            <a:spLocks noGrp="1"/>
          </p:cNvSpPr>
          <p:nvPr>
            <p:ph idx="1"/>
          </p:nvPr>
        </p:nvSpPr>
        <p:spPr>
          <a:xfrm>
            <a:off x="179512" y="1052736"/>
            <a:ext cx="8712968" cy="5544616"/>
          </a:xfrm>
        </p:spPr>
        <p:txBody>
          <a:bodyPr>
            <a:normAutofit/>
          </a:bodyPr>
          <a:lstStyle/>
          <a:p>
            <a:pPr>
              <a:buNone/>
            </a:pPr>
            <a:r>
              <a:rPr lang="tr-TR" dirty="0" smtClean="0"/>
              <a:t>	</a:t>
            </a:r>
            <a:r>
              <a:rPr lang="en-US" b="1" i="1" dirty="0" smtClean="0">
                <a:solidFill>
                  <a:schemeClr val="accent2">
                    <a:lumMod val="75000"/>
                  </a:schemeClr>
                </a:solidFill>
                <a:latin typeface="Times New Roman" pitchFamily="18" charset="0"/>
                <a:cs typeface="Times New Roman" pitchFamily="18" charset="0"/>
              </a:rPr>
              <a:t>Description:</a:t>
            </a:r>
            <a:r>
              <a:rPr lang="tr-TR" b="1" i="1" dirty="0" smtClean="0">
                <a:solidFill>
                  <a:schemeClr val="accent2">
                    <a:lumMod val="75000"/>
                  </a:schemeClr>
                </a:solidFill>
                <a:latin typeface="Times New Roman" pitchFamily="18" charset="0"/>
                <a:cs typeface="Times New Roman" pitchFamily="18" charset="0"/>
              </a:rPr>
              <a:t>  </a:t>
            </a:r>
            <a:r>
              <a:rPr lang="en-US" dirty="0" smtClean="0">
                <a:latin typeface="Times New Roman" pitchFamily="18" charset="0"/>
                <a:cs typeface="Times New Roman" pitchFamily="18" charset="0"/>
              </a:rPr>
              <a:t>P.E. teacher chooses some volunteer students to be peer instructors at the beginning of the term. When the lower grader feels that s/he has difficulty understanding the rules of a game or performing a certain movement of a sport, s/he can demand a peer instructor from the teacher. Teacher assigns a peer instructor to the demanding student so that peer instructor can help her/his with what s/he is missing: showing movements, supporting while exercising, explaining the rules, etc. </a:t>
            </a:r>
            <a:endParaRPr lang="en-US" b="1" i="1" dirty="0">
              <a:solidFill>
                <a:schemeClr val="accent2">
                  <a:lumMod val="75000"/>
                </a:schemeClr>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864096"/>
          </a:xfrm>
        </p:spPr>
        <p:txBody>
          <a:bodyPr/>
          <a:lstStyle/>
          <a:p>
            <a:r>
              <a:rPr lang="en-US" b="1" dirty="0" smtClean="0">
                <a:solidFill>
                  <a:schemeClr val="accent2">
                    <a:lumMod val="75000"/>
                  </a:schemeClr>
                </a:solidFill>
                <a:latin typeface="Times New Roman" pitchFamily="18" charset="0"/>
                <a:cs typeface="Times New Roman" pitchFamily="18" charset="0"/>
              </a:rPr>
              <a:t>Book A Peer Instructor</a:t>
            </a:r>
            <a:endParaRPr lang="tr-TR" dirty="0"/>
          </a:p>
        </p:txBody>
      </p:sp>
      <p:sp>
        <p:nvSpPr>
          <p:cNvPr id="3" name="2 İçerik Yer Tutucusu"/>
          <p:cNvSpPr>
            <a:spLocks noGrp="1"/>
          </p:cNvSpPr>
          <p:nvPr>
            <p:ph idx="1"/>
          </p:nvPr>
        </p:nvSpPr>
        <p:spPr>
          <a:xfrm>
            <a:off x="323528" y="1052736"/>
            <a:ext cx="8568952" cy="5400600"/>
          </a:xfrm>
        </p:spPr>
        <p:txBody>
          <a:bodyPr>
            <a:normAutofit fontScale="92500"/>
          </a:bodyPr>
          <a:lstStyle/>
          <a:p>
            <a:pPr>
              <a:buNone/>
            </a:pPr>
            <a:r>
              <a:rPr lang="tr-TR" b="1" i="1" dirty="0" smtClean="0">
                <a:solidFill>
                  <a:schemeClr val="accent2">
                    <a:lumMod val="75000"/>
                  </a:schemeClr>
                </a:solidFill>
              </a:rPr>
              <a:t>	</a:t>
            </a:r>
          </a:p>
          <a:p>
            <a:pPr>
              <a:buNone/>
            </a:pPr>
            <a:r>
              <a:rPr lang="tr-TR" b="1" i="1" dirty="0" smtClean="0">
                <a:solidFill>
                  <a:schemeClr val="accent2">
                    <a:lumMod val="75000"/>
                  </a:schemeClr>
                </a:solidFill>
              </a:rPr>
              <a:t>	</a:t>
            </a:r>
            <a:r>
              <a:rPr lang="en-US" b="1" i="1" dirty="0" smtClean="0">
                <a:solidFill>
                  <a:schemeClr val="accent2">
                    <a:lumMod val="75000"/>
                  </a:schemeClr>
                </a:solidFill>
                <a:latin typeface="Times New Roman" pitchFamily="18" charset="0"/>
                <a:cs typeface="Times New Roman" pitchFamily="18" charset="0"/>
              </a:rPr>
              <a:t>Trained Skills:</a:t>
            </a:r>
            <a:r>
              <a:rPr lang="tr-TR" b="1" i="1" dirty="0" smtClean="0">
                <a:solidFill>
                  <a:schemeClr val="accent2">
                    <a:lumMod val="75000"/>
                  </a:schemeClr>
                </a:solidFill>
                <a:latin typeface="Times New Roman" pitchFamily="18" charset="0"/>
                <a:cs typeface="Times New Roman" pitchFamily="18" charset="0"/>
              </a:rPr>
              <a:t> </a:t>
            </a:r>
            <a:r>
              <a:rPr lang="en-US" dirty="0" smtClean="0">
                <a:latin typeface="Times New Roman" pitchFamily="18" charset="0"/>
                <a:cs typeface="Times New Roman" pitchFamily="18" charset="0"/>
              </a:rPr>
              <a:t>Students learn by observing their peers and experiencing in person. They will be self-aware in that they will get responsibility for their own learning. They will be self-administered and self-employed. They will get to recognize one another better, spend some time together, and be busy on a task together. They will be more self-confident and open to interaction. They will be better at communication skills. Shy students will become more active, and open to dialogue. </a:t>
            </a:r>
            <a:endParaRPr lang="tr-TR"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052736"/>
          </a:xfrm>
        </p:spPr>
        <p:txBody>
          <a:bodyPr/>
          <a:lstStyle/>
          <a:p>
            <a:r>
              <a:rPr lang="en-US" b="1" dirty="0" smtClean="0">
                <a:solidFill>
                  <a:schemeClr val="accent2">
                    <a:lumMod val="75000"/>
                  </a:schemeClr>
                </a:solidFill>
                <a:latin typeface="Times New Roman" pitchFamily="18" charset="0"/>
                <a:cs typeface="Times New Roman" pitchFamily="18" charset="0"/>
              </a:rPr>
              <a:t>Book A Peer Instructor</a:t>
            </a:r>
            <a:endParaRPr lang="tr-TR" dirty="0"/>
          </a:p>
        </p:txBody>
      </p:sp>
      <p:pic>
        <p:nvPicPr>
          <p:cNvPr id="1026" name="Picture 2" descr="C:\Users\mdurmus\Desktop\20170307_134411.jpg"/>
          <p:cNvPicPr>
            <a:picLocks noGrp="1" noChangeAspect="1" noChangeArrowheads="1"/>
          </p:cNvPicPr>
          <p:nvPr>
            <p:ph idx="1"/>
          </p:nvPr>
        </p:nvPicPr>
        <p:blipFill>
          <a:blip r:embed="rId2" cstate="print"/>
          <a:srcRect/>
          <a:stretch>
            <a:fillRect/>
          </a:stretch>
        </p:blipFill>
        <p:spPr bwMode="auto">
          <a:xfrm>
            <a:off x="250826" y="1358701"/>
            <a:ext cx="4064574" cy="2286323"/>
          </a:xfrm>
          <a:prstGeom prst="rect">
            <a:avLst/>
          </a:prstGeom>
          <a:noFill/>
        </p:spPr>
      </p:pic>
      <p:pic>
        <p:nvPicPr>
          <p:cNvPr id="1027" name="Picture 3" descr="C:\Users\mdurmus\Desktop\20170307_143749.jpg"/>
          <p:cNvPicPr>
            <a:picLocks noChangeAspect="1" noChangeArrowheads="1"/>
          </p:cNvPicPr>
          <p:nvPr/>
        </p:nvPicPr>
        <p:blipFill>
          <a:blip r:embed="rId3" cstate="print"/>
          <a:srcRect/>
          <a:stretch>
            <a:fillRect/>
          </a:stretch>
        </p:blipFill>
        <p:spPr bwMode="auto">
          <a:xfrm>
            <a:off x="4716016" y="1340768"/>
            <a:ext cx="4067944" cy="2288219"/>
          </a:xfrm>
          <a:prstGeom prst="rect">
            <a:avLst/>
          </a:prstGeom>
          <a:noFill/>
        </p:spPr>
      </p:pic>
      <p:pic>
        <p:nvPicPr>
          <p:cNvPr id="1028" name="Picture 4" descr="C:\Users\mdurmus\Desktop\20170307_152301.jpg"/>
          <p:cNvPicPr>
            <a:picLocks noChangeAspect="1" noChangeArrowheads="1"/>
          </p:cNvPicPr>
          <p:nvPr/>
        </p:nvPicPr>
        <p:blipFill>
          <a:blip r:embed="rId4" cstate="print"/>
          <a:srcRect/>
          <a:stretch>
            <a:fillRect/>
          </a:stretch>
        </p:blipFill>
        <p:spPr bwMode="auto">
          <a:xfrm>
            <a:off x="251520" y="4005064"/>
            <a:ext cx="4067944" cy="2288219"/>
          </a:xfrm>
          <a:prstGeom prst="rect">
            <a:avLst/>
          </a:prstGeom>
          <a:noFill/>
        </p:spPr>
      </p:pic>
      <p:pic>
        <p:nvPicPr>
          <p:cNvPr id="1029" name="Picture 5" descr="C:\Users\mdurmus\Desktop\20170307_152311.jpg"/>
          <p:cNvPicPr>
            <a:picLocks noChangeAspect="1" noChangeArrowheads="1"/>
          </p:cNvPicPr>
          <p:nvPr/>
        </p:nvPicPr>
        <p:blipFill>
          <a:blip r:embed="rId5" cstate="print"/>
          <a:srcRect/>
          <a:stretch>
            <a:fillRect/>
          </a:stretch>
        </p:blipFill>
        <p:spPr bwMode="auto">
          <a:xfrm>
            <a:off x="4572000" y="3861048"/>
            <a:ext cx="4320480" cy="243027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052736"/>
          </a:xfrm>
        </p:spPr>
        <p:txBody>
          <a:bodyPr/>
          <a:lstStyle/>
          <a:p>
            <a:r>
              <a:rPr lang="en-US" b="1" dirty="0" smtClean="0">
                <a:solidFill>
                  <a:schemeClr val="accent2">
                    <a:lumMod val="75000"/>
                  </a:schemeClr>
                </a:solidFill>
                <a:latin typeface="Times New Roman" pitchFamily="18" charset="0"/>
                <a:cs typeface="Times New Roman" pitchFamily="18" charset="0"/>
              </a:rPr>
              <a:t>Pay It Forward</a:t>
            </a:r>
            <a:r>
              <a:rPr lang="tr-TR" b="1" dirty="0" smtClean="0">
                <a:solidFill>
                  <a:schemeClr val="accent2">
                    <a:lumMod val="75000"/>
                  </a:schemeClr>
                </a:solidFill>
                <a:latin typeface="Times New Roman" pitchFamily="18" charset="0"/>
                <a:cs typeface="Times New Roman" pitchFamily="18" charset="0"/>
              </a:rPr>
              <a:t> </a:t>
            </a:r>
            <a:r>
              <a:rPr lang="en-US" b="1" dirty="0" smtClean="0">
                <a:solidFill>
                  <a:schemeClr val="accent2">
                    <a:lumMod val="75000"/>
                  </a:schemeClr>
                </a:solidFill>
                <a:latin typeface="Times New Roman" pitchFamily="18" charset="0"/>
                <a:cs typeface="Times New Roman" pitchFamily="18" charset="0"/>
              </a:rPr>
              <a:t>- Learning Circle</a:t>
            </a:r>
            <a:endParaRPr lang="en-US" dirty="0"/>
          </a:p>
        </p:txBody>
      </p:sp>
      <p:sp>
        <p:nvSpPr>
          <p:cNvPr id="3" name="2 İçerik Yer Tutucusu"/>
          <p:cNvSpPr>
            <a:spLocks noGrp="1"/>
          </p:cNvSpPr>
          <p:nvPr>
            <p:ph idx="1"/>
          </p:nvPr>
        </p:nvSpPr>
        <p:spPr>
          <a:xfrm>
            <a:off x="323528" y="1052736"/>
            <a:ext cx="8568952" cy="5616624"/>
          </a:xfrm>
        </p:spPr>
        <p:txBody>
          <a:bodyPr>
            <a:normAutofit fontScale="92500"/>
          </a:bodyPr>
          <a:lstStyle/>
          <a:p>
            <a:pPr>
              <a:buNone/>
            </a:pPr>
            <a:r>
              <a:rPr lang="tr-TR" b="1" i="1" dirty="0" smtClean="0">
                <a:solidFill>
                  <a:schemeClr val="accent2">
                    <a:lumMod val="75000"/>
                  </a:schemeClr>
                </a:solidFill>
              </a:rPr>
              <a:t>	</a:t>
            </a:r>
            <a:r>
              <a:rPr lang="en-US" b="1" i="1" dirty="0" smtClean="0">
                <a:solidFill>
                  <a:schemeClr val="accent2">
                    <a:lumMod val="75000"/>
                  </a:schemeClr>
                </a:solidFill>
              </a:rPr>
              <a:t>Description:</a:t>
            </a:r>
            <a:r>
              <a:rPr lang="tr-TR" b="1" i="1" dirty="0" smtClean="0">
                <a:solidFill>
                  <a:schemeClr val="accent2">
                    <a:lumMod val="75000"/>
                  </a:schemeClr>
                </a:solidFill>
              </a:rPr>
              <a:t> </a:t>
            </a:r>
            <a:r>
              <a:rPr lang="en-US" dirty="0" smtClean="0">
                <a:latin typeface="Times New Roman" pitchFamily="18" charset="0"/>
                <a:cs typeface="Times New Roman" pitchFamily="18" charset="0"/>
              </a:rPr>
              <a:t>This practice is designed to take place among classes. P.E. teacher assigns a class to find a game and make a research about it so that they will teach it to another class .They are given some time to get prepared. When they are ready, they visit another class to teach the game. They make a presentation, give the general information, talk about the rules, and demonstrate how to play it. Then both classes play it together to practice it. When this class learns the game completely, then they should do the same thing to another class. In other words, they should pay it forward. </a:t>
            </a:r>
            <a:endParaRPr lang="en-US"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lstStyle/>
          <a:p>
            <a:r>
              <a:rPr lang="en-US" b="1" dirty="0" smtClean="0">
                <a:solidFill>
                  <a:schemeClr val="accent2">
                    <a:lumMod val="75000"/>
                  </a:schemeClr>
                </a:solidFill>
                <a:latin typeface="Times New Roman" pitchFamily="18" charset="0"/>
                <a:cs typeface="Times New Roman" pitchFamily="18" charset="0"/>
              </a:rPr>
              <a:t>Pay It Forward</a:t>
            </a:r>
            <a:r>
              <a:rPr lang="tr-TR" b="1" dirty="0" smtClean="0">
                <a:solidFill>
                  <a:schemeClr val="accent2">
                    <a:lumMod val="75000"/>
                  </a:schemeClr>
                </a:solidFill>
                <a:latin typeface="Times New Roman" pitchFamily="18" charset="0"/>
                <a:cs typeface="Times New Roman" pitchFamily="18" charset="0"/>
              </a:rPr>
              <a:t> </a:t>
            </a:r>
            <a:r>
              <a:rPr lang="en-US" b="1" dirty="0" smtClean="0">
                <a:solidFill>
                  <a:schemeClr val="accent2">
                    <a:lumMod val="75000"/>
                  </a:schemeClr>
                </a:solidFill>
                <a:latin typeface="Times New Roman" pitchFamily="18" charset="0"/>
                <a:cs typeface="Times New Roman" pitchFamily="18" charset="0"/>
              </a:rPr>
              <a:t>- Learning Circle</a:t>
            </a:r>
            <a:endParaRPr lang="tr-TR" dirty="0"/>
          </a:p>
        </p:txBody>
      </p:sp>
      <p:sp>
        <p:nvSpPr>
          <p:cNvPr id="3" name="2 İçerik Yer Tutucusu"/>
          <p:cNvSpPr>
            <a:spLocks noGrp="1"/>
          </p:cNvSpPr>
          <p:nvPr>
            <p:ph idx="1"/>
          </p:nvPr>
        </p:nvSpPr>
        <p:spPr>
          <a:xfrm>
            <a:off x="457200" y="1196752"/>
            <a:ext cx="8229600" cy="5328592"/>
          </a:xfrm>
        </p:spPr>
        <p:txBody>
          <a:bodyPr>
            <a:normAutofit fontScale="92500" lnSpcReduction="20000"/>
          </a:bodyPr>
          <a:lstStyle/>
          <a:p>
            <a:endParaRPr lang="tr-TR" b="1" i="1" dirty="0" smtClean="0">
              <a:solidFill>
                <a:schemeClr val="accent2">
                  <a:lumMod val="75000"/>
                </a:schemeClr>
              </a:solidFill>
            </a:endParaRPr>
          </a:p>
          <a:p>
            <a:pPr>
              <a:buNone/>
            </a:pPr>
            <a:r>
              <a:rPr lang="tr-TR" b="1" i="1" dirty="0" smtClean="0">
                <a:solidFill>
                  <a:schemeClr val="accent2">
                    <a:lumMod val="75000"/>
                  </a:schemeClr>
                </a:solidFill>
              </a:rPr>
              <a:t>	</a:t>
            </a:r>
            <a:r>
              <a:rPr lang="en-US" b="1" i="1" dirty="0" smtClean="0">
                <a:solidFill>
                  <a:schemeClr val="accent2">
                    <a:lumMod val="75000"/>
                  </a:schemeClr>
                </a:solidFill>
                <a:latin typeface="Times New Roman" pitchFamily="18" charset="0"/>
                <a:cs typeface="Times New Roman" pitchFamily="18" charset="0"/>
              </a:rPr>
              <a:t>Trained Skills:</a:t>
            </a:r>
            <a:r>
              <a:rPr lang="tr-TR" b="1" i="1" dirty="0" smtClean="0">
                <a:solidFill>
                  <a:schemeClr val="accent2">
                    <a:lumMod val="75000"/>
                  </a:schemeClr>
                </a:solidFill>
                <a:latin typeface="Times New Roman" pitchFamily="18" charset="0"/>
                <a:cs typeface="Times New Roman" pitchFamily="18" charset="0"/>
              </a:rPr>
              <a:t> </a:t>
            </a:r>
            <a:r>
              <a:rPr lang="en-US" dirty="0" smtClean="0">
                <a:latin typeface="Times New Roman" pitchFamily="18" charset="0"/>
                <a:cs typeface="Times New Roman" pitchFamily="18" charset="0"/>
              </a:rPr>
              <a:t>Students learn by observing and experiencing. They will take parts in a group, and develop a sense of belonging. They will be more outgoing. They will be more responsible for their own learning. They will also get responsibility for instructing their peers. They will experience what it is like to teach something, and be more empathetic towards their teachers. They will have fun spending time together on a task. They will be more self-reliant. They will further their communication skills. Shy students will become more active, and find a nice environment to get socialized. </a:t>
            </a:r>
            <a:endParaRPr lang="tr-TR"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50106"/>
          </a:xfrm>
        </p:spPr>
        <p:txBody>
          <a:bodyPr/>
          <a:lstStyle/>
          <a:p>
            <a:r>
              <a:rPr lang="en-US" b="1" dirty="0" smtClean="0">
                <a:solidFill>
                  <a:schemeClr val="accent2">
                    <a:lumMod val="75000"/>
                  </a:schemeClr>
                </a:solidFill>
                <a:latin typeface="Times New Roman" pitchFamily="18" charset="0"/>
                <a:cs typeface="Times New Roman" pitchFamily="18" charset="0"/>
              </a:rPr>
              <a:t>Pay It Forward</a:t>
            </a:r>
            <a:r>
              <a:rPr lang="tr-TR" b="1" dirty="0" smtClean="0">
                <a:solidFill>
                  <a:schemeClr val="accent2">
                    <a:lumMod val="75000"/>
                  </a:schemeClr>
                </a:solidFill>
                <a:latin typeface="Times New Roman" pitchFamily="18" charset="0"/>
                <a:cs typeface="Times New Roman" pitchFamily="18" charset="0"/>
              </a:rPr>
              <a:t> </a:t>
            </a:r>
            <a:r>
              <a:rPr lang="en-US" b="1" dirty="0" smtClean="0">
                <a:solidFill>
                  <a:schemeClr val="accent2">
                    <a:lumMod val="75000"/>
                  </a:schemeClr>
                </a:solidFill>
                <a:latin typeface="Times New Roman" pitchFamily="18" charset="0"/>
                <a:cs typeface="Times New Roman" pitchFamily="18" charset="0"/>
              </a:rPr>
              <a:t>- Learning Circle</a:t>
            </a:r>
            <a:endParaRPr lang="tr-TR" dirty="0"/>
          </a:p>
        </p:txBody>
      </p:sp>
      <p:pic>
        <p:nvPicPr>
          <p:cNvPr id="4" name="3 İçerik Yer Tutucusu" descr="C:\Users\mdurmus\Desktop\20170306_144023.jpg"/>
          <p:cNvPicPr>
            <a:picLocks noGrp="1"/>
          </p:cNvPicPr>
          <p:nvPr>
            <p:ph idx="1"/>
          </p:nvPr>
        </p:nvPicPr>
        <p:blipFill>
          <a:blip r:embed="rId2" cstate="print"/>
          <a:srcRect/>
          <a:stretch>
            <a:fillRect/>
          </a:stretch>
        </p:blipFill>
        <p:spPr bwMode="auto">
          <a:xfrm>
            <a:off x="323528" y="1268760"/>
            <a:ext cx="4177159" cy="2703041"/>
          </a:xfrm>
          <a:prstGeom prst="rect">
            <a:avLst/>
          </a:prstGeom>
          <a:noFill/>
          <a:ln w="9525">
            <a:noFill/>
            <a:miter lim="800000"/>
            <a:headEnd/>
            <a:tailEnd/>
          </a:ln>
        </p:spPr>
      </p:pic>
      <p:pic>
        <p:nvPicPr>
          <p:cNvPr id="5" name="4 Resim" descr="C:\Users\mdurmus\Desktop\20170306_144036.jpg"/>
          <p:cNvPicPr/>
          <p:nvPr/>
        </p:nvPicPr>
        <p:blipFill>
          <a:blip r:embed="rId3" cstate="print"/>
          <a:srcRect/>
          <a:stretch>
            <a:fillRect/>
          </a:stretch>
        </p:blipFill>
        <p:spPr bwMode="auto">
          <a:xfrm>
            <a:off x="4788024" y="1268760"/>
            <a:ext cx="3960440" cy="2664296"/>
          </a:xfrm>
          <a:prstGeom prst="rect">
            <a:avLst/>
          </a:prstGeom>
          <a:noFill/>
          <a:ln w="9525">
            <a:noFill/>
            <a:miter lim="800000"/>
            <a:headEnd/>
            <a:tailEnd/>
          </a:ln>
        </p:spPr>
      </p:pic>
      <p:pic>
        <p:nvPicPr>
          <p:cNvPr id="6" name="5 Resim" descr="C:\Users\mdurmus\Desktop\20170306_144051.jpg"/>
          <p:cNvPicPr/>
          <p:nvPr/>
        </p:nvPicPr>
        <p:blipFill>
          <a:blip r:embed="rId4" cstate="print"/>
          <a:srcRect/>
          <a:stretch>
            <a:fillRect/>
          </a:stretch>
        </p:blipFill>
        <p:spPr bwMode="auto">
          <a:xfrm>
            <a:off x="323528" y="4221088"/>
            <a:ext cx="4176464" cy="2331740"/>
          </a:xfrm>
          <a:prstGeom prst="rect">
            <a:avLst/>
          </a:prstGeom>
          <a:noFill/>
          <a:ln w="9525">
            <a:noFill/>
            <a:miter lim="800000"/>
            <a:headEnd/>
            <a:tailEnd/>
          </a:ln>
        </p:spPr>
      </p:pic>
      <p:pic>
        <p:nvPicPr>
          <p:cNvPr id="20482" name="Picture 2" descr="C:\Users\mdurmus\Desktop\20170306_144149.jpg"/>
          <p:cNvPicPr>
            <a:picLocks noChangeAspect="1" noChangeArrowheads="1"/>
          </p:cNvPicPr>
          <p:nvPr/>
        </p:nvPicPr>
        <p:blipFill>
          <a:blip r:embed="rId5" cstate="print"/>
          <a:srcRect/>
          <a:stretch>
            <a:fillRect/>
          </a:stretch>
        </p:blipFill>
        <p:spPr bwMode="auto">
          <a:xfrm>
            <a:off x="4788024" y="4185086"/>
            <a:ext cx="4176463" cy="234926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8640"/>
            <a:ext cx="8229600" cy="864096"/>
          </a:xfrm>
        </p:spPr>
        <p:txBody>
          <a:bodyPr/>
          <a:lstStyle/>
          <a:p>
            <a:r>
              <a:rPr lang="en-US" b="1" i="1" dirty="0" smtClean="0">
                <a:solidFill>
                  <a:schemeClr val="accent2">
                    <a:lumMod val="75000"/>
                  </a:schemeClr>
                </a:solidFill>
                <a:latin typeface="Times New Roman" pitchFamily="18" charset="0"/>
                <a:cs typeface="Times New Roman" pitchFamily="18" charset="0"/>
              </a:rPr>
              <a:t>References</a:t>
            </a:r>
            <a:endParaRPr lang="en-US" b="1" i="1" dirty="0">
              <a:solidFill>
                <a:schemeClr val="accent2">
                  <a:lumMod val="75000"/>
                </a:schemeClr>
              </a:solidFill>
              <a:latin typeface="Times New Roman" pitchFamily="18" charset="0"/>
              <a:cs typeface="Times New Roman" pitchFamily="18" charset="0"/>
            </a:endParaRPr>
          </a:p>
        </p:txBody>
      </p:sp>
      <p:sp>
        <p:nvSpPr>
          <p:cNvPr id="3" name="2 İçerik Yer Tutucusu"/>
          <p:cNvSpPr>
            <a:spLocks noGrp="1"/>
          </p:cNvSpPr>
          <p:nvPr>
            <p:ph idx="1"/>
          </p:nvPr>
        </p:nvSpPr>
        <p:spPr>
          <a:xfrm>
            <a:off x="323528" y="980728"/>
            <a:ext cx="8568952" cy="5616624"/>
          </a:xfrm>
        </p:spPr>
        <p:txBody>
          <a:bodyPr>
            <a:normAutofit lnSpcReduction="10000"/>
          </a:bodyPr>
          <a:lstStyle/>
          <a:p>
            <a:r>
              <a:rPr lang="en-US" dirty="0" smtClean="0">
                <a:latin typeface="Times New Roman" pitchFamily="18" charset="0"/>
                <a:cs typeface="Times New Roman" pitchFamily="18" charset="0"/>
              </a:rPr>
              <a:t>SALTO Youth Cultural Diversity Resource Centre. </a:t>
            </a:r>
            <a:r>
              <a:rPr lang="en-US" dirty="0" err="1" smtClean="0">
                <a:latin typeface="Times New Roman" pitchFamily="18" charset="0"/>
                <a:cs typeface="Times New Roman" pitchFamily="18" charset="0"/>
              </a:rPr>
              <a:t>PEERing</a:t>
            </a:r>
            <a:r>
              <a:rPr lang="en-US" dirty="0" smtClean="0">
                <a:latin typeface="Times New Roman" pitchFamily="18" charset="0"/>
                <a:cs typeface="Times New Roman" pitchFamily="18" charset="0"/>
              </a:rPr>
              <a:t> In </a:t>
            </a:r>
            <a:r>
              <a:rPr lang="en-US" dirty="0" err="1" smtClean="0">
                <a:latin typeface="Times New Roman" pitchFamily="18" charset="0"/>
                <a:cs typeface="Times New Roman" pitchFamily="18" charset="0"/>
              </a:rPr>
              <a:t>PEERing</a:t>
            </a:r>
            <a:r>
              <a:rPr lang="en-US" dirty="0" smtClean="0">
                <a:latin typeface="Times New Roman" pitchFamily="18" charset="0"/>
                <a:cs typeface="Times New Roman" pitchFamily="18" charset="0"/>
              </a:rPr>
              <a:t> Out: Peer Education Approach in Cultural Diversity Projects.</a:t>
            </a:r>
          </a:p>
          <a:p>
            <a:r>
              <a:rPr lang="en-US" dirty="0" smtClean="0">
                <a:latin typeface="Times New Roman" pitchFamily="18" charset="0"/>
                <a:cs typeface="Times New Roman" pitchFamily="18" charset="0"/>
              </a:rPr>
              <a:t>United Nations Population Fund and Youth Peer Education Network (2005). Youth Peer Education Toolkit. Training of Trainers Manual, New York (USA).</a:t>
            </a:r>
          </a:p>
          <a:p>
            <a:r>
              <a:rPr lang="en-US" dirty="0" smtClean="0">
                <a:latin typeface="Times New Roman" pitchFamily="18" charset="0"/>
                <a:cs typeface="Times New Roman" pitchFamily="18" charset="0"/>
              </a:rPr>
              <a:t>Council of Europe (1996). </a:t>
            </a:r>
            <a:r>
              <a:rPr lang="en-US" dirty="0" err="1" smtClean="0">
                <a:latin typeface="Times New Roman" pitchFamily="18" charset="0"/>
                <a:cs typeface="Times New Roman" pitchFamily="18" charset="0"/>
              </a:rPr>
              <a:t>DOmino</a:t>
            </a:r>
            <a:r>
              <a:rPr lang="en-US" dirty="0" smtClean="0">
                <a:latin typeface="Times New Roman" pitchFamily="18" charset="0"/>
                <a:cs typeface="Times New Roman" pitchFamily="18" charset="0"/>
              </a:rPr>
              <a:t>. A manual to use peer group education as a means to fight racism, xenophobia, anti-</a:t>
            </a:r>
            <a:r>
              <a:rPr lang="en-US" dirty="0" err="1" smtClean="0">
                <a:latin typeface="Times New Roman" pitchFamily="18" charset="0"/>
                <a:cs typeface="Times New Roman" pitchFamily="18" charset="0"/>
              </a:rPr>
              <a:t>semitism</a:t>
            </a:r>
            <a:r>
              <a:rPr lang="en-US" dirty="0" smtClean="0">
                <a:latin typeface="Times New Roman" pitchFamily="18" charset="0"/>
                <a:cs typeface="Times New Roman" pitchFamily="18" charset="0"/>
              </a:rPr>
              <a:t> and intolerance.</a:t>
            </a:r>
          </a:p>
          <a:p>
            <a:endParaRPr lang="tr-TR" dirty="0" smtClean="0"/>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96752"/>
          </a:xfrm>
        </p:spPr>
        <p:txBody>
          <a:bodyPr/>
          <a:lstStyle/>
          <a:p>
            <a:r>
              <a:rPr lang="en-US" b="1" dirty="0" smtClean="0">
                <a:solidFill>
                  <a:schemeClr val="accent2">
                    <a:lumMod val="75000"/>
                  </a:schemeClr>
                </a:solidFill>
                <a:latin typeface="Times New Roman" pitchFamily="18" charset="0"/>
                <a:cs typeface="Times New Roman" pitchFamily="18" charset="0"/>
              </a:rPr>
              <a:t>What is Peer Education?</a:t>
            </a:r>
            <a:endParaRPr lang="en-US" b="1" dirty="0">
              <a:solidFill>
                <a:schemeClr val="accent2">
                  <a:lumMod val="75000"/>
                </a:schemeClr>
              </a:solidFill>
              <a:latin typeface="Times New Roman" pitchFamily="18" charset="0"/>
              <a:cs typeface="Times New Roman" pitchFamily="18" charset="0"/>
            </a:endParaRPr>
          </a:p>
        </p:txBody>
      </p:sp>
      <p:sp>
        <p:nvSpPr>
          <p:cNvPr id="3" name="2 İçerik Yer Tutucusu"/>
          <p:cNvSpPr>
            <a:spLocks noGrp="1"/>
          </p:cNvSpPr>
          <p:nvPr>
            <p:ph idx="1"/>
          </p:nvPr>
        </p:nvSpPr>
        <p:spPr>
          <a:xfrm>
            <a:off x="179512" y="1124744"/>
            <a:ext cx="8784976" cy="5472608"/>
          </a:xfrm>
        </p:spPr>
        <p:txBody>
          <a:bodyPr>
            <a:normAutofit lnSpcReduction="10000"/>
          </a:bodyPr>
          <a:lstStyle/>
          <a:p>
            <a:r>
              <a:rPr lang="en-US" dirty="0" smtClean="0">
                <a:latin typeface="Times New Roman" pitchFamily="18" charset="0"/>
                <a:cs typeface="Times New Roman" pitchFamily="18" charset="0"/>
              </a:rPr>
              <a:t>Peer education is a</a:t>
            </a:r>
            <a:r>
              <a:rPr lang="en-US" b="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learning process </a:t>
            </a:r>
            <a:r>
              <a:rPr lang="en-US" dirty="0" smtClean="0">
                <a:latin typeface="Times New Roman" pitchFamily="18" charset="0"/>
                <a:cs typeface="Times New Roman" pitchFamily="18" charset="0"/>
              </a:rPr>
              <a:t>that gives empowerment, confidence and independence to young people whatever their background.</a:t>
            </a:r>
            <a:endParaRPr lang="tr-TR" dirty="0" smtClean="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Peer education happens when</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young people carry out informal or </a:t>
            </a:r>
            <a:r>
              <a:rPr lang="en-US" dirty="0" err="1" smtClean="0">
                <a:latin typeface="Times New Roman" pitchFamily="18" charset="0"/>
                <a:cs typeface="Times New Roman" pitchFamily="18" charset="0"/>
              </a:rPr>
              <a:t>organi</a:t>
            </a:r>
            <a:r>
              <a:rPr lang="tr-TR" dirty="0" smtClean="0">
                <a:latin typeface="Times New Roman" pitchFamily="18" charset="0"/>
                <a:cs typeface="Times New Roman" pitchFamily="18" charset="0"/>
              </a:rPr>
              <a:t>s</a:t>
            </a:r>
            <a:r>
              <a:rPr lang="en-US" dirty="0" err="1" smtClean="0">
                <a:latin typeface="Times New Roman" pitchFamily="18" charset="0"/>
                <a:cs typeface="Times New Roman" pitchFamily="18" charset="0"/>
              </a:rPr>
              <a:t>ed</a:t>
            </a:r>
            <a:r>
              <a:rPr lang="en-US" dirty="0" smtClean="0">
                <a:latin typeface="Times New Roman" pitchFamily="18" charset="0"/>
                <a:cs typeface="Times New Roman" pitchFamily="18" charset="0"/>
              </a:rPr>
              <a:t> activities </a:t>
            </a:r>
            <a:r>
              <a:rPr lang="en-US" b="1" i="1" dirty="0" smtClean="0">
                <a:latin typeface="Times New Roman" pitchFamily="18" charset="0"/>
                <a:cs typeface="Times New Roman" pitchFamily="18" charset="0"/>
              </a:rPr>
              <a:t>with their peers</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over a period of time</a:t>
            </a:r>
            <a:r>
              <a:rPr lang="en-US" dirty="0" smtClean="0">
                <a:latin typeface="Times New Roman" pitchFamily="18" charset="0"/>
                <a:cs typeface="Times New Roman" pitchFamily="18" charset="0"/>
              </a:rPr>
              <a:t>, to develop their knowledge, skills, beliefs and attitudes enabling them to be responsible for themselves and others and to create a space where they can feel well, safe and respected.</a:t>
            </a:r>
            <a:endParaRPr lang="tr-TR" dirty="0" smtClean="0">
              <a:latin typeface="Times New Roman" pitchFamily="18" charset="0"/>
              <a:cs typeface="Times New Roman" pitchFamily="18" charset="0"/>
            </a:endParaRPr>
          </a:p>
          <a:p>
            <a:endParaRPr lang="tr-TR" dirty="0" smtClean="0"/>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052736"/>
          </a:xfrm>
        </p:spPr>
        <p:txBody>
          <a:bodyPr/>
          <a:lstStyle/>
          <a:p>
            <a:r>
              <a:rPr lang="en-US" b="1" dirty="0" smtClean="0">
                <a:solidFill>
                  <a:schemeClr val="accent2">
                    <a:lumMod val="75000"/>
                  </a:schemeClr>
                </a:solidFill>
                <a:latin typeface="Times New Roman" pitchFamily="18" charset="0"/>
                <a:cs typeface="Times New Roman" pitchFamily="18" charset="0"/>
              </a:rPr>
              <a:t>What is Peer Education?</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a:xfrm>
            <a:off x="251520" y="1124744"/>
            <a:ext cx="8712968" cy="5544616"/>
          </a:xfrm>
        </p:spPr>
        <p:txBody>
          <a:bodyPr>
            <a:normAutofit fontScale="92500" lnSpcReduction="10000"/>
          </a:bodyPr>
          <a:lstStyle/>
          <a:p>
            <a:r>
              <a:rPr lang="en-US" dirty="0" smtClean="0">
                <a:latin typeface="Times New Roman" pitchFamily="18" charset="0"/>
                <a:cs typeface="Times New Roman" pitchFamily="18" charset="0"/>
              </a:rPr>
              <a:t>Peer education typically involves the use of members of a given group </a:t>
            </a:r>
            <a:r>
              <a:rPr lang="en-US" b="1" i="1" dirty="0" smtClean="0">
                <a:latin typeface="Times New Roman" pitchFamily="18" charset="0"/>
                <a:cs typeface="Times New Roman" pitchFamily="18" charset="0"/>
              </a:rPr>
              <a:t>to effect change</a:t>
            </a:r>
            <a:r>
              <a:rPr lang="en-US" dirty="0" smtClean="0">
                <a:latin typeface="Times New Roman" pitchFamily="18" charset="0"/>
                <a:cs typeface="Times New Roman" pitchFamily="18" charset="0"/>
              </a:rPr>
              <a:t> among other members of the same group. </a:t>
            </a:r>
            <a:endParaRPr lang="tr-TR" dirty="0" smtClean="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Peer education is often used to effect </a:t>
            </a:r>
            <a:r>
              <a:rPr lang="en-US" b="1" i="1" dirty="0" smtClean="0">
                <a:latin typeface="Times New Roman" pitchFamily="18" charset="0"/>
                <a:cs typeface="Times New Roman" pitchFamily="18" charset="0"/>
              </a:rPr>
              <a:t>change at the individual level </a:t>
            </a:r>
            <a:r>
              <a:rPr lang="en-US" dirty="0" smtClean="0">
                <a:latin typeface="Times New Roman" pitchFamily="18" charset="0"/>
                <a:cs typeface="Times New Roman" pitchFamily="18" charset="0"/>
              </a:rPr>
              <a:t>by attempting to modify a person’s knowledge, attitudes, beliefs, or behaviors. </a:t>
            </a:r>
            <a:endParaRPr lang="tr-TR" dirty="0" smtClean="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However, peer education may also </a:t>
            </a:r>
            <a:r>
              <a:rPr lang="en-US" b="1" i="1" dirty="0" smtClean="0">
                <a:latin typeface="Times New Roman" pitchFamily="18" charset="0"/>
                <a:cs typeface="Times New Roman" pitchFamily="18" charset="0"/>
              </a:rPr>
              <a:t>effect change at the group or societal level </a:t>
            </a:r>
            <a:r>
              <a:rPr lang="en-US" dirty="0" smtClean="0">
                <a:latin typeface="Times New Roman" pitchFamily="18" charset="0"/>
                <a:cs typeface="Times New Roman" pitchFamily="18" charset="0"/>
              </a:rPr>
              <a:t>by modifying norms and stimulating collective action that leads to changes in programs and policies. </a:t>
            </a:r>
            <a:endParaRPr lang="tr-TR" dirty="0" smtClean="0">
              <a:latin typeface="Times New Roman" pitchFamily="18" charset="0"/>
              <a:cs typeface="Times New Roman" pitchFamily="18" charset="0"/>
            </a:endParaRP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96752"/>
          </a:xfrm>
        </p:spPr>
        <p:txBody>
          <a:bodyPr/>
          <a:lstStyle/>
          <a:p>
            <a:r>
              <a:rPr lang="en-US" b="1" dirty="0" smtClean="0">
                <a:solidFill>
                  <a:schemeClr val="accent2">
                    <a:lumMod val="75000"/>
                  </a:schemeClr>
                </a:solidFill>
                <a:latin typeface="Times New Roman" pitchFamily="18" charset="0"/>
                <a:cs typeface="Times New Roman" pitchFamily="18" charset="0"/>
              </a:rPr>
              <a:t>Role Of Peer Educator</a:t>
            </a:r>
            <a:endParaRPr lang="en-US" b="1" dirty="0">
              <a:solidFill>
                <a:schemeClr val="accent2">
                  <a:lumMod val="75000"/>
                </a:schemeClr>
              </a:solidFill>
              <a:latin typeface="Times New Roman" pitchFamily="18" charset="0"/>
              <a:cs typeface="Times New Roman" pitchFamily="18" charset="0"/>
            </a:endParaRPr>
          </a:p>
        </p:txBody>
      </p:sp>
      <p:sp>
        <p:nvSpPr>
          <p:cNvPr id="3" name="2 İçerik Yer Tutucusu"/>
          <p:cNvSpPr>
            <a:spLocks noGrp="1"/>
          </p:cNvSpPr>
          <p:nvPr>
            <p:ph idx="1"/>
          </p:nvPr>
        </p:nvSpPr>
        <p:spPr>
          <a:xfrm>
            <a:off x="179512" y="908720"/>
            <a:ext cx="8712968" cy="5949280"/>
          </a:xfrm>
        </p:spPr>
        <p:txBody>
          <a:bodyPr>
            <a:normAutofit lnSpcReduction="10000"/>
          </a:bodyPr>
          <a:lstStyle/>
          <a:p>
            <a:r>
              <a:rPr lang="en-US" dirty="0" smtClean="0">
                <a:latin typeface="Times New Roman" pitchFamily="18" charset="0"/>
                <a:cs typeface="Times New Roman" pitchFamily="18" charset="0"/>
              </a:rPr>
              <a:t>The main role of the peer educator is to </a:t>
            </a:r>
            <a:r>
              <a:rPr lang="en-US" b="1" i="1" dirty="0" smtClean="0">
                <a:latin typeface="Times New Roman" pitchFamily="18" charset="0"/>
                <a:cs typeface="Times New Roman" pitchFamily="18" charset="0"/>
              </a:rPr>
              <a:t>help the group members define their concerns</a:t>
            </a:r>
            <a:r>
              <a:rPr lang="en-US" dirty="0" smtClean="0">
                <a:latin typeface="Times New Roman" pitchFamily="18" charset="0"/>
                <a:cs typeface="Times New Roman" pitchFamily="18" charset="0"/>
              </a:rPr>
              <a:t> and </a:t>
            </a:r>
            <a:r>
              <a:rPr lang="en-US" b="1" i="1" dirty="0" smtClean="0">
                <a:latin typeface="Times New Roman" pitchFamily="18" charset="0"/>
                <a:cs typeface="Times New Roman" pitchFamily="18" charset="0"/>
              </a:rPr>
              <a:t>seek solutions through the mutual sharing of information and experiences</a:t>
            </a:r>
            <a:r>
              <a:rPr lang="en-US"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S/he is the best person to disseminate new information and knowledge to the group members and can become </a:t>
            </a:r>
            <a:r>
              <a:rPr lang="en-US" b="1" i="1" dirty="0" smtClean="0">
                <a:latin typeface="Times New Roman" pitchFamily="18" charset="0"/>
                <a:cs typeface="Times New Roman" pitchFamily="18" charset="0"/>
              </a:rPr>
              <a:t>a role model </a:t>
            </a:r>
            <a:r>
              <a:rPr lang="en-US" dirty="0" smtClean="0">
                <a:latin typeface="Times New Roman" pitchFamily="18" charset="0"/>
                <a:cs typeface="Times New Roman" pitchFamily="18" charset="0"/>
              </a:rPr>
              <a:t>to others by “practicing what s/he preaches”. </a:t>
            </a:r>
            <a:endParaRPr lang="tr-T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Since s/he is from the same group, s/he can </a:t>
            </a:r>
            <a:r>
              <a:rPr lang="en-US" b="1" i="1" dirty="0" smtClean="0">
                <a:latin typeface="Times New Roman" pitchFamily="18" charset="0"/>
                <a:cs typeface="Times New Roman" pitchFamily="18" charset="0"/>
              </a:rPr>
              <a:t>empathize and understand the emotions, thoughts, feelings, language of the participants, and, therefore, relate better</a:t>
            </a:r>
            <a:r>
              <a:rPr lang="en-US" dirty="0" smtClean="0">
                <a:latin typeface="Times New Roman" pitchFamily="18" charset="0"/>
                <a:cs typeface="Times New Roman" pitchFamily="18" charset="0"/>
              </a:rPr>
              <a:t>.</a:t>
            </a:r>
            <a:endParaRPr lang="tr-TR" dirty="0" smtClean="0">
              <a:latin typeface="Times New Roman" pitchFamily="18" charset="0"/>
              <a:cs typeface="Times New Roman" pitchFamily="18" charset="0"/>
            </a:endParaRP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en-US" b="1" dirty="0" smtClean="0">
                <a:solidFill>
                  <a:schemeClr val="accent2">
                    <a:lumMod val="75000"/>
                  </a:schemeClr>
                </a:solidFill>
                <a:latin typeface="Times New Roman" pitchFamily="18" charset="0"/>
                <a:cs typeface="Times New Roman" pitchFamily="18" charset="0"/>
              </a:rPr>
              <a:t>Role Of Peer Educator</a:t>
            </a:r>
            <a:endParaRPr lang="en-US" b="1" dirty="0">
              <a:solidFill>
                <a:schemeClr val="accent2">
                  <a:lumMod val="75000"/>
                </a:schemeClr>
              </a:solidFill>
              <a:latin typeface="Times New Roman" pitchFamily="18" charset="0"/>
              <a:cs typeface="Times New Roman" pitchFamily="18" charset="0"/>
            </a:endParaRPr>
          </a:p>
        </p:txBody>
      </p:sp>
      <p:sp>
        <p:nvSpPr>
          <p:cNvPr id="3" name="2 İçerik Yer Tutucusu"/>
          <p:cNvSpPr>
            <a:spLocks noGrp="1"/>
          </p:cNvSpPr>
          <p:nvPr>
            <p:ph idx="1"/>
          </p:nvPr>
        </p:nvSpPr>
        <p:spPr>
          <a:xfrm>
            <a:off x="179512" y="908720"/>
            <a:ext cx="8784976" cy="5688632"/>
          </a:xfrm>
        </p:spPr>
        <p:txBody>
          <a:bodyPr/>
          <a:lstStyle/>
          <a:p>
            <a:r>
              <a:rPr lang="en-US" dirty="0" smtClean="0">
                <a:latin typeface="Times New Roman" pitchFamily="18" charset="0"/>
                <a:cs typeface="Times New Roman" pitchFamily="18" charset="0"/>
              </a:rPr>
              <a:t>A peer educator should be </a:t>
            </a:r>
            <a:r>
              <a:rPr lang="en-US" b="1" i="1" dirty="0" smtClean="0">
                <a:latin typeface="Times New Roman" pitchFamily="18" charset="0"/>
                <a:cs typeface="Times New Roman" pitchFamily="18" charset="0"/>
              </a:rPr>
              <a:t>sensitive</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open minded</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 good listener </a:t>
            </a:r>
            <a:r>
              <a:rPr lang="en-US" dirty="0" smtClean="0">
                <a:latin typeface="Times New Roman" pitchFamily="18" charset="0"/>
                <a:cs typeface="Times New Roman" pitchFamily="18" charset="0"/>
              </a:rPr>
              <a:t>and </a:t>
            </a:r>
            <a:r>
              <a:rPr lang="en-US" b="1" i="1" dirty="0" smtClean="0">
                <a:latin typeface="Times New Roman" pitchFamily="18" charset="0"/>
                <a:cs typeface="Times New Roman" pitchFamily="18" charset="0"/>
              </a:rPr>
              <a:t>a good communicator</a:t>
            </a:r>
            <a:r>
              <a:rPr lang="en-US"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S/he should be </a:t>
            </a:r>
            <a:r>
              <a:rPr lang="en-US" b="1" i="1" dirty="0" smtClean="0">
                <a:latin typeface="Times New Roman" pitchFamily="18" charset="0"/>
                <a:cs typeface="Times New Roman" pitchFamily="18" charset="0"/>
              </a:rPr>
              <a:t>acceptable to the community </a:t>
            </a:r>
            <a:r>
              <a:rPr lang="en-US" dirty="0" smtClean="0">
                <a:latin typeface="Times New Roman" pitchFamily="18" charset="0"/>
                <a:cs typeface="Times New Roman" pitchFamily="18" charset="0"/>
              </a:rPr>
              <a:t>and be </a:t>
            </a:r>
            <a:r>
              <a:rPr lang="en-US" b="1" i="1" dirty="0" smtClean="0">
                <a:latin typeface="Times New Roman" pitchFamily="18" charset="0"/>
                <a:cs typeface="Times New Roman" pitchFamily="18" charset="0"/>
              </a:rPr>
              <a:t>trust worthy</a:t>
            </a:r>
            <a:r>
              <a:rPr lang="en-US" dirty="0" smtClean="0">
                <a:latin typeface="Times New Roman" pitchFamily="18" charset="0"/>
                <a:cs typeface="Times New Roman" pitchFamily="18" charset="0"/>
              </a:rPr>
              <a:t>. In brief, s/he should possess </a:t>
            </a:r>
            <a:r>
              <a:rPr lang="en-US" b="1" i="1" dirty="0" smtClean="0">
                <a:latin typeface="Times New Roman" pitchFamily="18" charset="0"/>
                <a:cs typeface="Times New Roman" pitchFamily="18" charset="0"/>
              </a:rPr>
              <a:t>good interpersonal skills</a:t>
            </a:r>
            <a:r>
              <a:rPr lang="en-US"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If you are a peer, you </a:t>
            </a:r>
            <a:r>
              <a:rPr lang="en-US" b="1" i="1" dirty="0" smtClean="0">
                <a:latin typeface="Times New Roman" pitchFamily="18" charset="0"/>
                <a:cs typeface="Times New Roman" pitchFamily="18" charset="0"/>
              </a:rPr>
              <a:t>speak the same language </a:t>
            </a:r>
            <a:r>
              <a:rPr lang="en-US" dirty="0" smtClean="0">
                <a:latin typeface="Times New Roman" pitchFamily="18" charset="0"/>
                <a:cs typeface="Times New Roman" pitchFamily="18" charset="0"/>
              </a:rPr>
              <a:t>and are </a:t>
            </a:r>
            <a:r>
              <a:rPr lang="en-US" b="1" i="1" dirty="0" smtClean="0">
                <a:latin typeface="Times New Roman" pitchFamily="18" charset="0"/>
                <a:cs typeface="Times New Roman" pitchFamily="18" charset="0"/>
              </a:rPr>
              <a:t>familiar with the cultural norms and values</a:t>
            </a:r>
            <a:r>
              <a:rPr lang="en-US" dirty="0" smtClean="0">
                <a:latin typeface="Times New Roman" pitchFamily="18" charset="0"/>
                <a:cs typeface="Times New Roman" pitchFamily="18" charset="0"/>
              </a:rPr>
              <a:t> of the group/community.</a:t>
            </a:r>
            <a:endParaRPr lang="tr-TR" dirty="0" smtClean="0">
              <a:latin typeface="Times New Roman" pitchFamily="18" charset="0"/>
              <a:cs typeface="Times New Roman" pitchFamily="18" charset="0"/>
            </a:endParaRPr>
          </a:p>
          <a:p>
            <a:endParaRPr lang="tr-TR" dirty="0" smtClean="0"/>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tr-TR" b="1" dirty="0" smtClean="0">
                <a:solidFill>
                  <a:schemeClr val="accent2">
                    <a:lumMod val="75000"/>
                  </a:schemeClr>
                </a:solidFill>
                <a:latin typeface="Times New Roman" pitchFamily="18" charset="0"/>
                <a:cs typeface="Times New Roman" pitchFamily="18" charset="0"/>
              </a:rPr>
              <a:t>Role Of </a:t>
            </a:r>
            <a:r>
              <a:rPr lang="en-US" b="1" dirty="0" smtClean="0">
                <a:solidFill>
                  <a:schemeClr val="accent2">
                    <a:lumMod val="75000"/>
                  </a:schemeClr>
                </a:solidFill>
                <a:latin typeface="Times New Roman" pitchFamily="18" charset="0"/>
                <a:cs typeface="Times New Roman" pitchFamily="18" charset="0"/>
              </a:rPr>
              <a:t>Peer Educator</a:t>
            </a:r>
            <a:endParaRPr lang="en-US" b="1" dirty="0">
              <a:solidFill>
                <a:schemeClr val="accent2">
                  <a:lumMod val="75000"/>
                </a:schemeClr>
              </a:solidFill>
              <a:latin typeface="Times New Roman" pitchFamily="18" charset="0"/>
              <a:cs typeface="Times New Roman" pitchFamily="18" charset="0"/>
            </a:endParaRPr>
          </a:p>
        </p:txBody>
      </p:sp>
      <p:sp>
        <p:nvSpPr>
          <p:cNvPr id="3" name="2 İçerik Yer Tutucusu"/>
          <p:cNvSpPr>
            <a:spLocks noGrp="1"/>
          </p:cNvSpPr>
          <p:nvPr>
            <p:ph idx="1"/>
          </p:nvPr>
        </p:nvSpPr>
        <p:spPr>
          <a:xfrm>
            <a:off x="251520" y="1052736"/>
            <a:ext cx="8640960" cy="5472608"/>
          </a:xfrm>
        </p:spPr>
        <p:txBody>
          <a:bodyPr>
            <a:normAutofit/>
          </a:bodyPr>
          <a:lstStyle/>
          <a:p>
            <a:r>
              <a:rPr lang="en-US" dirty="0" smtClean="0">
                <a:latin typeface="Times New Roman" pitchFamily="18" charset="0"/>
                <a:cs typeface="Times New Roman" pitchFamily="18" charset="0"/>
              </a:rPr>
              <a:t>In order to </a:t>
            </a:r>
            <a:r>
              <a:rPr lang="en-US" b="1" i="1" dirty="0" smtClean="0">
                <a:latin typeface="Times New Roman" pitchFamily="18" charset="0"/>
                <a:cs typeface="Times New Roman" pitchFamily="18" charset="0"/>
              </a:rPr>
              <a:t>answer questions clearly and correctly</a:t>
            </a:r>
            <a:r>
              <a:rPr lang="en-US" dirty="0" smtClean="0">
                <a:latin typeface="Times New Roman" pitchFamily="18" charset="0"/>
                <a:cs typeface="Times New Roman" pitchFamily="18" charset="0"/>
              </a:rPr>
              <a:t>, the peer educator also needs to </a:t>
            </a:r>
            <a:r>
              <a:rPr lang="en-US" b="1" i="1" dirty="0" smtClean="0">
                <a:latin typeface="Times New Roman" pitchFamily="18" charset="0"/>
                <a:cs typeface="Times New Roman" pitchFamily="18" charset="0"/>
              </a:rPr>
              <a:t>have an overall knowledge of the subject</a:t>
            </a:r>
            <a:r>
              <a:rPr lang="en-US" dirty="0" smtClean="0">
                <a:latin typeface="Times New Roman" pitchFamily="18" charset="0"/>
                <a:cs typeface="Times New Roman" pitchFamily="18" charset="0"/>
              </a:rPr>
              <a:t>. It is not necessary to be an expert. </a:t>
            </a:r>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People often tend to judge others. Peer educators need to be </a:t>
            </a:r>
            <a:r>
              <a:rPr lang="en-US" b="1" i="1" dirty="0" smtClean="0">
                <a:latin typeface="Times New Roman" pitchFamily="18" charset="0"/>
                <a:cs typeface="Times New Roman" pitchFamily="18" charset="0"/>
              </a:rPr>
              <a:t>non-judgmental </a:t>
            </a:r>
            <a:r>
              <a:rPr lang="en-US" dirty="0" smtClean="0">
                <a:latin typeface="Times New Roman" pitchFamily="18" charset="0"/>
                <a:cs typeface="Times New Roman" pitchFamily="18" charset="0"/>
              </a:rPr>
              <a:t>and </a:t>
            </a:r>
            <a:r>
              <a:rPr lang="en-US" b="1" i="1" dirty="0" smtClean="0">
                <a:latin typeface="Times New Roman" pitchFamily="18" charset="0"/>
                <a:cs typeface="Times New Roman" pitchFamily="18" charset="0"/>
              </a:rPr>
              <a:t>open minded</a:t>
            </a:r>
            <a:r>
              <a:rPr lang="en-US"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peer educator should also </a:t>
            </a:r>
            <a:r>
              <a:rPr lang="en-US" b="1" i="1" dirty="0" smtClean="0">
                <a:latin typeface="Times New Roman" pitchFamily="18" charset="0"/>
                <a:cs typeface="Times New Roman" pitchFamily="18" charset="0"/>
              </a:rPr>
              <a:t>develop leadership and motivation skills</a:t>
            </a:r>
            <a:r>
              <a:rPr lang="en-US"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endParaRPr lang="tr-TR" dirty="0" smtClean="0"/>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052736"/>
          </a:xfrm>
        </p:spPr>
        <p:txBody>
          <a:bodyPr/>
          <a:lstStyle/>
          <a:p>
            <a:r>
              <a:rPr lang="en-US" b="1" dirty="0" smtClean="0">
                <a:solidFill>
                  <a:schemeClr val="accent2">
                    <a:lumMod val="75000"/>
                  </a:schemeClr>
                </a:solidFill>
                <a:latin typeface="Times New Roman" pitchFamily="18" charset="0"/>
                <a:cs typeface="Times New Roman" pitchFamily="18" charset="0"/>
              </a:rPr>
              <a:t>Advantages of Peer Education</a:t>
            </a:r>
            <a:endParaRPr lang="en-US" b="1" dirty="0">
              <a:solidFill>
                <a:schemeClr val="accent2">
                  <a:lumMod val="75000"/>
                </a:schemeClr>
              </a:solidFill>
              <a:latin typeface="Times New Roman" pitchFamily="18" charset="0"/>
              <a:cs typeface="Times New Roman" pitchFamily="18" charset="0"/>
            </a:endParaRPr>
          </a:p>
        </p:txBody>
      </p:sp>
      <p:sp>
        <p:nvSpPr>
          <p:cNvPr id="3" name="2 İçerik Yer Tutucusu"/>
          <p:cNvSpPr>
            <a:spLocks noGrp="1"/>
          </p:cNvSpPr>
          <p:nvPr>
            <p:ph idx="1"/>
          </p:nvPr>
        </p:nvSpPr>
        <p:spPr>
          <a:xfrm>
            <a:off x="179512" y="908720"/>
            <a:ext cx="8784976" cy="5760640"/>
          </a:xfrm>
        </p:spPr>
        <p:txBody>
          <a:bodyPr/>
          <a:lstStyle/>
          <a:p>
            <a:pPr lvl="0"/>
            <a:endParaRPr lang="tr-TR" dirty="0" smtClean="0"/>
          </a:p>
          <a:p>
            <a:pPr lvl="0"/>
            <a:r>
              <a:rPr lang="en-US" dirty="0" smtClean="0">
                <a:latin typeface="Times New Roman" pitchFamily="18" charset="0"/>
                <a:cs typeface="Times New Roman" pitchFamily="18" charset="0"/>
              </a:rPr>
              <a:t>Youth are </a:t>
            </a:r>
            <a:r>
              <a:rPr lang="en-US" b="1" i="1" dirty="0" smtClean="0">
                <a:latin typeface="Times New Roman" pitchFamily="18" charset="0"/>
                <a:cs typeface="Times New Roman" pitchFamily="18" charset="0"/>
              </a:rPr>
              <a:t>ready-made experts</a:t>
            </a:r>
            <a:r>
              <a:rPr lang="en-US" dirty="0" smtClean="0">
                <a:latin typeface="Times New Roman" pitchFamily="18" charset="0"/>
                <a:cs typeface="Times New Roman" pitchFamily="18" charset="0"/>
              </a:rPr>
              <a:t>. They have a unique perspective on the issues that affect them and can often “make things happen“.</a:t>
            </a:r>
          </a:p>
          <a:p>
            <a:pPr lvl="0"/>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As role models to their peer group, youth have the potential to </a:t>
            </a:r>
            <a:r>
              <a:rPr lang="en-US" b="1" i="1" dirty="0" smtClean="0">
                <a:latin typeface="Times New Roman" pitchFamily="18" charset="0"/>
                <a:cs typeface="Times New Roman" pitchFamily="18" charset="0"/>
              </a:rPr>
              <a:t>demonstrate effective communication styles and approaches</a:t>
            </a:r>
            <a:r>
              <a:rPr lang="en-US" dirty="0" smtClean="0">
                <a:latin typeface="Times New Roman" pitchFamily="18" charset="0"/>
                <a:cs typeface="Times New Roman" pitchFamily="18" charset="0"/>
              </a:rPr>
              <a:t>. This may be accomplished </a:t>
            </a:r>
            <a:r>
              <a:rPr lang="en-US" b="1" i="1" dirty="0" smtClean="0">
                <a:latin typeface="Times New Roman" pitchFamily="18" charset="0"/>
                <a:cs typeface="Times New Roman" pitchFamily="18" charset="0"/>
              </a:rPr>
              <a:t>through workshops and games</a:t>
            </a:r>
            <a:r>
              <a:rPr lang="tr-TR"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en-US" b="1" dirty="0" smtClean="0">
                <a:solidFill>
                  <a:schemeClr val="accent2">
                    <a:lumMod val="75000"/>
                  </a:schemeClr>
                </a:solidFill>
                <a:latin typeface="Times New Roman" pitchFamily="18" charset="0"/>
                <a:cs typeface="Times New Roman" pitchFamily="18" charset="0"/>
              </a:rPr>
              <a:t>Advantages of Peer Education</a:t>
            </a:r>
            <a:endParaRPr lang="en-US" dirty="0">
              <a:solidFill>
                <a:schemeClr val="accent2">
                  <a:lumMod val="75000"/>
                </a:schemeClr>
              </a:solidFill>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normAutofit lnSpcReduction="10000"/>
          </a:bodyPr>
          <a:lstStyle/>
          <a:p>
            <a:pPr lvl="0"/>
            <a:r>
              <a:rPr lang="en-US" dirty="0" smtClean="0">
                <a:latin typeface="Times New Roman" pitchFamily="18" charset="0"/>
                <a:cs typeface="Times New Roman" pitchFamily="18" charset="0"/>
              </a:rPr>
              <a:t>Where resources are limited and large numbers of people have to be reached, peer group education </a:t>
            </a:r>
            <a:r>
              <a:rPr lang="en-US" b="1" i="1" dirty="0" smtClean="0">
                <a:latin typeface="Times New Roman" pitchFamily="18" charset="0"/>
                <a:cs typeface="Times New Roman" pitchFamily="18" charset="0"/>
              </a:rPr>
              <a:t>has a multiplier effect</a:t>
            </a:r>
            <a:r>
              <a:rPr lang="en-US" dirty="0" smtClean="0">
                <a:latin typeface="Times New Roman" pitchFamily="18" charset="0"/>
                <a:cs typeface="Times New Roman" pitchFamily="18" charset="0"/>
              </a:rPr>
              <a:t>. Such programs also have an </a:t>
            </a:r>
            <a:r>
              <a:rPr lang="en-US" b="1" i="1" dirty="0" smtClean="0">
                <a:latin typeface="Times New Roman" pitchFamily="18" charset="0"/>
                <a:cs typeface="Times New Roman" pitchFamily="18" charset="0"/>
              </a:rPr>
              <a:t>informal cascade effect</a:t>
            </a:r>
            <a:r>
              <a:rPr lang="en-US" dirty="0" smtClean="0">
                <a:latin typeface="Times New Roman" pitchFamily="18" charset="0"/>
                <a:cs typeface="Times New Roman" pitchFamily="18" charset="0"/>
              </a:rPr>
              <a:t>, creating “buzz“ in a local community.</a:t>
            </a:r>
          </a:p>
          <a:p>
            <a:pPr lvl="0"/>
            <a:r>
              <a:rPr lang="en-US" dirty="0" smtClean="0">
                <a:latin typeface="Times New Roman" pitchFamily="18" charset="0"/>
                <a:cs typeface="Times New Roman" pitchFamily="18" charset="0"/>
              </a:rPr>
              <a:t>If encouraged and supported, youth can control the process of education and information exchange. Whether or not this occurs depends upon the setting in which a program is operating. Peer group education can help to foster youth participation in programs of formal and informal education.</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1"/>
            <a:ext cx="8229600" cy="3052936"/>
          </a:xfrm>
        </p:spPr>
        <p:txBody>
          <a:bodyPr>
            <a:normAutofit/>
          </a:bodyPr>
          <a:lstStyle/>
          <a:p>
            <a:pPr algn="ctr">
              <a:buNone/>
            </a:pPr>
            <a:r>
              <a:rPr lang="tr-TR" sz="4800" b="1" dirty="0" smtClean="0">
                <a:solidFill>
                  <a:schemeClr val="accent2">
                    <a:lumMod val="75000"/>
                  </a:schemeClr>
                </a:solidFill>
                <a:latin typeface="Times New Roman" pitchFamily="18" charset="0"/>
                <a:cs typeface="Times New Roman" pitchFamily="18" charset="0"/>
              </a:rPr>
              <a:t>EDUCATIONAL TOOLS ON </a:t>
            </a:r>
          </a:p>
          <a:p>
            <a:pPr algn="ctr">
              <a:buNone/>
            </a:pPr>
            <a:r>
              <a:rPr lang="tr-TR" sz="4800" b="1" dirty="0" smtClean="0">
                <a:solidFill>
                  <a:schemeClr val="accent2">
                    <a:lumMod val="75000"/>
                  </a:schemeClr>
                </a:solidFill>
                <a:latin typeface="Times New Roman" pitchFamily="18" charset="0"/>
                <a:cs typeface="Times New Roman" pitchFamily="18" charset="0"/>
              </a:rPr>
              <a:t>SOA </a:t>
            </a:r>
          </a:p>
          <a:p>
            <a:pPr algn="ctr">
              <a:buNone/>
            </a:pPr>
            <a:r>
              <a:rPr lang="tr-TR" sz="4800" b="1" dirty="0" smtClean="0">
                <a:solidFill>
                  <a:schemeClr val="accent2">
                    <a:lumMod val="75000"/>
                  </a:schemeClr>
                </a:solidFill>
                <a:latin typeface="Times New Roman" pitchFamily="18" charset="0"/>
                <a:cs typeface="Times New Roman" pitchFamily="18" charset="0"/>
              </a:rPr>
              <a:t>FOR PEER EDUCATION</a:t>
            </a:r>
            <a:endParaRPr lang="tr-TR" sz="4800" b="1" dirty="0">
              <a:solidFill>
                <a:schemeClr val="accent2">
                  <a:lumMod val="75000"/>
                </a:schemeClr>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767</Words>
  <Application>Microsoft Office PowerPoint</Application>
  <PresentationFormat>Ekran Gösterisi (4:3)</PresentationFormat>
  <Paragraphs>62</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Ofis Teması</vt:lpstr>
      <vt:lpstr>     </vt:lpstr>
      <vt:lpstr>What is Peer Education?</vt:lpstr>
      <vt:lpstr>What is Peer Education?</vt:lpstr>
      <vt:lpstr>Role Of Peer Educator</vt:lpstr>
      <vt:lpstr>Role Of Peer Educator</vt:lpstr>
      <vt:lpstr>Role Of Peer Educator</vt:lpstr>
      <vt:lpstr>Advantages of Peer Education</vt:lpstr>
      <vt:lpstr>Advantages of Peer Education</vt:lpstr>
      <vt:lpstr>Slayt 9</vt:lpstr>
      <vt:lpstr>Play Stations</vt:lpstr>
      <vt:lpstr>Play Stations</vt:lpstr>
      <vt:lpstr>Play Stations</vt:lpstr>
      <vt:lpstr>Book A Peer Instructor</vt:lpstr>
      <vt:lpstr>Book A Peer Instructor</vt:lpstr>
      <vt:lpstr>Book A Peer Instructor</vt:lpstr>
      <vt:lpstr>Pay It Forward - Learning Circle</vt:lpstr>
      <vt:lpstr>Pay It Forward - Learning Circle</vt:lpstr>
      <vt:lpstr>Pay It Forward - Learning Circle</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mdurmus</dc:creator>
  <cp:lastModifiedBy>mdurmus</cp:lastModifiedBy>
  <cp:revision>19</cp:revision>
  <dcterms:created xsi:type="dcterms:W3CDTF">2017-03-01T19:46:50Z</dcterms:created>
  <dcterms:modified xsi:type="dcterms:W3CDTF">2017-03-07T19:15:12Z</dcterms:modified>
</cp:coreProperties>
</file>