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889-8B07-442A-956E-356B1D05C23C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B36-1F54-41FF-B4DB-B14E9460C1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889-8B07-442A-956E-356B1D05C23C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B36-1F54-41FF-B4DB-B14E9460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889-8B07-442A-956E-356B1D05C23C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B36-1F54-41FF-B4DB-B14E9460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889-8B07-442A-956E-356B1D05C23C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B36-1F54-41FF-B4DB-B14E9460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889-8B07-442A-956E-356B1D05C23C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B36-1F54-41FF-B4DB-B14E9460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889-8B07-442A-956E-356B1D05C23C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B36-1F54-41FF-B4DB-B14E9460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889-8B07-442A-956E-356B1D05C23C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B36-1F54-41FF-B4DB-B14E9460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889-8B07-442A-956E-356B1D05C23C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B36-1F54-41FF-B4DB-B14E9460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889-8B07-442A-956E-356B1D05C23C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B36-1F54-41FF-B4DB-B14E9460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F889-8B07-442A-956E-356B1D05C23C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DDB36-1F54-41FF-B4DB-B14E9460C1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6BAF889-8B07-442A-956E-356B1D05C23C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72DDB36-1F54-41FF-B4DB-B14E9460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6BAF889-8B07-442A-956E-356B1D05C23C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72DDB36-1F54-41FF-B4DB-B14E9460C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 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474"/>
            <a:ext cx="9144000" cy="6786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Black" pitchFamily="34" charset="0"/>
                <a:cs typeface="Aharoni" pitchFamily="2" charset="-79"/>
              </a:rPr>
              <a:t>1. </a:t>
            </a:r>
            <a:r>
              <a:rPr lang="sr-Latn-RS" sz="3600" dirty="0" smtClean="0">
                <a:latin typeface="Arial Black" pitchFamily="34" charset="0"/>
                <a:cs typeface="Aharoni" pitchFamily="2" charset="-79"/>
              </a:rPr>
              <a:t>THE NIKOLA TESLA MUSEUM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458200" cy="4625609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Nikola Tesla</a:t>
            </a:r>
            <a:r>
              <a:rPr lang="sr-Latn-RS" sz="24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sr-Latn-RS" sz="2200" b="1" dirty="0" smtClean="0">
                <a:latin typeface="Arial Black" pitchFamily="34" charset="0"/>
                <a:cs typeface="Aharoni" pitchFamily="2" charset="-79"/>
              </a:rPr>
              <a:t>(</a:t>
            </a:r>
            <a:r>
              <a:rPr lang="sr-Latn-RS" sz="2200" b="1" dirty="0" smtClean="0">
                <a:latin typeface="Arial Black" pitchFamily="34" charset="0"/>
                <a:cs typeface="Aharoni" pitchFamily="2" charset="-79"/>
              </a:rPr>
              <a:t>1856–1943</a:t>
            </a:r>
            <a:r>
              <a:rPr lang="sr-Latn-RS" sz="2200" b="1" dirty="0" smtClean="0">
                <a:latin typeface="Arial Black" pitchFamily="34" charset="0"/>
                <a:cs typeface="Aharoni" pitchFamily="2" charset="-79"/>
              </a:rPr>
              <a:t>)</a:t>
            </a:r>
            <a:r>
              <a:rPr lang="en-US" sz="2200" b="1" dirty="0" smtClean="0"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was a Serbian-American inventor, electrical engineer and mechanical engineer.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71800"/>
            <a:ext cx="5257800" cy="3498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2971800"/>
          </a:xfrm>
        </p:spPr>
        <p:txBody>
          <a:bodyPr>
            <a:noAutofit/>
          </a:bodyPr>
          <a:lstStyle/>
          <a:p>
            <a:pPr algn="just">
              <a:lnSpc>
                <a:spcPts val="2500"/>
              </a:lnSpc>
            </a:pP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sz="1800" b="1" dirty="0" smtClean="0">
                <a:latin typeface="Aharoni" pitchFamily="2" charset="-79"/>
                <a:cs typeface="Aharoni" pitchFamily="2" charset="-79"/>
              </a:rPr>
              <a:t>Nikola Tesla Museum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is dedicated to honoring and displaying the life and work of Nikola Tesla. The museum is located in the central area of Belgrade, Serbia. It holds more than </a:t>
            </a:r>
            <a:r>
              <a:rPr lang="en-US" sz="1800" dirty="0" smtClean="0">
                <a:latin typeface="Arial Black" pitchFamily="34" charset="0"/>
                <a:cs typeface="Aharoni" pitchFamily="2" charset="-79"/>
              </a:rPr>
              <a:t>160000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original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documents, over </a:t>
            </a:r>
            <a:r>
              <a:rPr lang="en-US" sz="1800" dirty="0" smtClean="0">
                <a:latin typeface="Arial Black" pitchFamily="34" charset="0"/>
                <a:cs typeface="Aharoni" pitchFamily="2" charset="-79"/>
              </a:rPr>
              <a:t>2000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books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and journals,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over </a:t>
            </a:r>
            <a:r>
              <a:rPr lang="en-US" sz="1800" dirty="0" smtClean="0">
                <a:latin typeface="Arial Black" pitchFamily="34" charset="0"/>
                <a:cs typeface="Aharoni" pitchFamily="2" charset="-79"/>
              </a:rPr>
              <a:t>1200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historical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technical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exhibits, photographs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and photo plates of original, technical objects, instruments and apparatus, and over </a:t>
            </a:r>
            <a:r>
              <a:rPr lang="en-US" sz="1800" dirty="0" smtClean="0">
                <a:latin typeface="Arial Black" pitchFamily="34" charset="0"/>
                <a:cs typeface="Aharoni" pitchFamily="2" charset="-79"/>
              </a:rPr>
              <a:t>1000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plans and drawings. The Nikola Tesla Archive was inscribed on UNESCO's Memory of the World </a:t>
            </a:r>
            <a:r>
              <a:rPr lang="en-US" sz="1800" dirty="0" err="1" smtClean="0">
                <a:latin typeface="Aharoni" pitchFamily="2" charset="-79"/>
                <a:cs typeface="Aharoni" pitchFamily="2" charset="-79"/>
              </a:rPr>
              <a:t>Programme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Register in </a:t>
            </a:r>
            <a:r>
              <a:rPr lang="en-US" sz="1800" dirty="0" smtClean="0">
                <a:latin typeface="Arial Black" pitchFamily="34" charset="0"/>
                <a:cs typeface="Aharoni" pitchFamily="2" charset="-79"/>
              </a:rPr>
              <a:t>2003</a:t>
            </a:r>
            <a:r>
              <a:rPr lang="sr-Latn-RS" sz="1800" dirty="0" smtClean="0">
                <a:latin typeface="Aharoni" pitchFamily="2" charset="-79"/>
                <a:cs typeface="Aharoni" pitchFamily="2" charset="-79"/>
              </a:rPr>
              <a:t>,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due to its critical role regarding history of electrification of the world and future technological advancements in this area. </a:t>
            </a:r>
            <a:endParaRPr lang="en-US" sz="1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nikola-tesla-muse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343400"/>
            <a:ext cx="307340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etailed-map-of-serbia-and-capital-city-belgrade-vector-2758743.jpg"/>
          <p:cNvPicPr>
            <a:picLocks noChangeAspect="1"/>
          </p:cNvPicPr>
          <p:nvPr/>
        </p:nvPicPr>
        <p:blipFill>
          <a:blip r:embed="rId3" cstate="print"/>
          <a:srcRect b="5263"/>
          <a:stretch>
            <a:fillRect/>
          </a:stretch>
        </p:blipFill>
        <p:spPr>
          <a:xfrm>
            <a:off x="7279296" y="4324739"/>
            <a:ext cx="1679171" cy="2457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 descr="Ð ÐµÐ·ÑÐ»ÑÐ°Ñ ÑÐ»Ð¸ÐºÐ° Ð·Ð° nikola tesla muze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343400"/>
            <a:ext cx="3733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sr-Latn-RS" sz="3600" dirty="0" smtClean="0">
                <a:latin typeface="Arial Black" pitchFamily="34" charset="0"/>
                <a:cs typeface="Aharoni" pitchFamily="2" charset="-79"/>
              </a:rPr>
              <a:t>1</a:t>
            </a:r>
            <a:r>
              <a:rPr lang="en-US" sz="3600" dirty="0" smtClean="0">
                <a:latin typeface="Arial Black" pitchFamily="34" charset="0"/>
                <a:cs typeface="Aharoni" pitchFamily="2" charset="-79"/>
              </a:rPr>
              <a:t>. </a:t>
            </a:r>
            <a:r>
              <a:rPr lang="sr-Latn-RS" sz="3600" dirty="0" smtClean="0">
                <a:latin typeface="Arial Black" pitchFamily="34" charset="0"/>
                <a:cs typeface="Aharoni" pitchFamily="2" charset="-79"/>
              </a:rPr>
              <a:t>THE NIKOLA TESLA MUSEUM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>
                <a:latin typeface="Arial Black" pitchFamily="34" charset="0"/>
                <a:cs typeface="Aharoni" pitchFamily="2" charset="-79"/>
              </a:rPr>
              <a:t>2</a:t>
            </a:r>
            <a:r>
              <a:rPr lang="en-US" sz="3600" dirty="0" smtClean="0">
                <a:latin typeface="Arial Black" pitchFamily="34" charset="0"/>
                <a:cs typeface="Aharoni" pitchFamily="2" charset="-79"/>
              </a:rPr>
              <a:t>. </a:t>
            </a:r>
            <a:r>
              <a:rPr lang="sr-Latn-RS" sz="3600" dirty="0" smtClean="0">
                <a:latin typeface="Arial Black" pitchFamily="34" charset="0"/>
                <a:cs typeface="Aharoni" pitchFamily="2" charset="-79"/>
              </a:rPr>
              <a:t>PIROT KILIM</a:t>
            </a:r>
            <a:endParaRPr lang="en-US" sz="3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181600" cy="4419600"/>
          </a:xfrm>
        </p:spPr>
        <p:txBody>
          <a:bodyPr>
            <a:noAutofit/>
          </a:bodyPr>
          <a:lstStyle/>
          <a:p>
            <a:pPr algn="just"/>
            <a:r>
              <a:rPr lang="en-US" sz="1800" dirty="0" err="1" smtClean="0">
                <a:latin typeface="Aharoni" pitchFamily="2" charset="-79"/>
                <a:cs typeface="Aharoni" pitchFamily="2" charset="-79"/>
              </a:rPr>
              <a:t>Pirot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 smtClean="0">
                <a:latin typeface="Aharoni" pitchFamily="2" charset="-79"/>
                <a:cs typeface="Aharoni" pitchFamily="2" charset="-79"/>
              </a:rPr>
              <a:t>kilim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refers to a variety of flat tapestry-woven rugs traditionally produced in </a:t>
            </a:r>
            <a:r>
              <a:rPr lang="en-US" sz="1800" dirty="0" err="1" smtClean="0">
                <a:latin typeface="Aharoni" pitchFamily="2" charset="-79"/>
                <a:cs typeface="Aharoni" pitchFamily="2" charset="-79"/>
              </a:rPr>
              <a:t>Pirot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, a town in southeastern Serbia. </a:t>
            </a:r>
            <a:r>
              <a:rPr lang="en-US" sz="1800" dirty="0" err="1" smtClean="0">
                <a:latin typeface="Aharoni" pitchFamily="2" charset="-79"/>
                <a:cs typeface="Aharoni" pitchFamily="2" charset="-79"/>
              </a:rPr>
              <a:t>Pirot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 smtClean="0">
                <a:latin typeface="Aharoni" pitchFamily="2" charset="-79"/>
                <a:cs typeface="Aharoni" pitchFamily="2" charset="-79"/>
              </a:rPr>
              <a:t>kilims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with some </a:t>
            </a:r>
            <a:r>
              <a:rPr lang="en-US" sz="1800" dirty="0" smtClean="0">
                <a:latin typeface="Arial Black" pitchFamily="34" charset="0"/>
                <a:cs typeface="Aharoni" pitchFamily="2" charset="-79"/>
              </a:rPr>
              <a:t>122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ornaments and </a:t>
            </a:r>
            <a:r>
              <a:rPr lang="en-US" sz="1800" dirty="0" smtClean="0">
                <a:latin typeface="Arial Black" pitchFamily="34" charset="0"/>
                <a:cs typeface="Aharoni" pitchFamily="2" charset="-79"/>
              </a:rPr>
              <a:t>96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different types have been protected by geographical indication in </a:t>
            </a:r>
            <a:r>
              <a:rPr lang="en-US" sz="1800" dirty="0" smtClean="0">
                <a:latin typeface="Arial Black" pitchFamily="34" charset="0"/>
                <a:cs typeface="Aharoni" pitchFamily="2" charset="-79"/>
              </a:rPr>
              <a:t>2002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. They are one of the most important traditional handicrafts in Serbia. In the late </a:t>
            </a:r>
            <a:r>
              <a:rPr lang="en-US" sz="1800" dirty="0" smtClean="0">
                <a:latin typeface="Arial Black" pitchFamily="34" charset="0"/>
                <a:cs typeface="Aharoni" pitchFamily="2" charset="-79"/>
              </a:rPr>
              <a:t>19</a:t>
            </a:r>
            <a:r>
              <a:rPr lang="en-US" sz="1800" baseline="30000" dirty="0" smtClean="0">
                <a:latin typeface="Aharoni" pitchFamily="2" charset="-79"/>
                <a:cs typeface="Aharoni" pitchFamily="2" charset="-79"/>
              </a:rPr>
              <a:t>th</a:t>
            </a:r>
            <a:r>
              <a:rPr lang="sr-Latn-RS" sz="1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century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and up to the Second World War, </a:t>
            </a:r>
            <a:r>
              <a:rPr lang="en-US" sz="1800" dirty="0" err="1" smtClean="0">
                <a:latin typeface="Aharoni" pitchFamily="2" charset="-79"/>
                <a:cs typeface="Aharoni" pitchFamily="2" charset="-79"/>
              </a:rPr>
              <a:t>Pirot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 smtClean="0">
                <a:latin typeface="Aharoni" pitchFamily="2" charset="-79"/>
                <a:cs typeface="Aharoni" pitchFamily="2" charset="-79"/>
              </a:rPr>
              <a:t>kilims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have been frequently used as insignia of Serbian royalty. This tradition was revived in </a:t>
            </a:r>
            <a:r>
              <a:rPr lang="en-US" sz="1800" dirty="0" smtClean="0">
                <a:latin typeface="Arial Black" pitchFamily="34" charset="0"/>
                <a:cs typeface="Aharoni" pitchFamily="2" charset="-79"/>
              </a:rPr>
              <a:t>2011</a:t>
            </a:r>
            <a:r>
              <a:rPr lang="sr-Latn-RS" sz="1800" dirty="0" smtClean="0">
                <a:latin typeface="Aharoni" pitchFamily="2" charset="-79"/>
                <a:cs typeface="Aharoni" pitchFamily="2" charset="-79"/>
              </a:rPr>
              <a:t>,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when </a:t>
            </a:r>
            <a:r>
              <a:rPr lang="en-US" sz="1800" dirty="0" err="1" smtClean="0">
                <a:latin typeface="Aharoni" pitchFamily="2" charset="-79"/>
                <a:cs typeface="Aharoni" pitchFamily="2" charset="-79"/>
              </a:rPr>
              <a:t>Pirot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1800" dirty="0" err="1" smtClean="0">
                <a:latin typeface="Aharoni" pitchFamily="2" charset="-79"/>
                <a:cs typeface="Aharoni" pitchFamily="2" charset="-79"/>
              </a:rPr>
              <a:t>kilims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 were reintroduced for state ceremonies in Serbia.</a:t>
            </a:r>
            <a:endParaRPr lang="en-US" sz="1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6" name="AutoShape 2" descr="Резултат слика за cilim pirot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00200"/>
            <a:ext cx="3670382" cy="1745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 descr="Ð ÐµÐ·ÑÐ»ÑÐ°Ñ ÑÐ»Ð¸ÐºÐ° Ð·Ð° pirot ma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733800"/>
            <a:ext cx="2221831" cy="287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2728"/>
          </a:xfrm>
        </p:spPr>
        <p:txBody>
          <a:bodyPr>
            <a:normAutofit/>
          </a:bodyPr>
          <a:lstStyle/>
          <a:p>
            <a:r>
              <a:rPr lang="sr-Latn-RS" sz="3600" dirty="0" smtClean="0">
                <a:latin typeface="Arial Black" pitchFamily="34" charset="0"/>
                <a:cs typeface="Aharoni" pitchFamily="2" charset="-79"/>
              </a:rPr>
              <a:t>3. </a:t>
            </a:r>
            <a:r>
              <a:rPr lang="sr-Latn-RS" sz="3600" dirty="0" smtClean="0">
                <a:latin typeface="Arial Black" pitchFamily="34" charset="0"/>
                <a:cs typeface="Aharoni" pitchFamily="2" charset="-79"/>
              </a:rPr>
              <a:t>ŽIČA MONASTERY</a:t>
            </a:r>
            <a:endParaRPr lang="en-US" sz="3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b="1" dirty="0" err="1" smtClean="0">
                <a:latin typeface="Arial Black" pitchFamily="34" charset="0"/>
                <a:cs typeface="Aharoni" pitchFamily="2" charset="-79"/>
              </a:rPr>
              <a:t>Ž</a:t>
            </a:r>
            <a:r>
              <a:rPr lang="en-US" sz="2200" b="1" dirty="0" err="1" smtClean="0">
                <a:latin typeface="Aharoni" pitchFamily="2" charset="-79"/>
                <a:cs typeface="Aharoni" pitchFamily="2" charset="-79"/>
              </a:rPr>
              <a:t>i</a:t>
            </a:r>
            <a:r>
              <a:rPr lang="en-US" sz="2000" b="1" dirty="0" err="1" smtClean="0">
                <a:latin typeface="Arial Black" pitchFamily="34" charset="0"/>
                <a:cs typeface="Aharoni" pitchFamily="2" charset="-79"/>
              </a:rPr>
              <a:t>č</a:t>
            </a:r>
            <a:r>
              <a:rPr lang="en-US" sz="2200" b="1" dirty="0" err="1" smtClean="0">
                <a:latin typeface="Aharoni" pitchFamily="2" charset="-79"/>
                <a:cs typeface="Aharoni" pitchFamily="2" charset="-79"/>
              </a:rPr>
              <a:t>a</a:t>
            </a:r>
            <a:r>
              <a:rPr lang="sr-Latn-RS" sz="22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is an early </a:t>
            </a:r>
            <a:r>
              <a:rPr lang="en-US" sz="2000" dirty="0" smtClean="0">
                <a:latin typeface="Arial Black" pitchFamily="34" charset="0"/>
                <a:cs typeface="Aharoni" pitchFamily="2" charset="-79"/>
              </a:rPr>
              <a:t>13</a:t>
            </a:r>
            <a:r>
              <a:rPr lang="en-US" sz="2200" baseline="30000" dirty="0" smtClean="0">
                <a:latin typeface="Aharoni" pitchFamily="2" charset="-79"/>
                <a:cs typeface="Aharoni" pitchFamily="2" charset="-79"/>
              </a:rPr>
              <a:t>th</a:t>
            </a:r>
            <a:r>
              <a:rPr lang="sr-Latn-RS" sz="2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century 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Serbian Orthodox monastery near </a:t>
            </a:r>
            <a:r>
              <a:rPr lang="en-US" sz="2200" dirty="0" err="1" smtClean="0">
                <a:latin typeface="Aharoni" pitchFamily="2" charset="-79"/>
                <a:cs typeface="Aharoni" pitchFamily="2" charset="-79"/>
              </a:rPr>
              <a:t>Kraljevo</a:t>
            </a:r>
            <a:r>
              <a:rPr lang="sr-Latn-RS" sz="2200" dirty="0" smtClean="0">
                <a:latin typeface="Aharoni" pitchFamily="2" charset="-79"/>
                <a:cs typeface="Aharoni" pitchFamily="2" charset="-79"/>
              </a:rPr>
              <a:t>,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 Serbia. The monastery, together with the Church of the Holy </a:t>
            </a:r>
            <a:r>
              <a:rPr lang="en-US" sz="2200" dirty="0" err="1" smtClean="0">
                <a:latin typeface="Aharoni" pitchFamily="2" charset="-79"/>
                <a:cs typeface="Aharoni" pitchFamily="2" charset="-79"/>
              </a:rPr>
              <a:t>Dormition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, was built by the first King of Serbia, </a:t>
            </a:r>
            <a:r>
              <a:rPr lang="en-US" sz="2200" dirty="0" err="1" smtClean="0">
                <a:latin typeface="Aharoni" pitchFamily="2" charset="-79"/>
                <a:cs typeface="Aharoni" pitchFamily="2" charset="-79"/>
              </a:rPr>
              <a:t>Stefa</a:t>
            </a:r>
            <a:r>
              <a:rPr lang="sr-Latn-RS" sz="2200" dirty="0" smtClean="0">
                <a:latin typeface="Aharoni" pitchFamily="2" charset="-79"/>
                <a:cs typeface="Aharoni" pitchFamily="2" charset="-79"/>
              </a:rPr>
              <a:t>n 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First-Crowned</a:t>
            </a:r>
            <a:r>
              <a:rPr lang="sr-Latn-RS" sz="2200" dirty="0" smtClean="0">
                <a:latin typeface="Aharoni" pitchFamily="2" charset="-79"/>
                <a:cs typeface="Aharoni" pitchFamily="2" charset="-79"/>
              </a:rPr>
              <a:t>,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and the first Head of the Serbian Church, Saint Sava.</a:t>
            </a:r>
            <a:endParaRPr lang="en-US" sz="2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Manastir-z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5814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Ð ÐµÐ·ÑÐ»ÑÐ°Ñ ÑÐ»Ð¸ÐºÐ° Ð·Ð° zica ma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581400"/>
            <a:ext cx="2209800" cy="301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8915400" cy="1252728"/>
          </a:xfrm>
        </p:spPr>
        <p:txBody>
          <a:bodyPr>
            <a:normAutofit/>
          </a:bodyPr>
          <a:lstStyle/>
          <a:p>
            <a:r>
              <a:rPr lang="sr-Latn-RS" sz="3300" dirty="0" smtClean="0">
                <a:latin typeface="Arial Black" pitchFamily="34" charset="0"/>
                <a:cs typeface="Aharoni" pitchFamily="2" charset="-79"/>
              </a:rPr>
              <a:t>4. TRADITIONAL </a:t>
            </a:r>
            <a:r>
              <a:rPr lang="sr-Latn-RS" sz="3300" dirty="0" smtClean="0">
                <a:latin typeface="Arial Black" pitchFamily="34" charset="0"/>
                <a:cs typeface="Aharoni" pitchFamily="2" charset="-79"/>
              </a:rPr>
              <a:t>SERBIAN </a:t>
            </a:r>
            <a:r>
              <a:rPr lang="sr-Latn-RS" sz="3300" dirty="0" smtClean="0">
                <a:latin typeface="Arial Black" pitchFamily="34" charset="0"/>
                <a:cs typeface="Aharoni" pitchFamily="2" charset="-79"/>
              </a:rPr>
              <a:t>CLOTHING</a:t>
            </a:r>
            <a:endParaRPr lang="en-US" sz="3300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5" name="Content Placeholder 4" descr="058599ac0d347b1d43c59ed3c029bc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05000"/>
            <a:ext cx="3048000" cy="4350401"/>
          </a:xfrm>
        </p:spPr>
      </p:pic>
      <p:sp>
        <p:nvSpPr>
          <p:cNvPr id="6" name="TextBox 5"/>
          <p:cNvSpPr txBox="1"/>
          <p:nvPr/>
        </p:nvSpPr>
        <p:spPr>
          <a:xfrm>
            <a:off x="3505200" y="1905000"/>
            <a:ext cx="2362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 </a:t>
            </a:r>
            <a:r>
              <a:rPr lang="sr-Latn-RS" sz="2000" dirty="0" smtClean="0">
                <a:latin typeface="Aharoni" pitchFamily="2" charset="-79"/>
                <a:cs typeface="Aharoni" pitchFamily="2" charset="-79"/>
              </a:rPr>
              <a:t>Serbian folk costumes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like any traditional dress of a nation or culture, has been lost to the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advent</a:t>
            </a:r>
            <a:r>
              <a:rPr lang="sr-Latn-R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of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 </a:t>
            </a:r>
            <a:endParaRPr lang="sr-Latn-RS" sz="2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urbanization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, </a:t>
            </a:r>
            <a:endParaRPr lang="sr-Latn-RS" sz="20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industrializatio</a:t>
            </a:r>
            <a:r>
              <a:rPr lang="sr-Latn-RS" sz="2000" dirty="0" smtClean="0">
                <a:latin typeface="Aharoni" pitchFamily="2" charset="-79"/>
                <a:cs typeface="Aharoni" pitchFamily="2" charset="-79"/>
              </a:rPr>
              <a:t>n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and the</a:t>
            </a:r>
            <a:r>
              <a:rPr lang="sr-Latn-R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growing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market</a:t>
            </a:r>
            <a:r>
              <a:rPr lang="sr-Latn-R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of international</a:t>
            </a:r>
            <a:r>
              <a:rPr lang="sr-Latn-R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clothing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trends.</a:t>
            </a:r>
            <a:endParaRPr lang="sr-Latn-RS" sz="2000" dirty="0" smtClean="0">
              <a:latin typeface="Aharoni" pitchFamily="2" charset="-79"/>
              <a:cs typeface="Aharoni" pitchFamily="2" charset="-79"/>
            </a:endParaRPr>
          </a:p>
          <a:p>
            <a:endParaRPr lang="sr-Latn-RS" sz="2000" dirty="0" smtClean="0">
              <a:latin typeface="Aharoni" pitchFamily="2" charset="-79"/>
              <a:cs typeface="Aharoni" pitchFamily="2" charset="-79"/>
            </a:endParaRPr>
          </a:p>
          <a:p>
            <a:endParaRPr lang="sr-Latn-RS" sz="2000" dirty="0" smtClean="0">
              <a:latin typeface="Aharoni" pitchFamily="2" charset="-79"/>
              <a:cs typeface="Aharoni" pitchFamily="2" charset="-79"/>
            </a:endParaRPr>
          </a:p>
          <a:p>
            <a:endParaRPr lang="sr-Latn-RS" sz="2000" dirty="0" smtClean="0">
              <a:latin typeface="Aharoni" pitchFamily="2" charset="-79"/>
              <a:cs typeface="Aharoni" pitchFamily="2" charset="-79"/>
            </a:endParaRPr>
          </a:p>
          <a:p>
            <a:endParaRPr lang="sr-Latn-RS" sz="2000" dirty="0" smtClean="0">
              <a:latin typeface="Aharoni" pitchFamily="2" charset="-79"/>
              <a:cs typeface="Aharoni" pitchFamily="2" charset="-79"/>
            </a:endParaRPr>
          </a:p>
          <a:p>
            <a:endParaRPr lang="sr-Latn-RS" sz="2000" dirty="0" smtClean="0">
              <a:latin typeface="Aharoni" pitchFamily="2" charset="-79"/>
              <a:cs typeface="Aharoni" pitchFamily="2" charset="-79"/>
            </a:endParaRPr>
          </a:p>
          <a:p>
            <a:endParaRPr lang="sr-Latn-RS" sz="2000" dirty="0" smtClean="0">
              <a:latin typeface="Aharoni" pitchFamily="2" charset="-79"/>
              <a:cs typeface="Aharoni" pitchFamily="2" charset="-79"/>
            </a:endParaRPr>
          </a:p>
          <a:p>
            <a:endParaRPr lang="sr-Latn-RS" sz="2000" dirty="0" smtClean="0">
              <a:latin typeface="Aharoni" pitchFamily="2" charset="-79"/>
              <a:cs typeface="Aharoni" pitchFamily="2" charset="-79"/>
            </a:endParaRPr>
          </a:p>
          <a:p>
            <a:endParaRPr lang="sr-Latn-RS" sz="2000" dirty="0" smtClean="0">
              <a:latin typeface="Aharoni" pitchFamily="2" charset="-79"/>
              <a:cs typeface="Aharoni" pitchFamily="2" charset="-79"/>
            </a:endParaRPr>
          </a:p>
          <a:p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Ð ÐµÐ·ÑÐ»ÑÐ°Ñ ÑÐ»Ð¸ÐºÐ° Ð·Ð° traditional clothing ser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905000"/>
            <a:ext cx="3314699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 smtClean="0">
                <a:latin typeface="Arial Black" pitchFamily="34" charset="0"/>
                <a:cs typeface="Aharoni" pitchFamily="2" charset="-79"/>
              </a:rPr>
              <a:t>5. Kačkavalj</a:t>
            </a:r>
            <a:endParaRPr lang="en-US" sz="3600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25609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 smtClean="0">
                <a:latin typeface="Aharoni" pitchFamily="2" charset="-79"/>
                <a:cs typeface="Aharoni" pitchFamily="2" charset="-79"/>
              </a:rPr>
              <a:t>Kashkaval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 </a:t>
            </a:r>
            <a:r>
              <a:rPr lang="sr-Latn-RS" sz="2200" dirty="0" smtClean="0">
                <a:latin typeface="Aharoni" pitchFamily="2" charset="-79"/>
                <a:cs typeface="Aharoni" pitchFamily="2" charset="-79"/>
              </a:rPr>
              <a:t>(ka</a:t>
            </a:r>
            <a:r>
              <a:rPr lang="sr-Latn-RS" sz="2000" dirty="0" smtClean="0">
                <a:latin typeface="Arial Black" pitchFamily="34" charset="0"/>
                <a:cs typeface="Aharoni" pitchFamily="2" charset="-79"/>
              </a:rPr>
              <a:t>č</a:t>
            </a:r>
            <a:r>
              <a:rPr lang="sr-Latn-RS" sz="2200" dirty="0" smtClean="0">
                <a:latin typeface="Aharoni" pitchFamily="2" charset="-79"/>
                <a:cs typeface="Aharoni" pitchFamily="2" charset="-79"/>
              </a:rPr>
              <a:t>kavalj) 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is a type of yellow cheese made of cow milk</a:t>
            </a:r>
            <a:r>
              <a:rPr lang="sr-Latn-RS" sz="2200" dirty="0" smtClean="0">
                <a:latin typeface="Aharoni" pitchFamily="2" charset="-79"/>
                <a:cs typeface="Aharoni" pitchFamily="2" charset="-79"/>
              </a:rPr>
              <a:t> or sheep milk. 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In Serbia, </a:t>
            </a:r>
            <a:r>
              <a:rPr lang="en-US" sz="2200" dirty="0" err="1" smtClean="0">
                <a:latin typeface="Aharoni" pitchFamily="2" charset="-79"/>
                <a:cs typeface="Aharoni" pitchFamily="2" charset="-79"/>
              </a:rPr>
              <a:t>ka</a:t>
            </a:r>
            <a:r>
              <a:rPr lang="en-US" sz="2000" dirty="0" err="1" smtClean="0">
                <a:latin typeface="Arial Black" pitchFamily="34" charset="0"/>
                <a:cs typeface="Aharoni" pitchFamily="2" charset="-79"/>
              </a:rPr>
              <a:t>č</a:t>
            </a:r>
            <a:r>
              <a:rPr lang="en-US" sz="2200" dirty="0" err="1" smtClean="0">
                <a:latin typeface="Aharoni" pitchFamily="2" charset="-79"/>
                <a:cs typeface="Aharoni" pitchFamily="2" charset="-79"/>
              </a:rPr>
              <a:t>kavalj</a:t>
            </a:r>
            <a:r>
              <a:rPr lang="en-US" sz="2200" dirty="0" smtClean="0">
                <a:latin typeface="Aharoni" pitchFamily="2" charset="-79"/>
                <a:cs typeface="Aharoni" pitchFamily="2" charset="-79"/>
              </a:rPr>
              <a:t> is traditionally a sheep milk hard cheese, and as such a protected brand of the city of </a:t>
            </a:r>
            <a:r>
              <a:rPr lang="en-US" sz="2200" dirty="0" err="1" smtClean="0">
                <a:latin typeface="Aharoni" pitchFamily="2" charset="-79"/>
                <a:cs typeface="Aharoni" pitchFamily="2" charset="-79"/>
              </a:rPr>
              <a:t>Pirot</a:t>
            </a:r>
            <a:r>
              <a:rPr lang="sr-Latn-RS" sz="2200" dirty="0" smtClean="0">
                <a:latin typeface="Aharoni" pitchFamily="2" charset="-79"/>
                <a:cs typeface="Aharoni" pitchFamily="2" charset="-79"/>
              </a:rPr>
              <a:t>.</a:t>
            </a:r>
            <a:endParaRPr lang="en-US" sz="22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kackavalj3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505200"/>
            <a:ext cx="4758654" cy="2209800"/>
          </a:xfrm>
          <a:prstGeom prst="rect">
            <a:avLst/>
          </a:prstGeom>
        </p:spPr>
      </p:pic>
      <p:pic>
        <p:nvPicPr>
          <p:cNvPr id="2050" name="Picture 2" descr="Ð ÐµÐ·ÑÐ»ÑÐ°Ñ ÑÐ»Ð¸ÐºÐ° Ð·Ð° pirot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895600"/>
            <a:ext cx="240293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>
                <a:latin typeface="Aharoni" pitchFamily="2" charset="-79"/>
                <a:cs typeface="Aharoni" pitchFamily="2" charset="-79"/>
              </a:rPr>
              <a:t>THE END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7200" dirty="0" smtClean="0">
                <a:latin typeface="Aharoni" pitchFamily="2" charset="-79"/>
                <a:cs typeface="Aharoni" pitchFamily="2" charset="-79"/>
              </a:rPr>
              <a:t>Thank you </a:t>
            </a:r>
            <a:r>
              <a:rPr lang="sr-Latn-RS" sz="7200" dirty="0" smtClean="0">
                <a:latin typeface="Aharoni" pitchFamily="2" charset="-79"/>
                <a:cs typeface="Aharoni" pitchFamily="2" charset="-79"/>
              </a:rPr>
              <a:t>for your </a:t>
            </a:r>
            <a:r>
              <a:rPr lang="sr-Latn-RS" sz="7200" dirty="0" smtClean="0">
                <a:latin typeface="Aharoni" pitchFamily="2" charset="-79"/>
                <a:cs typeface="Aharoni" pitchFamily="2" charset="-79"/>
              </a:rPr>
              <a:t>attention!</a:t>
            </a:r>
          </a:p>
          <a:p>
            <a:pPr algn="ctr"/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Dunja Miti</a:t>
            </a:r>
            <a:r>
              <a:rPr lang="sr-Latn-RS" sz="2600" dirty="0" smtClean="0">
                <a:latin typeface="Arial Black" pitchFamily="34" charset="0"/>
                <a:cs typeface="Aharoni" pitchFamily="2" charset="-79"/>
              </a:rPr>
              <a:t>ć</a:t>
            </a:r>
          </a:p>
          <a:p>
            <a:pPr algn="ctr"/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Iva Krstev </a:t>
            </a:r>
          </a:p>
          <a:p>
            <a:pPr algn="ctr"/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Evan</a:t>
            </a:r>
            <a:r>
              <a:rPr lang="sr-Latn-RS" sz="2600" dirty="0" smtClean="0">
                <a:latin typeface="Arial Black" pitchFamily="34" charset="0"/>
                <a:cs typeface="Aharoni" pitchFamily="2" charset="-79"/>
              </a:rPr>
              <a:t>đ</a:t>
            </a:r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elija </a:t>
            </a:r>
            <a:r>
              <a:rPr lang="sr-Latn-RS" sz="2600" dirty="0" smtClean="0">
                <a:latin typeface="Arial Black" pitchFamily="34" charset="0"/>
                <a:cs typeface="Aharoni" pitchFamily="2" charset="-79"/>
              </a:rPr>
              <a:t>Ž</a:t>
            </a:r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ivkovi</a:t>
            </a:r>
            <a:r>
              <a:rPr lang="sr-Latn-RS" sz="2600" dirty="0" smtClean="0">
                <a:latin typeface="Arial Black" pitchFamily="34" charset="0"/>
                <a:cs typeface="Aharoni" pitchFamily="2" charset="-79"/>
              </a:rPr>
              <a:t>ć</a:t>
            </a:r>
          </a:p>
          <a:p>
            <a:pPr algn="ctr"/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Tara Stojanovi</a:t>
            </a:r>
            <a:r>
              <a:rPr lang="sr-Latn-RS" sz="2600" dirty="0" smtClean="0">
                <a:latin typeface="Arial Black" pitchFamily="34" charset="0"/>
                <a:cs typeface="Aharoni" pitchFamily="2" charset="-79"/>
              </a:rPr>
              <a:t>ć</a:t>
            </a:r>
          </a:p>
          <a:p>
            <a:pPr algn="ctr"/>
            <a:r>
              <a:rPr lang="sr-Latn-RS" sz="2800" dirty="0" smtClean="0">
                <a:latin typeface="Aharoni" pitchFamily="2" charset="-79"/>
                <a:cs typeface="Aharoni" pitchFamily="2" charset="-79"/>
              </a:rPr>
              <a:t>Sofija Mini</a:t>
            </a:r>
            <a:r>
              <a:rPr lang="sr-Latn-RS" sz="2600" dirty="0" smtClean="0">
                <a:latin typeface="Arial Black" pitchFamily="34" charset="0"/>
                <a:cs typeface="Aharoni" pitchFamily="2" charset="-79"/>
              </a:rPr>
              <a:t>ć</a:t>
            </a:r>
            <a:endParaRPr lang="en-US" sz="2600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132</TotalTime>
  <Words>319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Module</vt:lpstr>
      <vt:lpstr>Slide 1</vt:lpstr>
      <vt:lpstr>1. THE NIKOLA TESLA MUSEUM</vt:lpstr>
      <vt:lpstr>1. THE NIKOLA TESLA MUSEUM</vt:lpstr>
      <vt:lpstr>2. PIROT KILIM</vt:lpstr>
      <vt:lpstr>3. ŽIČA MONASTERY</vt:lpstr>
      <vt:lpstr>4. TRADITIONAL SERBIAN CLOTHING</vt:lpstr>
      <vt:lpstr>5. Kačkavalj</vt:lpstr>
      <vt:lpstr>THE END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TARA</dc:creator>
  <cp:lastModifiedBy>PC</cp:lastModifiedBy>
  <cp:revision>15</cp:revision>
  <dcterms:created xsi:type="dcterms:W3CDTF">2018-05-13T07:34:41Z</dcterms:created>
  <dcterms:modified xsi:type="dcterms:W3CDTF">2018-05-14T19:47:24Z</dcterms:modified>
</cp:coreProperties>
</file>