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68AC6-6E3B-F236-D727-97A1AA74F216}" v="38" dt="2021-02-12T11:48:15.256"/>
    <p1510:client id="{E1F7C552-E82C-4EED-8CAB-BDCC90CDD6FF}" v="774" dt="2021-02-07T20:38:07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Piet_Mondrian" TargetMode="External"/><Relationship Id="rId7" Type="http://schemas.openxmlformats.org/officeDocument/2006/relationships/hyperlink" Target="https://www.amusedblog.com/2011/10/dressing-withpiet-mondria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2klZhtWID1U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7D2AB5D-C277-42B8-BB98-9E46DDED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3367513"/>
            <a:ext cx="6035842" cy="1721595"/>
          </a:xfrm>
        </p:spPr>
        <p:txBody>
          <a:bodyPr anchor="b">
            <a:normAutofit/>
          </a:bodyPr>
          <a:lstStyle/>
          <a:p>
            <a:r>
              <a:rPr lang="en-US" sz="5400"/>
              <a:t>Piet Mondrian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5033138"/>
            <a:ext cx="6035842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1872. - 1944. (</a:t>
            </a:r>
            <a:r>
              <a:rPr lang="en-US" sz="2000"/>
              <a:t>nizozemski</a:t>
            </a:r>
            <a:r>
              <a:rPr lang="en-US" sz="2000" dirty="0"/>
              <a:t> </a:t>
            </a:r>
            <a:r>
              <a:rPr lang="en-US" sz="2000"/>
              <a:t>slikar</a:t>
            </a:r>
            <a:r>
              <a:rPr lang="en-US" sz="2000" dirty="0"/>
              <a:t>)</a:t>
            </a:r>
          </a:p>
        </p:txBody>
      </p:sp>
      <p:pic>
        <p:nvPicPr>
          <p:cNvPr id="7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A0CF94E5-53A8-46E1-8945-944487C35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810" r="3" b="34060"/>
          <a:stretch/>
        </p:blipFill>
        <p:spPr>
          <a:xfrm>
            <a:off x="3799771" y="6"/>
            <a:ext cx="4340756" cy="3143437"/>
          </a:xfrm>
          <a:custGeom>
            <a:avLst/>
            <a:gdLst/>
            <a:ahLst/>
            <a:cxnLst/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ACA7927-54AC-493A-8A28-06A434EA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9771" y="1"/>
            <a:ext cx="4340756" cy="3143437"/>
          </a:xfrm>
          <a:custGeom>
            <a:avLst/>
            <a:gdLst>
              <a:gd name="connsiteX0" fmla="*/ 510011 w 4340756"/>
              <a:gd name="connsiteY0" fmla="*/ 0 h 3143437"/>
              <a:gd name="connsiteX1" fmla="*/ 3830745 w 4340756"/>
              <a:gd name="connsiteY1" fmla="*/ 0 h 3143437"/>
              <a:gd name="connsiteX2" fmla="*/ 3864106 w 4340756"/>
              <a:gd name="connsiteY2" fmla="*/ 54913 h 3143437"/>
              <a:gd name="connsiteX3" fmla="*/ 4096589 w 4340756"/>
              <a:gd name="connsiteY3" fmla="*/ 973059 h 3143437"/>
              <a:gd name="connsiteX4" fmla="*/ 2170378 w 4340756"/>
              <a:gd name="connsiteY4" fmla="*/ 2899270 h 3143437"/>
              <a:gd name="connsiteX5" fmla="*/ 244168 w 4340756"/>
              <a:gd name="connsiteY5" fmla="*/ 973059 h 3143437"/>
              <a:gd name="connsiteX6" fmla="*/ 476651 w 4340756"/>
              <a:gd name="connsiteY6" fmla="*/ 54913 h 3143437"/>
              <a:gd name="connsiteX7" fmla="*/ 232340 w 4340756"/>
              <a:gd name="connsiteY7" fmla="*/ 0 h 3143437"/>
              <a:gd name="connsiteX8" fmla="*/ 446588 w 4340756"/>
              <a:gd name="connsiteY8" fmla="*/ 0 h 3143437"/>
              <a:gd name="connsiteX9" fmla="*/ 428940 w 4340756"/>
              <a:gd name="connsiteY9" fmla="*/ 29050 h 3143437"/>
              <a:gd name="connsiteX10" fmla="*/ 189908 w 4340756"/>
              <a:gd name="connsiteY10" fmla="*/ 973059 h 3143437"/>
              <a:gd name="connsiteX11" fmla="*/ 2170378 w 4340756"/>
              <a:gd name="connsiteY11" fmla="*/ 2953529 h 3143437"/>
              <a:gd name="connsiteX12" fmla="*/ 4150848 w 4340756"/>
              <a:gd name="connsiteY12" fmla="*/ 973059 h 3143437"/>
              <a:gd name="connsiteX13" fmla="*/ 3911816 w 4340756"/>
              <a:gd name="connsiteY13" fmla="*/ 29050 h 3143437"/>
              <a:gd name="connsiteX14" fmla="*/ 3894168 w 4340756"/>
              <a:gd name="connsiteY14" fmla="*/ 0 h 3143437"/>
              <a:gd name="connsiteX15" fmla="*/ 4108416 w 4340756"/>
              <a:gd name="connsiteY15" fmla="*/ 0 h 3143437"/>
              <a:gd name="connsiteX16" fmla="*/ 4170197 w 4340756"/>
              <a:gd name="connsiteY16" fmla="*/ 128250 h 3143437"/>
              <a:gd name="connsiteX17" fmla="*/ 4340756 w 4340756"/>
              <a:gd name="connsiteY17" fmla="*/ 973059 h 3143437"/>
              <a:gd name="connsiteX18" fmla="*/ 2170378 w 4340756"/>
              <a:gd name="connsiteY18" fmla="*/ 3143437 h 3143437"/>
              <a:gd name="connsiteX19" fmla="*/ 0 w 4340756"/>
              <a:gd name="connsiteY19" fmla="*/ 973059 h 3143437"/>
              <a:gd name="connsiteX20" fmla="*/ 170559 w 4340756"/>
              <a:gd name="connsiteY20" fmla="*/ 128250 h 3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" name="Picture 10" descr="A picture containing shoji, building, window&#10;&#10;Description automatically generated">
            <a:extLst>
              <a:ext uri="{FF2B5EF4-FFF2-40B4-BE49-F238E27FC236}">
                <a16:creationId xmlns:a16="http://schemas.microsoft.com/office/drawing/2014/main" id="{EFB97F58-715B-40FC-806E-48E7159E0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133" r="16673" b="2"/>
          <a:stretch/>
        </p:blipFill>
        <p:spPr>
          <a:xfrm>
            <a:off x="7604330" y="1325782"/>
            <a:ext cx="4587670" cy="5532214"/>
          </a:xfrm>
          <a:custGeom>
            <a:avLst/>
            <a:gdLst/>
            <a:ahLst/>
            <a:cxnLst/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134E366-D7CA-49EE-AAEA-10BF4815C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4330" y="1325786"/>
            <a:ext cx="4587670" cy="5532214"/>
          </a:xfrm>
          <a:custGeom>
            <a:avLst/>
            <a:gdLst>
              <a:gd name="connsiteX0" fmla="*/ 3219128 w 4587670"/>
              <a:gd name="connsiteY0" fmla="*/ 362152 h 5532214"/>
              <a:gd name="connsiteX1" fmla="*/ 4580932 w 4587670"/>
              <a:gd name="connsiteY1" fmla="*/ 706974 h 5532214"/>
              <a:gd name="connsiteX2" fmla="*/ 4587670 w 4587670"/>
              <a:gd name="connsiteY2" fmla="*/ 711067 h 5532214"/>
              <a:gd name="connsiteX3" fmla="*/ 4587670 w 4587670"/>
              <a:gd name="connsiteY3" fmla="*/ 5532214 h 5532214"/>
              <a:gd name="connsiteX4" fmla="*/ 1546926 w 4587670"/>
              <a:gd name="connsiteY4" fmla="*/ 5532214 h 5532214"/>
              <a:gd name="connsiteX5" fmla="*/ 1401826 w 4587670"/>
              <a:gd name="connsiteY5" fmla="*/ 5423710 h 5532214"/>
              <a:gd name="connsiteX6" fmla="*/ 362152 w 4587670"/>
              <a:gd name="connsiteY6" fmla="*/ 3219128 h 5532214"/>
              <a:gd name="connsiteX7" fmla="*/ 3219128 w 4587670"/>
              <a:gd name="connsiteY7" fmla="*/ 362152 h 5532214"/>
              <a:gd name="connsiteX8" fmla="*/ 3219128 w 4587670"/>
              <a:gd name="connsiteY8" fmla="*/ 0 h 5532214"/>
              <a:gd name="connsiteX9" fmla="*/ 4472158 w 4587670"/>
              <a:gd name="connsiteY9" fmla="*/ 252975 h 5532214"/>
              <a:gd name="connsiteX10" fmla="*/ 4587670 w 4587670"/>
              <a:gd name="connsiteY10" fmla="*/ 308620 h 5532214"/>
              <a:gd name="connsiteX11" fmla="*/ 4587670 w 4587670"/>
              <a:gd name="connsiteY11" fmla="*/ 620975 h 5532214"/>
              <a:gd name="connsiteX12" fmla="*/ 4362518 w 4587670"/>
              <a:gd name="connsiteY12" fmla="*/ 512514 h 5532214"/>
              <a:gd name="connsiteX13" fmla="*/ 3219128 w 4587670"/>
              <a:gd name="connsiteY13" fmla="*/ 281674 h 5532214"/>
              <a:gd name="connsiteX14" fmla="*/ 281674 w 4587670"/>
              <a:gd name="connsiteY14" fmla="*/ 3219128 h 5532214"/>
              <a:gd name="connsiteX15" fmla="*/ 1350635 w 4587670"/>
              <a:gd name="connsiteY15" fmla="*/ 5485811 h 5532214"/>
              <a:gd name="connsiteX16" fmla="*/ 1412689 w 4587670"/>
              <a:gd name="connsiteY16" fmla="*/ 5532214 h 5532214"/>
              <a:gd name="connsiteX17" fmla="*/ 983371 w 4587670"/>
              <a:gd name="connsiteY17" fmla="*/ 5532214 h 5532214"/>
              <a:gd name="connsiteX18" fmla="*/ 942861 w 4587670"/>
              <a:gd name="connsiteY18" fmla="*/ 5495396 h 5532214"/>
              <a:gd name="connsiteX19" fmla="*/ 0 w 4587670"/>
              <a:gd name="connsiteY19" fmla="*/ 3219128 h 5532214"/>
              <a:gd name="connsiteX20" fmla="*/ 3219128 w 4587670"/>
              <a:gd name="connsiteY20" fmla="*/ 0 h 55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A8C92-EA84-4C86-A1E3-D8CB0377E080}"/>
              </a:ext>
            </a:extLst>
          </p:cNvPr>
          <p:cNvSpPr txBox="1"/>
          <p:nvPr/>
        </p:nvSpPr>
        <p:spPr>
          <a:xfrm>
            <a:off x="515679" y="3218121"/>
            <a:ext cx="50646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U </a:t>
            </a:r>
            <a:r>
              <a:rPr lang="en-US" sz="2800" dirty="0" err="1"/>
              <a:t>svijetu</a:t>
            </a:r>
            <a:r>
              <a:rPr lang="en-US" sz="2800" dirty="0"/>
              <a:t> </a:t>
            </a:r>
            <a:r>
              <a:rPr lang="en-US" sz="2800" dirty="0" err="1"/>
              <a:t>likovnih</a:t>
            </a:r>
            <a:r>
              <a:rPr lang="en-US" sz="2800" dirty="0"/>
              <a:t> </a:t>
            </a:r>
            <a:r>
              <a:rPr lang="en-US" sz="2800" dirty="0" err="1"/>
              <a:t>umjetnika</a:t>
            </a:r>
            <a:r>
              <a:rPr lang="en-US" sz="2800" dirty="0"/>
              <a:t> 3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38873-D7E5-4E20-9C8A-83C1FC73601F}"/>
              </a:ext>
            </a:extLst>
          </p:cNvPr>
          <p:cNvSpPr txBox="1"/>
          <p:nvPr/>
        </p:nvSpPr>
        <p:spPr>
          <a:xfrm>
            <a:off x="9561152" y="6870700"/>
            <a:ext cx="263084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6CA26-43DC-4527-AC7F-AF21C795B9A8}"/>
              </a:ext>
            </a:extLst>
          </p:cNvPr>
          <p:cNvSpPr txBox="1"/>
          <p:nvPr/>
        </p:nvSpPr>
        <p:spPr>
          <a:xfrm>
            <a:off x="6733258" y="6870700"/>
            <a:ext cx="281519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A3A78-308C-473D-BB36-ACB4B60D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err="1"/>
              <a:t>Tko</a:t>
            </a:r>
            <a:r>
              <a:rPr lang="en-US" dirty="0"/>
              <a:t> je bio Piet </a:t>
            </a:r>
            <a:r>
              <a:rPr lang="en-US" dirty="0" err="1"/>
              <a:t>mondrian</a:t>
            </a:r>
            <a:r>
              <a:rPr lang="en-US" dirty="0"/>
              <a:t>?</a:t>
            </a:r>
            <a:endParaRPr lang="en-US" dirty="0" err="1">
              <a:latin typeface="Rockwell Condensed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8DA88A-E20E-48C8-AD80-09782BC97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4" r="11122" b="-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B834E-156B-4982-84EF-C9C2FF27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1700" dirty="0">
                <a:ea typeface="+mn-lt"/>
                <a:cs typeface="+mn-lt"/>
              </a:rPr>
              <a:t>Piet Mondrian je </a:t>
            </a:r>
            <a:r>
              <a:rPr lang="en-US" sz="1700" dirty="0" err="1">
                <a:ea typeface="+mn-lt"/>
                <a:cs typeface="+mn-lt"/>
              </a:rPr>
              <a:t>nizozemski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slikar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rođen</a:t>
            </a:r>
            <a:r>
              <a:rPr lang="en-US" sz="1700" dirty="0">
                <a:ea typeface="+mn-lt"/>
                <a:cs typeface="+mn-lt"/>
              </a:rPr>
              <a:t> 1872.</a:t>
            </a:r>
          </a:p>
          <a:p>
            <a:pPr>
              <a:buClr>
                <a:srgbClr val="9E3611"/>
              </a:buClr>
            </a:pPr>
            <a:r>
              <a:rPr lang="en-US" sz="1700" dirty="0">
                <a:ea typeface="+mn-lt"/>
                <a:cs typeface="+mn-lt"/>
              </a:rPr>
              <a:t>Za </a:t>
            </a:r>
            <a:r>
              <a:rPr lang="en-US" sz="1700" dirty="0" err="1">
                <a:ea typeface="+mn-lt"/>
                <a:cs typeface="+mn-lt"/>
              </a:rPr>
              <a:t>njegovo</a:t>
            </a:r>
            <a:r>
              <a:rPr lang="en-US" sz="1700" dirty="0">
                <a:ea typeface="+mn-lt"/>
                <a:cs typeface="+mn-lt"/>
              </a:rPr>
              <a:t>  se </a:t>
            </a:r>
            <a:r>
              <a:rPr lang="en-US" sz="1700" dirty="0" err="1">
                <a:ea typeface="+mn-lt"/>
                <a:cs typeface="+mn-lt"/>
              </a:rPr>
              <a:t>ime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najčešće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veže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umjetnička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grupa</a:t>
            </a:r>
            <a:r>
              <a:rPr lang="en-US" sz="1700" dirty="0">
                <a:ea typeface="+mn-lt"/>
                <a:cs typeface="+mn-lt"/>
              </a:rPr>
              <a:t> De Stijl, </a:t>
            </a:r>
            <a:r>
              <a:rPr lang="en-US" sz="1700" dirty="0" err="1">
                <a:ea typeface="+mn-lt"/>
                <a:cs typeface="+mn-lt"/>
              </a:rPr>
              <a:t>kao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neoplasticizam</a:t>
            </a:r>
            <a:r>
              <a:rPr lang="en-US" sz="1700" dirty="0">
                <a:ea typeface="+mn-lt"/>
                <a:cs typeface="+mn-lt"/>
              </a:rPr>
              <a:t> – </a:t>
            </a:r>
            <a:r>
              <a:rPr lang="en-US" sz="1700" dirty="0" err="1">
                <a:ea typeface="+mn-lt"/>
                <a:cs typeface="+mn-lt"/>
              </a:rPr>
              <a:t>novi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stil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apstraktne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umjetnosti</a:t>
            </a:r>
            <a:r>
              <a:rPr lang="en-US" sz="1700" dirty="0">
                <a:ea typeface="+mn-lt"/>
                <a:cs typeface="+mn-lt"/>
              </a:rPr>
              <a:t>. </a:t>
            </a:r>
          </a:p>
          <a:p>
            <a:pPr>
              <a:buClr>
                <a:srgbClr val="9E3611"/>
              </a:buClr>
            </a:pPr>
            <a:r>
              <a:rPr lang="en-US" sz="1700" dirty="0" err="1">
                <a:ea typeface="+mn-lt"/>
                <a:cs typeface="+mn-lt"/>
              </a:rPr>
              <a:t>Težili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su</a:t>
            </a:r>
            <a:r>
              <a:rPr lang="en-US" sz="1700" dirty="0">
                <a:ea typeface="+mn-lt"/>
                <a:cs typeface="+mn-lt"/>
              </a:rPr>
              <a:t> k </a:t>
            </a:r>
            <a:r>
              <a:rPr lang="en-US" sz="1700" dirty="0" err="1">
                <a:ea typeface="+mn-lt"/>
                <a:cs typeface="+mn-lt"/>
              </a:rPr>
              <a:t>čistoj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apstrakciji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univerzalnosti</a:t>
            </a:r>
            <a:r>
              <a:rPr lang="en-US" sz="1700" dirty="0">
                <a:ea typeface="+mn-lt"/>
                <a:cs typeface="+mn-lt"/>
              </a:rPr>
              <a:t> sa </a:t>
            </a:r>
            <a:r>
              <a:rPr lang="en-US" sz="1700" dirty="0" err="1">
                <a:ea typeface="+mn-lt"/>
                <a:cs typeface="+mn-lt"/>
              </a:rPr>
              <a:t>svođenjem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osnovne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forme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boje</a:t>
            </a:r>
            <a:r>
              <a:rPr lang="en-US" sz="1700" dirty="0">
                <a:ea typeface="+mn-lt"/>
                <a:cs typeface="+mn-lt"/>
              </a:rPr>
              <a:t>. </a:t>
            </a:r>
            <a:r>
              <a:rPr lang="en-US" sz="1700" dirty="0" err="1">
                <a:ea typeface="+mn-lt"/>
                <a:cs typeface="+mn-lt"/>
              </a:rPr>
              <a:t>Pojednostavnili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vizualne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kompozicije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horizontalne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vertikalne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smjerove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koristili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osnovne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boje</a:t>
            </a:r>
            <a:r>
              <a:rPr lang="en-US" sz="1700" dirty="0">
                <a:ea typeface="+mn-lt"/>
                <a:cs typeface="+mn-lt"/>
              </a:rPr>
              <a:t> – </a:t>
            </a:r>
            <a:r>
              <a:rPr lang="en-US" sz="1700" dirty="0" err="1">
                <a:ea typeface="+mn-lt"/>
                <a:cs typeface="+mn-lt"/>
              </a:rPr>
              <a:t>crvenu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žutu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plavu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kao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bijelu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crnu</a:t>
            </a:r>
            <a:r>
              <a:rPr lang="en-US" sz="1700" dirty="0">
                <a:ea typeface="+mn-lt"/>
                <a:cs typeface="+mn-lt"/>
              </a:rPr>
              <a:t>.</a:t>
            </a:r>
          </a:p>
          <a:p>
            <a:pPr>
              <a:buClr>
                <a:srgbClr val="9E3611"/>
              </a:buClr>
            </a:pPr>
            <a:r>
              <a:rPr lang="en-US" sz="1700" dirty="0">
                <a:ea typeface="+mn-lt"/>
                <a:cs typeface="+mn-lt"/>
              </a:rPr>
              <a:t>Piet Mondrian je </a:t>
            </a:r>
            <a:r>
              <a:rPr lang="en-US" sz="1700" dirty="0" err="1">
                <a:ea typeface="+mn-lt"/>
                <a:cs typeface="+mn-lt"/>
              </a:rPr>
              <a:t>umro</a:t>
            </a:r>
            <a:r>
              <a:rPr lang="en-US" sz="1700" dirty="0">
                <a:ea typeface="+mn-lt"/>
                <a:cs typeface="+mn-lt"/>
              </a:rPr>
              <a:t> 1. </a:t>
            </a:r>
            <a:r>
              <a:rPr lang="en-US" sz="1700" dirty="0" err="1">
                <a:ea typeface="+mn-lt"/>
                <a:cs typeface="+mn-lt"/>
              </a:rPr>
              <a:t>veljače</a:t>
            </a:r>
            <a:r>
              <a:rPr lang="en-US" sz="1700" dirty="0">
                <a:ea typeface="+mn-lt"/>
                <a:cs typeface="+mn-lt"/>
              </a:rPr>
              <a:t> 1944. Godine.</a:t>
            </a:r>
            <a:endParaRPr lang="en-US" sz="170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r>
              <a:rPr lang="en-US" sz="1700" dirty="0">
                <a:ea typeface="+mn-lt"/>
                <a:cs typeface="+mn-lt"/>
                <a:hlinkClick r:id="rId5"/>
              </a:rPr>
              <a:t>https://www.youtube.com/watch?v=2klZhtWID1U</a:t>
            </a:r>
            <a:endParaRPr lang="en-US" sz="1700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endParaRPr lang="en-US" sz="1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ABEB57E-4F59-47D2-9A55-B5995206C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46" y="176995"/>
            <a:ext cx="7979211" cy="599520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05D10-1B68-4793-8222-FD0216F6F94B}"/>
              </a:ext>
            </a:extLst>
          </p:cNvPr>
          <p:cNvSpPr txBox="1"/>
          <p:nvPr/>
        </p:nvSpPr>
        <p:spPr>
          <a:xfrm>
            <a:off x="9532883" y="59033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Kompozicija sa crvenom, žutom i plavom bojom, to je Mondrian!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4D2B700-BC5C-409A-8C39-EA4601B27C8C}"/>
              </a:ext>
            </a:extLst>
          </p:cNvPr>
          <p:cNvSpPr/>
          <p:nvPr/>
        </p:nvSpPr>
        <p:spPr>
          <a:xfrm rot="14160000">
            <a:off x="9825547" y="1211499"/>
            <a:ext cx="490482" cy="2793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2DFF-688E-4169-A457-088FE243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Djelo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6484F-7121-4F79-AD11-212A1F958931}"/>
              </a:ext>
            </a:extLst>
          </p:cNvPr>
          <p:cNvSpPr txBox="1"/>
          <p:nvPr/>
        </p:nvSpPr>
        <p:spPr>
          <a:xfrm>
            <a:off x="1069848" y="2578608"/>
            <a:ext cx="4730451" cy="35935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Gotova</a:t>
            </a:r>
            <a:r>
              <a:rPr lang="en-US" dirty="0"/>
              <a:t> da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svijetu</a:t>
            </a:r>
            <a:r>
              <a:rPr lang="en-US" dirty="0"/>
              <a:t> ne </a:t>
            </a:r>
            <a:r>
              <a:rPr lang="en-US"/>
              <a:t>postoji</a:t>
            </a:r>
            <a:r>
              <a:rPr lang="en-US" dirty="0"/>
              <a:t> </a:t>
            </a:r>
            <a:r>
              <a:rPr lang="en-US"/>
              <a:t>osoba</a:t>
            </a:r>
            <a:r>
              <a:rPr lang="en-US" dirty="0"/>
              <a:t> </a:t>
            </a:r>
            <a:r>
              <a:rPr lang="en-US"/>
              <a:t>koja</a:t>
            </a:r>
            <a:r>
              <a:rPr lang="en-US" dirty="0"/>
              <a:t> </a:t>
            </a:r>
            <a:r>
              <a:rPr lang="en-US"/>
              <a:t>nije</a:t>
            </a:r>
            <a:r>
              <a:rPr lang="en-US" dirty="0"/>
              <a:t> </a:t>
            </a:r>
            <a:r>
              <a:rPr lang="en-US"/>
              <a:t>vidjela</a:t>
            </a:r>
            <a:r>
              <a:rPr lang="en-US" dirty="0"/>
              <a:t> </a:t>
            </a:r>
            <a:r>
              <a:rPr lang="en-US"/>
              <a:t>njegovu</a:t>
            </a:r>
            <a:r>
              <a:rPr lang="en-US" dirty="0"/>
              <a:t> ,, </a:t>
            </a:r>
            <a:r>
              <a:rPr lang="en-US"/>
              <a:t>Kompoziciju</a:t>
            </a:r>
            <a:r>
              <a:rPr lang="en-US" dirty="0"/>
              <a:t> sa </a:t>
            </a:r>
            <a:r>
              <a:rPr lang="en-US"/>
              <a:t>crvenom</a:t>
            </a:r>
            <a:r>
              <a:rPr lang="en-US" dirty="0"/>
              <a:t>, </a:t>
            </a:r>
            <a:r>
              <a:rPr lang="en-US"/>
              <a:t>žutom</a:t>
            </a:r>
            <a:r>
              <a:rPr lang="en-US" dirty="0"/>
              <a:t> I </a:t>
            </a:r>
            <a:r>
              <a:rPr lang="en-US"/>
              <a:t>plavom</a:t>
            </a:r>
            <a:r>
              <a:rPr lang="en-US" dirty="0"/>
              <a:t> </a:t>
            </a:r>
            <a:r>
              <a:rPr lang="en-US"/>
              <a:t>bojom</a:t>
            </a:r>
            <a:r>
              <a:rPr lang="en-US" dirty="0"/>
              <a:t>"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21E47211-A748-4335-886E-2C3E6484B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1151" y="1072166"/>
            <a:ext cx="4218484" cy="3163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2FFCB-391E-436B-A0C7-248FA2974633}"/>
              </a:ext>
            </a:extLst>
          </p:cNvPr>
          <p:cNvSpPr txBox="1"/>
          <p:nvPr/>
        </p:nvSpPr>
        <p:spPr>
          <a:xfrm>
            <a:off x="1220952" y="24821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8" name="Picture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42D20D6-688E-408E-9D2A-2048E2670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69" y="4673640"/>
            <a:ext cx="2743200" cy="2313090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6D1869-F9B3-4BBE-AF0F-0AD11779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8" y="3293730"/>
            <a:ext cx="2743200" cy="2946400"/>
          </a:xfrm>
          <a:prstGeom prst="rect">
            <a:avLst/>
          </a:prstGeom>
        </p:spPr>
      </p:pic>
      <p:pic>
        <p:nvPicPr>
          <p:cNvPr id="10" name="Picture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03694F51-90DC-45C7-910C-A5A8CEEF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817" y="3766"/>
            <a:ext cx="2695575" cy="2686050"/>
          </a:xfrm>
          <a:prstGeom prst="rect">
            <a:avLst/>
          </a:prstGeom>
        </p:spPr>
      </p:pic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522592-9F9A-4BB8-B56B-AAE11A35C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121" y="4238067"/>
            <a:ext cx="3824176" cy="21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9598FF4F-5F01-4751-89CF-82180D35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851" y="570827"/>
            <a:ext cx="8975045" cy="587604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E22A5-E5EF-4016-8DF5-F9584D9FD4F3}"/>
              </a:ext>
            </a:extLst>
          </p:cNvPr>
          <p:cNvSpPr/>
          <p:nvPr/>
        </p:nvSpPr>
        <p:spPr>
          <a:xfrm>
            <a:off x="1487214" y="4127938"/>
            <a:ext cx="6735379" cy="26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dirty="0" err="1"/>
              <a:t>crveni</a:t>
            </a:r>
            <a:r>
              <a:rPr lang="en-US" dirty="0"/>
              <a:t>, </a:t>
            </a:r>
            <a:r>
              <a:rPr lang="en-US" dirty="0" err="1"/>
              <a:t>žuti</a:t>
            </a:r>
            <a:r>
              <a:rPr lang="en-US" dirty="0"/>
              <a:t> I </a:t>
            </a:r>
            <a:r>
              <a:rPr lang="en-US" dirty="0" err="1"/>
              <a:t>plavi</a:t>
            </a:r>
            <a:r>
              <a:rPr lang="en-US" dirty="0"/>
              <a:t> </a:t>
            </a:r>
            <a:r>
              <a:rPr lang="en-US" dirty="0" err="1"/>
              <a:t>flomaster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3A64-60E9-4EB1-BE1E-2541EBA9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44CB-C1D5-49DD-9380-007B1F0A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današnji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je </a:t>
            </a:r>
            <a:r>
              <a:rPr lang="en-US" dirty="0" err="1"/>
              <a:t>crtama</a:t>
            </a:r>
            <a:r>
              <a:rPr lang="en-US" dirty="0"/>
              <a:t> I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bojama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za </a:t>
            </a:r>
            <a:r>
              <a:rPr lang="en-US" dirty="0" err="1"/>
              <a:t>Valentinovo</a:t>
            </a:r>
            <a:r>
              <a:rPr lang="en-US" dirty="0"/>
              <a:t>.</a:t>
            </a:r>
          </a:p>
        </p:txBody>
      </p:sp>
      <p:pic>
        <p:nvPicPr>
          <p:cNvPr id="4" name="Picture 4" descr="A picture containing window&#10;&#10;Description automatically generated">
            <a:extLst>
              <a:ext uri="{FF2B5EF4-FFF2-40B4-BE49-F238E27FC236}">
                <a16:creationId xmlns:a16="http://schemas.microsoft.com/office/drawing/2014/main" id="{488B99DC-CDED-434B-8FD5-34245F82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48" y="3081560"/>
            <a:ext cx="2326315" cy="3104928"/>
          </a:xfrm>
          <a:prstGeom prst="rect">
            <a:avLst/>
          </a:prstGeom>
        </p:spPr>
      </p:pic>
      <p:pic>
        <p:nvPicPr>
          <p:cNvPr id="5" name="Picture 5" descr="A picture containing wall&#10;&#10;Description automatically generated">
            <a:extLst>
              <a:ext uri="{FF2B5EF4-FFF2-40B4-BE49-F238E27FC236}">
                <a16:creationId xmlns:a16="http://schemas.microsoft.com/office/drawing/2014/main" id="{7DE8C289-4BA2-4456-AEDA-4A6B9225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703" y="3115694"/>
            <a:ext cx="2743199" cy="35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EC30B1D-C672-4320-BE27-40D69E8E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08" y="1383895"/>
            <a:ext cx="3308054" cy="2504188"/>
          </a:xfrm>
          <a:prstGeom prst="rect">
            <a:avLst/>
          </a:prstGeom>
        </p:spPr>
      </p:pic>
      <p:pic>
        <p:nvPicPr>
          <p:cNvPr id="3" name="Picture 3" descr="A picture containing text, furniture, seat, table&#10;&#10;Description automatically generated">
            <a:extLst>
              <a:ext uri="{FF2B5EF4-FFF2-40B4-BE49-F238E27FC236}">
                <a16:creationId xmlns:a16="http://schemas.microsoft.com/office/drawing/2014/main" id="{18CAC4E1-93B0-4F29-BD19-8EB8F5AE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3" y="2908005"/>
            <a:ext cx="3372293" cy="3372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C2100-7699-4F61-9A23-DAE77EB979BF}"/>
              </a:ext>
            </a:extLst>
          </p:cNvPr>
          <p:cNvSpPr txBox="1"/>
          <p:nvPr/>
        </p:nvSpPr>
        <p:spPr>
          <a:xfrm>
            <a:off x="4759842" y="4750981"/>
            <a:ext cx="713799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Za </a:t>
            </a:r>
            <a:r>
              <a:rPr lang="en-US" dirty="0" err="1"/>
              <a:t>projekt</a:t>
            </a:r>
            <a:r>
              <a:rPr lang="en-US" dirty="0"/>
              <a:t> 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likovnih</a:t>
            </a:r>
            <a:r>
              <a:rPr lang="en-US" dirty="0"/>
              <a:t> </a:t>
            </a:r>
            <a:r>
              <a:rPr lang="en-US" dirty="0" err="1"/>
              <a:t>umjetnika</a:t>
            </a:r>
            <a:r>
              <a:rPr lang="en-US" dirty="0"/>
              <a:t> 3, </a:t>
            </a:r>
            <a:r>
              <a:rPr lang="en-US" dirty="0" err="1"/>
              <a:t>prezentaciju</a:t>
            </a:r>
            <a:r>
              <a:rPr lang="en-US" dirty="0"/>
              <a:t> </a:t>
            </a:r>
            <a:r>
              <a:rPr lang="en-US" dirty="0" err="1"/>
              <a:t>izradila</a:t>
            </a:r>
            <a:r>
              <a:rPr lang="en-US" dirty="0"/>
              <a:t> Marina Lebo.</a:t>
            </a:r>
          </a:p>
          <a:p>
            <a:endParaRPr lang="en-US"/>
          </a:p>
          <a:p>
            <a:r>
              <a:rPr lang="en-US" dirty="0" err="1">
                <a:ea typeface="+mn-lt"/>
                <a:cs typeface="+mn-lt"/>
              </a:rPr>
              <a:t>Korišten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materijala</a:t>
            </a:r>
            <a:r>
              <a:rPr lang="en-US" dirty="0">
                <a:ea typeface="+mn-lt"/>
                <a:cs typeface="+mn-lt"/>
              </a:rPr>
              <a:t> s YOUTUBE – </a:t>
            </a:r>
            <a:r>
              <a:rPr lang="en-US" dirty="0" err="1">
                <a:ea typeface="+mn-lt"/>
                <a:cs typeface="+mn-lt"/>
              </a:rPr>
              <a:t>Škole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život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Razredna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nastava</a:t>
            </a:r>
            <a:r>
              <a:rPr lang="en-US" dirty="0">
                <a:ea typeface="+mn-lt"/>
                <a:cs typeface="+mn-lt"/>
              </a:rPr>
              <a:t> 1. r. - </a:t>
            </a:r>
            <a:r>
              <a:rPr lang="en-US" dirty="0" err="1">
                <a:ea typeface="+mn-lt"/>
                <a:cs typeface="+mn-lt"/>
              </a:rPr>
              <a:t>Slikamo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Piet Mondrian, </a:t>
            </a:r>
            <a:r>
              <a:rPr lang="en-US" dirty="0" err="1">
                <a:ea typeface="+mn-lt"/>
                <a:cs typeface="+mn-lt"/>
              </a:rPr>
              <a:t>Likovna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kultura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Autor: Vesna Stipić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1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TM00001230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 Type</vt:lpstr>
      <vt:lpstr>Piet Mondrian</vt:lpstr>
      <vt:lpstr>Tko je bio Piet mondrian?</vt:lpstr>
      <vt:lpstr>PowerPoint Presentation</vt:lpstr>
      <vt:lpstr>Djelo</vt:lpstr>
      <vt:lpstr>PowerPoint Presentation</vt:lpstr>
      <vt:lpstr>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157</cp:revision>
  <dcterms:created xsi:type="dcterms:W3CDTF">2021-02-07T19:39:03Z</dcterms:created>
  <dcterms:modified xsi:type="dcterms:W3CDTF">2021-02-12T11:48:27Z</dcterms:modified>
</cp:coreProperties>
</file>