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DC5673-89FE-40D0-A60A-1919DD336C9E}" v="748" dt="2020-11-28T23:06:31.5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hyperlink" Target="https://hr.wikipedia.org/wiki/Kiparstvo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hr.wikipedia.org/wiki/Hrvati" TargetMode="External"/><Relationship Id="rId5" Type="http://schemas.openxmlformats.org/officeDocument/2006/relationships/hyperlink" Target="https://hr.wikipedia.org/wiki/1933." TargetMode="External"/><Relationship Id="rId4" Type="http://schemas.openxmlformats.org/officeDocument/2006/relationships/hyperlink" Target="https://hr.wikipedia.org/wiki/20._listopada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hr.wikipedia.org/wiki/Hrvatska_enciklopedija" TargetMode="External"/><Relationship Id="rId13" Type="http://schemas.openxmlformats.org/officeDocument/2006/relationships/hyperlink" Target="https://hr.wikipedia.org/wiki/1995." TargetMode="External"/><Relationship Id="rId3" Type="http://schemas.openxmlformats.org/officeDocument/2006/relationships/hyperlink" Target="https://hr.wikipedia.org/wiki/20._listopada" TargetMode="External"/><Relationship Id="rId7" Type="http://schemas.openxmlformats.org/officeDocument/2006/relationships/hyperlink" Target="https://hr.wikipedia.org/wiki/Mate_Ujevi%C4%87" TargetMode="External"/><Relationship Id="rId12" Type="http://schemas.openxmlformats.org/officeDocument/2006/relationships/hyperlink" Target="https://hr.wikipedia.org/wiki/ALU" TargetMode="External"/><Relationship Id="rId17" Type="http://schemas.openxmlformats.org/officeDocument/2006/relationships/image" Target="../media/image1.jpg"/><Relationship Id="rId2" Type="http://schemas.openxmlformats.org/officeDocument/2006/relationships/hyperlink" Target="https://hr.wikipedia.org/wiki/Zagreb" TargetMode="Externa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Akademkinja" TargetMode="External"/><Relationship Id="rId11" Type="http://schemas.openxmlformats.org/officeDocument/2006/relationships/hyperlink" Target="https://hr.wikipedia.org/wiki/London" TargetMode="External"/><Relationship Id="rId5" Type="http://schemas.openxmlformats.org/officeDocument/2006/relationships/hyperlink" Target="https://hr.wikipedia.org/wiki/Hrvatska" TargetMode="External"/><Relationship Id="rId15" Type="http://schemas.openxmlformats.org/officeDocument/2006/relationships/hyperlink" Target="https://hr.wikipedia.org/wiki/HAZU" TargetMode="External"/><Relationship Id="rId10" Type="http://schemas.openxmlformats.org/officeDocument/2006/relationships/hyperlink" Target="https://hr.wikipedia.org/wiki/Frano_Kr%C5%A1ini%C4%87" TargetMode="External"/><Relationship Id="rId4" Type="http://schemas.openxmlformats.org/officeDocument/2006/relationships/hyperlink" Target="https://hr.wikipedia.org/wiki/1933." TargetMode="External"/><Relationship Id="rId9" Type="http://schemas.openxmlformats.org/officeDocument/2006/relationships/hyperlink" Target="https://hr.wikipedia.org/wiki/1958." TargetMode="External"/><Relationship Id="rId14" Type="http://schemas.openxmlformats.org/officeDocument/2006/relationships/hyperlink" Target="https://hr.wikipedia.org/wiki/1998.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C17D08F-2133-44A9-B28C-CB29928FA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CC36881-E309-4C41-8B5B-203AADC15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224" y="556661"/>
            <a:ext cx="2823919" cy="1868760"/>
          </a:xfrm>
        </p:spPr>
        <p:txBody>
          <a:bodyPr>
            <a:normAutofit/>
          </a:bodyPr>
          <a:lstStyle/>
          <a:p>
            <a:r>
              <a:rPr lang="en-US" sz="3300"/>
              <a:t>U svijetu likovnih umjetnika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379" y="3091589"/>
            <a:ext cx="2823919" cy="1610643"/>
          </a:xfrm>
        </p:spPr>
        <p:txBody>
          <a:bodyPr vert="horz" lIns="91440" tIns="91440" rIns="91440" bIns="91440" rtlCol="0" anchor="t">
            <a:normAutofit/>
          </a:bodyPr>
          <a:lstStyle/>
          <a:p>
            <a:r>
              <a:rPr lang="en-US" sz="1600" dirty="0"/>
              <a:t>Marija </a:t>
            </a:r>
            <a:r>
              <a:rPr lang="en-US" sz="1600" dirty="0" err="1"/>
              <a:t>ujević</a:t>
            </a:r>
            <a:r>
              <a:rPr lang="en-US" sz="1600" dirty="0"/>
              <a:t> - </a:t>
            </a:r>
            <a:r>
              <a:rPr lang="en-US" sz="1600" dirty="0" err="1"/>
              <a:t>galetović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4F2C6A8-7D46-49EA-860B-0F0B02084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ED92372-F778-4E96-9E90-4E63BAF3C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7463258" y="583365"/>
            <a:chExt cx="7560115" cy="518192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B4EC089-8B60-43F4-9BF5-1F0B0E398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8" y="583365"/>
              <a:ext cx="7560115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C0BAC91-1725-4E5A-92CE-F5A2EB066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7" y="915807"/>
              <a:ext cx="69282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4" descr="A picture containing standing, person, dress, young&#10;&#10;Description automatically generated">
            <a:extLst>
              <a:ext uri="{FF2B5EF4-FFF2-40B4-BE49-F238E27FC236}">
                <a16:creationId xmlns:a16="http://schemas.microsoft.com/office/drawing/2014/main" id="{9E4B44EE-A084-478B-B652-6431984E49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284" b="-1"/>
          <a:stretch/>
        </p:blipFill>
        <p:spPr>
          <a:xfrm>
            <a:off x="4618374" y="1116345"/>
            <a:ext cx="6282919" cy="386617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B61EBEC-D0CA-456C-98A6-EDA1AC9FB0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18A71EB-D327-4458-85FB-26336B2BA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0AFA40F-BC3D-455A-8333-A199B70C69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299023"/>
              </p:ext>
            </p:extLst>
          </p:nvPr>
        </p:nvGraphicFramePr>
        <p:xfrm>
          <a:off x="517769" y="3741615"/>
          <a:ext cx="2899342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671">
                  <a:extLst>
                    <a:ext uri="{9D8B030D-6E8A-4147-A177-3AD203B41FA5}">
                      <a16:colId xmlns:a16="http://schemas.microsoft.com/office/drawing/2014/main" val="1797688310"/>
                    </a:ext>
                  </a:extLst>
                </a:gridCol>
                <a:gridCol w="1449671">
                  <a:extLst>
                    <a:ext uri="{9D8B030D-6E8A-4147-A177-3AD203B41FA5}">
                      <a16:colId xmlns:a16="http://schemas.microsoft.com/office/drawing/2014/main" val="4048167655"/>
                    </a:ext>
                  </a:extLst>
                </a:gridCol>
              </a:tblGrid>
              <a:tr h="763729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Rođenje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u="none" strike="noStrike">
                          <a:effectLst/>
                          <a:hlinkClick r:id="rId4" tooltip="20. listopada"/>
                        </a:rPr>
                        <a:t>20. listopada</a:t>
                      </a:r>
                      <a:r>
                        <a:rPr lang="en-US">
                          <a:effectLst/>
                        </a:rPr>
                        <a:t> </a:t>
                      </a:r>
                      <a:r>
                        <a:rPr lang="en-US" u="none" strike="noStrike">
                          <a:effectLst/>
                          <a:hlinkClick r:id="rId5" tooltip="1933."/>
                        </a:rPr>
                        <a:t>1933.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692451"/>
                  </a:ext>
                </a:extLst>
              </a:tr>
              <a:tr h="315936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Nacionalnost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u="none" strike="noStrike">
                          <a:effectLst/>
                          <a:hlinkClick r:id="rId6" tooltip="Hrvati"/>
                        </a:rPr>
                        <a:t>Hrvatica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60791"/>
                  </a:ext>
                </a:extLst>
              </a:tr>
              <a:tr h="53548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Vrsta umjetnosti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u="none" strike="noStrike">
                          <a:effectLst/>
                          <a:hlinkClick r:id="rId7" tooltip="Kiparstvo"/>
                        </a:rPr>
                        <a:t>kiparstvo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621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C7157C7B-5BD6-404A-9073-673C1198E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44BC347-8964-476D-89D3-92BAE6D56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528BB2E-BE2B-416D-A6B3-28D6574248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4183161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1458067-1E34-4B38-826C-E7CFB8693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1" y="2082800"/>
            <a:ext cx="3272094" cy="2085578"/>
          </a:xfrm>
        </p:spPr>
        <p:txBody>
          <a:bodyPr anchor="b">
            <a:normAutofit/>
          </a:bodyPr>
          <a:lstStyle/>
          <a:p>
            <a:r>
              <a:rPr lang="en-US" dirty="0" err="1"/>
              <a:t>Životopis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82A8A-5208-49A9-9A0C-5F5BC02C2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9762" y="554744"/>
            <a:ext cx="8232245" cy="278827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10000"/>
              </a:lnSpc>
            </a:pPr>
            <a:r>
              <a:rPr lang="en-US" sz="1600" b="1" dirty="0">
                <a:ea typeface="+mn-lt"/>
                <a:cs typeface="+mn-lt"/>
              </a:rPr>
              <a:t>Marija </a:t>
            </a:r>
            <a:r>
              <a:rPr lang="en-US" sz="1600" b="1" dirty="0" err="1">
                <a:ea typeface="+mn-lt"/>
                <a:cs typeface="+mn-lt"/>
              </a:rPr>
              <a:t>Ujević-Galetović</a:t>
            </a:r>
            <a:r>
              <a:rPr lang="en-US" sz="1600" dirty="0">
                <a:ea typeface="+mn-lt"/>
                <a:cs typeface="+mn-lt"/>
              </a:rPr>
              <a:t> (</a:t>
            </a:r>
            <a:r>
              <a:rPr lang="en-US" sz="1600" dirty="0">
                <a:ea typeface="+mn-lt"/>
                <a:cs typeface="+mn-lt"/>
                <a:hlinkClick r:id="rId2"/>
              </a:rPr>
              <a:t>Zagreb</a:t>
            </a:r>
            <a:r>
              <a:rPr lang="en-US" sz="1600" dirty="0">
                <a:ea typeface="+mn-lt"/>
                <a:cs typeface="+mn-lt"/>
              </a:rPr>
              <a:t>, </a:t>
            </a:r>
            <a:r>
              <a:rPr lang="en-US" sz="1600" dirty="0">
                <a:ea typeface="+mn-lt"/>
                <a:cs typeface="+mn-lt"/>
                <a:hlinkClick r:id="rId3"/>
              </a:rPr>
              <a:t>20. listopada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dirty="0">
                <a:ea typeface="+mn-lt"/>
                <a:cs typeface="+mn-lt"/>
                <a:hlinkClick r:id="rId4"/>
              </a:rPr>
              <a:t>1933.</a:t>
            </a:r>
            <a:r>
              <a:rPr lang="en-US" sz="1600" dirty="0">
                <a:ea typeface="+mn-lt"/>
                <a:cs typeface="+mn-lt"/>
              </a:rPr>
              <a:t>), </a:t>
            </a:r>
            <a:r>
              <a:rPr lang="en-US" sz="1600" dirty="0">
                <a:ea typeface="+mn-lt"/>
                <a:cs typeface="+mn-lt"/>
                <a:hlinkClick r:id="rId5"/>
              </a:rPr>
              <a:t>hrvatska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dirty="0" err="1">
                <a:ea typeface="+mn-lt"/>
                <a:cs typeface="+mn-lt"/>
              </a:rPr>
              <a:t>kiparica</a:t>
            </a:r>
            <a:r>
              <a:rPr lang="en-US" sz="1600" dirty="0">
                <a:ea typeface="+mn-lt"/>
                <a:cs typeface="+mn-lt"/>
              </a:rPr>
              <a:t>, </a:t>
            </a:r>
            <a:r>
              <a:rPr lang="en-US" sz="1600" dirty="0">
                <a:ea typeface="+mn-lt"/>
                <a:cs typeface="+mn-lt"/>
                <a:hlinkClick r:id="rId6"/>
              </a:rPr>
              <a:t>akademkinja</a:t>
            </a:r>
            <a:r>
              <a:rPr lang="en-US" sz="1600" dirty="0">
                <a:ea typeface="+mn-lt"/>
                <a:cs typeface="+mn-lt"/>
              </a:rPr>
              <a:t>, </a:t>
            </a:r>
            <a:r>
              <a:rPr lang="en-US" sz="1600" dirty="0" err="1">
                <a:ea typeface="+mn-lt"/>
                <a:cs typeface="+mn-lt"/>
              </a:rPr>
              <a:t>redovna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članica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Hrvatske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akademije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znanosti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i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umjetnosti</a:t>
            </a:r>
            <a:r>
              <a:rPr lang="en-US" sz="1600" dirty="0">
                <a:ea typeface="+mn-lt"/>
                <a:cs typeface="+mn-lt"/>
              </a:rPr>
              <a:t>.</a:t>
            </a:r>
            <a:endParaRPr lang="en-US" sz="1600" dirty="0"/>
          </a:p>
          <a:p>
            <a:pPr marL="0" indent="0">
              <a:lnSpc>
                <a:spcPct val="110000"/>
              </a:lnSpc>
              <a:buNone/>
            </a:pPr>
            <a:endParaRPr lang="en-US" sz="1600" dirty="0"/>
          </a:p>
          <a:p>
            <a:pPr>
              <a:lnSpc>
                <a:spcPct val="110000"/>
              </a:lnSpc>
            </a:pPr>
            <a:r>
              <a:rPr lang="en-US" sz="1600" err="1">
                <a:ea typeface="+mn-lt"/>
                <a:cs typeface="+mn-lt"/>
              </a:rPr>
              <a:t>Dolazi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iz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obitelji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profesora</a:t>
            </a:r>
            <a:r>
              <a:rPr lang="en-US" sz="1600" dirty="0">
                <a:ea typeface="+mn-lt"/>
                <a:cs typeface="+mn-lt"/>
              </a:rPr>
              <a:t>, </a:t>
            </a:r>
            <a:r>
              <a:rPr lang="en-US" sz="1600" err="1">
                <a:ea typeface="+mn-lt"/>
                <a:cs typeface="+mn-lt"/>
              </a:rPr>
              <a:t>otac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dirty="0">
                <a:ea typeface="+mn-lt"/>
                <a:cs typeface="+mn-lt"/>
                <a:hlinkClick r:id="rId7"/>
              </a:rPr>
              <a:t>Mate Ujević</a:t>
            </a:r>
            <a:r>
              <a:rPr lang="en-US" sz="1600" dirty="0">
                <a:ea typeface="+mn-lt"/>
                <a:cs typeface="+mn-lt"/>
              </a:rPr>
              <a:t> bio je </a:t>
            </a:r>
            <a:r>
              <a:rPr lang="en-US" sz="1600" err="1">
                <a:ea typeface="+mn-lt"/>
                <a:cs typeface="+mn-lt"/>
              </a:rPr>
              <a:t>profesor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rodom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iz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Imotskog</a:t>
            </a:r>
            <a:r>
              <a:rPr lang="en-US" sz="1600" dirty="0">
                <a:ea typeface="+mn-lt"/>
                <a:cs typeface="+mn-lt"/>
              </a:rPr>
              <a:t>, a </a:t>
            </a:r>
            <a:r>
              <a:rPr lang="en-US" sz="1600" err="1">
                <a:ea typeface="+mn-lt"/>
                <a:cs typeface="+mn-lt"/>
              </a:rPr>
              <a:t>kasnije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pokretač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dirty="0">
                <a:ea typeface="+mn-lt"/>
                <a:cs typeface="+mn-lt"/>
                <a:hlinkClick r:id="rId8"/>
              </a:rPr>
              <a:t>Hrvatske enciklopedije</a:t>
            </a:r>
            <a:r>
              <a:rPr lang="en-US" sz="1600" dirty="0">
                <a:ea typeface="+mn-lt"/>
                <a:cs typeface="+mn-lt"/>
              </a:rPr>
              <a:t>; </a:t>
            </a:r>
            <a:r>
              <a:rPr lang="en-US" sz="1600" dirty="0" err="1">
                <a:ea typeface="+mn-lt"/>
                <a:cs typeface="+mn-lt"/>
              </a:rPr>
              <a:t>majka</a:t>
            </a:r>
            <a:r>
              <a:rPr lang="en-US" sz="1600" dirty="0">
                <a:ea typeface="+mn-lt"/>
                <a:cs typeface="+mn-lt"/>
              </a:rPr>
              <a:t> je </a:t>
            </a:r>
            <a:r>
              <a:rPr lang="en-US" sz="1600" dirty="0" err="1">
                <a:ea typeface="+mn-lt"/>
                <a:cs typeface="+mn-lt"/>
              </a:rPr>
              <a:t>također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bila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profesorica</a:t>
            </a:r>
            <a:r>
              <a:rPr lang="en-US" sz="1600" dirty="0">
                <a:ea typeface="+mn-lt"/>
                <a:cs typeface="+mn-lt"/>
              </a:rPr>
              <a:t>. </a:t>
            </a:r>
            <a:r>
              <a:rPr lang="en-US" sz="1600" dirty="0" err="1">
                <a:ea typeface="+mn-lt"/>
                <a:cs typeface="+mn-lt"/>
              </a:rPr>
              <a:t>Osnovnu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i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srednju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školu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pohađa</a:t>
            </a:r>
            <a:r>
              <a:rPr lang="en-US" sz="1600" dirty="0">
                <a:ea typeface="+mn-lt"/>
                <a:cs typeface="+mn-lt"/>
              </a:rPr>
              <a:t> u </a:t>
            </a:r>
            <a:r>
              <a:rPr lang="en-US" sz="1600" dirty="0" err="1">
                <a:ea typeface="+mn-lt"/>
                <a:cs typeface="+mn-lt"/>
              </a:rPr>
              <a:t>Zagrebu</a:t>
            </a:r>
            <a:r>
              <a:rPr lang="en-US" sz="1600" dirty="0">
                <a:ea typeface="+mn-lt"/>
                <a:cs typeface="+mn-lt"/>
              </a:rPr>
              <a:t>. 1953. </a:t>
            </a:r>
            <a:r>
              <a:rPr lang="en-US" sz="1600" dirty="0" err="1">
                <a:ea typeface="+mn-lt"/>
                <a:cs typeface="+mn-lt"/>
              </a:rPr>
              <a:t>upisuje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zagrebačku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Akademiju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likovnih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umjetnosti</a:t>
            </a:r>
            <a:r>
              <a:rPr lang="en-US" sz="1600" dirty="0">
                <a:ea typeface="+mn-lt"/>
                <a:cs typeface="+mn-lt"/>
              </a:rPr>
              <a:t> - </a:t>
            </a:r>
            <a:r>
              <a:rPr lang="en-US" sz="1600" dirty="0" err="1">
                <a:ea typeface="+mn-lt"/>
                <a:cs typeface="+mn-lt"/>
              </a:rPr>
              <a:t>Kiparski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odsjek</a:t>
            </a:r>
            <a:r>
              <a:rPr lang="en-US" sz="1600" dirty="0">
                <a:ea typeface="+mn-lt"/>
                <a:cs typeface="+mn-lt"/>
              </a:rPr>
              <a:t>, </a:t>
            </a:r>
            <a:r>
              <a:rPr lang="en-US" sz="1600" dirty="0" err="1">
                <a:ea typeface="+mn-lt"/>
                <a:cs typeface="+mn-lt"/>
              </a:rPr>
              <a:t>te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dirty="0">
                <a:ea typeface="+mn-lt"/>
                <a:cs typeface="+mn-lt"/>
                <a:hlinkClick r:id="rId9"/>
              </a:rPr>
              <a:t>1958.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dirty="0" err="1">
                <a:ea typeface="+mn-lt"/>
                <a:cs typeface="+mn-lt"/>
              </a:rPr>
              <a:t>diplomira</a:t>
            </a:r>
            <a:r>
              <a:rPr lang="en-US" sz="1600" dirty="0">
                <a:ea typeface="+mn-lt"/>
                <a:cs typeface="+mn-lt"/>
              </a:rPr>
              <a:t> u </a:t>
            </a:r>
            <a:r>
              <a:rPr lang="en-US" sz="1600" dirty="0" err="1">
                <a:ea typeface="+mn-lt"/>
                <a:cs typeface="+mn-lt"/>
              </a:rPr>
              <a:t>klasi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profesora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dirty="0">
                <a:ea typeface="+mn-lt"/>
                <a:cs typeface="+mn-lt"/>
                <a:hlinkClick r:id="rId10"/>
              </a:rPr>
              <a:t>Kršinića</a:t>
            </a:r>
            <a:r>
              <a:rPr lang="en-US" sz="1600" dirty="0">
                <a:ea typeface="+mn-lt"/>
                <a:cs typeface="+mn-lt"/>
              </a:rPr>
              <a:t>. </a:t>
            </a:r>
            <a:r>
              <a:rPr lang="en-US" sz="1600" dirty="0" err="1">
                <a:ea typeface="+mn-lt"/>
                <a:cs typeface="+mn-lt"/>
              </a:rPr>
              <a:t>Poslije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studija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usavršavala</a:t>
            </a:r>
            <a:r>
              <a:rPr lang="en-US" sz="1600" dirty="0">
                <a:ea typeface="+mn-lt"/>
                <a:cs typeface="+mn-lt"/>
              </a:rPr>
              <a:t> se </a:t>
            </a:r>
            <a:r>
              <a:rPr lang="en-US" sz="1600" dirty="0" err="1">
                <a:ea typeface="+mn-lt"/>
                <a:cs typeface="+mn-lt"/>
              </a:rPr>
              <a:t>na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dirty="0">
                <a:ea typeface="+mn-lt"/>
                <a:cs typeface="+mn-lt"/>
                <a:hlinkClick r:id="rId11"/>
              </a:rPr>
              <a:t>londonskoj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i="1" dirty="0">
                <a:ea typeface="+mn-lt"/>
                <a:cs typeface="+mn-lt"/>
              </a:rPr>
              <a:t>Central School of Art</a:t>
            </a:r>
            <a:r>
              <a:rPr lang="en-US" sz="1600" dirty="0">
                <a:ea typeface="+mn-lt"/>
                <a:cs typeface="+mn-lt"/>
              </a:rPr>
              <a:t>.</a:t>
            </a:r>
            <a:endParaRPr lang="en-US" sz="1600" dirty="0"/>
          </a:p>
          <a:p>
            <a:pPr>
              <a:lnSpc>
                <a:spcPct val="110000"/>
              </a:lnSpc>
            </a:pPr>
            <a:r>
              <a:rPr lang="en-US" sz="1600" dirty="0">
                <a:ea typeface="+mn-lt"/>
                <a:cs typeface="+mn-lt"/>
              </a:rPr>
              <a:t>Od 1987. </a:t>
            </a:r>
            <a:r>
              <a:rPr lang="en-US" sz="1600" err="1">
                <a:ea typeface="+mn-lt"/>
                <a:cs typeface="+mn-lt"/>
              </a:rPr>
              <a:t>godine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djelatnica</a:t>
            </a:r>
            <a:r>
              <a:rPr lang="en-US" sz="1600" dirty="0">
                <a:ea typeface="+mn-lt"/>
                <a:cs typeface="+mn-lt"/>
              </a:rPr>
              <a:t> je </a:t>
            </a:r>
            <a:r>
              <a:rPr lang="en-US" sz="1600" dirty="0">
                <a:ea typeface="+mn-lt"/>
                <a:cs typeface="+mn-lt"/>
                <a:hlinkClick r:id="rId12"/>
              </a:rPr>
              <a:t>ALU</a:t>
            </a:r>
            <a:r>
              <a:rPr lang="en-US" sz="1600" dirty="0">
                <a:ea typeface="+mn-lt"/>
                <a:cs typeface="+mn-lt"/>
              </a:rPr>
              <a:t>-a, a status </a:t>
            </a:r>
            <a:r>
              <a:rPr lang="en-US" sz="1600" err="1">
                <a:ea typeface="+mn-lt"/>
                <a:cs typeface="+mn-lt"/>
              </a:rPr>
              <a:t>redovne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profesorice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dobila</a:t>
            </a:r>
            <a:r>
              <a:rPr lang="en-US" sz="1600" dirty="0">
                <a:ea typeface="+mn-lt"/>
                <a:cs typeface="+mn-lt"/>
              </a:rPr>
              <a:t> je </a:t>
            </a:r>
            <a:r>
              <a:rPr lang="en-US" sz="1600" dirty="0">
                <a:ea typeface="+mn-lt"/>
                <a:cs typeface="+mn-lt"/>
                <a:hlinkClick r:id="rId13"/>
              </a:rPr>
              <a:t>1995.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err="1">
                <a:ea typeface="+mn-lt"/>
                <a:cs typeface="+mn-lt"/>
              </a:rPr>
              <a:t>godine</a:t>
            </a:r>
            <a:r>
              <a:rPr lang="en-US" sz="1600" dirty="0">
                <a:ea typeface="+mn-lt"/>
                <a:cs typeface="+mn-lt"/>
              </a:rPr>
              <a:t>. Od </a:t>
            </a:r>
            <a:r>
              <a:rPr lang="en-US" sz="1600" dirty="0">
                <a:ea typeface="+mn-lt"/>
                <a:cs typeface="+mn-lt"/>
                <a:hlinkClick r:id="rId14"/>
              </a:rPr>
              <a:t>1998.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err="1">
                <a:ea typeface="+mn-lt"/>
                <a:cs typeface="+mn-lt"/>
              </a:rPr>
              <a:t>redovita</a:t>
            </a:r>
            <a:r>
              <a:rPr lang="en-US" sz="1600" dirty="0">
                <a:ea typeface="+mn-lt"/>
                <a:cs typeface="+mn-lt"/>
              </a:rPr>
              <a:t> je </a:t>
            </a:r>
            <a:r>
              <a:rPr lang="en-US" sz="1600" err="1">
                <a:ea typeface="+mn-lt"/>
                <a:cs typeface="+mn-lt"/>
              </a:rPr>
              <a:t>članica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dirty="0">
                <a:ea typeface="+mn-lt"/>
                <a:cs typeface="+mn-lt"/>
                <a:hlinkClick r:id="rId15"/>
              </a:rPr>
              <a:t>HAZU</a:t>
            </a:r>
            <a:r>
              <a:rPr lang="en-US" sz="1600" dirty="0">
                <a:ea typeface="+mn-lt"/>
                <a:cs typeface="+mn-lt"/>
              </a:rPr>
              <a:t>-a.</a:t>
            </a:r>
            <a:endParaRPr lang="en-US" sz="1600" dirty="0"/>
          </a:p>
          <a:p>
            <a:pPr>
              <a:lnSpc>
                <a:spcPct val="110000"/>
              </a:lnSpc>
            </a:pPr>
            <a:endParaRPr lang="en-US" sz="1100"/>
          </a:p>
        </p:txBody>
      </p:sp>
      <p:pic>
        <p:nvPicPr>
          <p:cNvPr id="4" name="Picture 4" descr="A painting of a room&#10;&#10;Description automatically generated">
            <a:extLst>
              <a:ext uri="{FF2B5EF4-FFF2-40B4-BE49-F238E27FC236}">
                <a16:creationId xmlns:a16="http://schemas.microsoft.com/office/drawing/2014/main" id="{EC67DE43-4009-4D63-9268-2539032521D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62738" y="3835374"/>
            <a:ext cx="7419654" cy="1758768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5970D13F-8358-42A9-9237-91B5B4DDA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6BFB317-A03A-48CB-B03E-4504961FA0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570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977F1E1-2B6F-4BB6-899F-67D8764D8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F6621CF-F493-40D5-98AE-24A9D3AD43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8" y="0"/>
            <a:ext cx="12194875" cy="4950268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D57FB-AF54-411D-8ECF-E02388B1D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8896" y="643467"/>
            <a:ext cx="5975956" cy="4127545"/>
          </a:xfrm>
        </p:spPr>
        <p:txBody>
          <a:bodyPr vert="horz" lIns="91440" tIns="45720" rIns="91440" bIns="0" rtlCol="0" anchor="ctr">
            <a:normAutofit/>
          </a:bodyPr>
          <a:lstStyle/>
          <a:p>
            <a:r>
              <a:rPr lang="en-US" sz="4800"/>
              <a:t>Njeno poznato djelo je kip pape ivana pavla ii.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ADEE02A-D296-42EA-88F5-7803F69CE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4950269"/>
            <a:ext cx="12191695" cy="19077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indoor, sitting, table, helmet&#10;&#10;Description automatically generated">
            <a:extLst>
              <a:ext uri="{FF2B5EF4-FFF2-40B4-BE49-F238E27FC236}">
                <a16:creationId xmlns:a16="http://schemas.microsoft.com/office/drawing/2014/main" id="{BA671E60-CB74-4CCC-BE3E-4AD218FF85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-2" b="3419"/>
          <a:stretch/>
        </p:blipFill>
        <p:spPr>
          <a:xfrm>
            <a:off x="3179" y="-2"/>
            <a:ext cx="4651117" cy="685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711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977F1E1-2B6F-4BB6-899F-67D8764D8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F6621CF-F493-40D5-98AE-24A9D3AD43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8" y="0"/>
            <a:ext cx="12194875" cy="4950268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7B2EF8-4226-4E89-812A-C0048A410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8896" y="643467"/>
            <a:ext cx="5975956" cy="4127545"/>
          </a:xfrm>
        </p:spPr>
        <p:txBody>
          <a:bodyPr vert="horz" lIns="91440" tIns="45720" rIns="91440" bIns="0" rtlCol="0" anchor="ctr">
            <a:normAutofit/>
          </a:bodyPr>
          <a:lstStyle/>
          <a:p>
            <a:r>
              <a:rPr lang="en-US" sz="4800"/>
              <a:t>Izradila je I poznatog mornara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ADEE02A-D296-42EA-88F5-7803F69CE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4950269"/>
            <a:ext cx="12191695" cy="19077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&#10;&#10;Description automatically generated">
            <a:extLst>
              <a:ext uri="{FF2B5EF4-FFF2-40B4-BE49-F238E27FC236}">
                <a16:creationId xmlns:a16="http://schemas.microsoft.com/office/drawing/2014/main" id="{3BB06249-25A1-4228-93E8-E56412FE99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6127" r="-1" b="11301"/>
          <a:stretch/>
        </p:blipFill>
        <p:spPr>
          <a:xfrm>
            <a:off x="3179" y="-2"/>
            <a:ext cx="4651117" cy="685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94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FDE44-28E9-4B36-98E6-9728B1EE3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PRIPREMA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6CDE0-0608-49A8-A4BC-479646741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>
                <a:ea typeface="+mn-lt"/>
                <a:cs typeface="+mn-lt"/>
              </a:rPr>
              <a:t>Učenicima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podijelimo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pribor</a:t>
            </a:r>
            <a:r>
              <a:rPr lang="en-US" dirty="0">
                <a:ea typeface="+mn-lt"/>
                <a:cs typeface="+mn-lt"/>
              </a:rPr>
              <a:t> za rad: </a:t>
            </a:r>
            <a:r>
              <a:rPr lang="en-US" dirty="0" err="1">
                <a:ea typeface="+mn-lt"/>
                <a:cs typeface="+mn-lt"/>
              </a:rPr>
              <a:t>glinu</a:t>
            </a:r>
            <a:r>
              <a:rPr lang="en-US" dirty="0">
                <a:ea typeface="+mn-lt"/>
                <a:cs typeface="+mn-lt"/>
              </a:rPr>
              <a:t> (</a:t>
            </a:r>
            <a:r>
              <a:rPr lang="en-US" dirty="0" err="1">
                <a:ea typeface="+mn-lt"/>
                <a:cs typeface="+mn-lt"/>
              </a:rPr>
              <a:t>ili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glinamol</a:t>
            </a:r>
            <a:r>
              <a:rPr lang="en-US" dirty="0">
                <a:ea typeface="+mn-lt"/>
                <a:cs typeface="+mn-lt"/>
              </a:rPr>
              <a:t>), </a:t>
            </a:r>
            <a:r>
              <a:rPr lang="en-US" dirty="0" err="1">
                <a:ea typeface="+mn-lt"/>
                <a:cs typeface="+mn-lt"/>
              </a:rPr>
              <a:t>modelirke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ili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drvene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štapiće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podloge</a:t>
            </a:r>
            <a:r>
              <a:rPr lang="en-US" dirty="0">
                <a:ea typeface="+mn-lt"/>
                <a:cs typeface="+mn-lt"/>
              </a:rPr>
              <a:t> od </a:t>
            </a:r>
            <a:r>
              <a:rPr lang="en-US" dirty="0" err="1">
                <a:ea typeface="+mn-lt"/>
                <a:cs typeface="+mn-lt"/>
              </a:rPr>
              <a:t>kartona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Demonstriramo</a:t>
            </a:r>
            <a:r>
              <a:rPr lang="en-US" dirty="0">
                <a:ea typeface="+mn-lt"/>
                <a:cs typeface="+mn-lt"/>
              </a:rPr>
              <a:t> rad s </a:t>
            </a:r>
            <a:r>
              <a:rPr lang="en-US" dirty="0" err="1">
                <a:ea typeface="+mn-lt"/>
                <a:cs typeface="+mn-lt"/>
              </a:rPr>
              <a:t>glinom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opisujući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izvedbu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/>
          </a:p>
          <a:p>
            <a:r>
              <a:rPr lang="en-US" dirty="0" err="1">
                <a:ea typeface="+mn-lt"/>
                <a:cs typeface="+mn-lt"/>
              </a:rPr>
              <a:t>Glinu</a:t>
            </a:r>
            <a:r>
              <a:rPr lang="en-US" dirty="0">
                <a:ea typeface="+mn-lt"/>
                <a:cs typeface="+mn-lt"/>
              </a:rPr>
              <a:t> (</a:t>
            </a:r>
            <a:r>
              <a:rPr lang="en-US" dirty="0" err="1">
                <a:ea typeface="+mn-lt"/>
                <a:cs typeface="+mn-lt"/>
              </a:rPr>
              <a:t>vrsta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zemlje</a:t>
            </a:r>
            <a:r>
              <a:rPr lang="en-US" dirty="0">
                <a:ea typeface="+mn-lt"/>
                <a:cs typeface="+mn-lt"/>
              </a:rPr>
              <a:t>) </a:t>
            </a:r>
            <a:r>
              <a:rPr lang="en-US" dirty="0" err="1">
                <a:ea typeface="+mn-lt"/>
                <a:cs typeface="+mn-lt"/>
              </a:rPr>
              <a:t>možemo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obrađivati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prstima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plastičnim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ili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drvenim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nožićima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štapićima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svime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što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pomaže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Pritom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moramo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paziti</a:t>
            </a:r>
            <a:r>
              <a:rPr lang="en-US" dirty="0">
                <a:ea typeface="+mn-lt"/>
                <a:cs typeface="+mn-lt"/>
              </a:rPr>
              <a:t> da ne </a:t>
            </a:r>
            <a:r>
              <a:rPr lang="en-US" dirty="0" err="1">
                <a:ea typeface="+mn-lt"/>
                <a:cs typeface="+mn-lt"/>
              </a:rPr>
              <a:t>ozlijedimo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sebe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druge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Možemo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dirty="0" err="1">
                <a:ea typeface="+mn-lt"/>
                <a:cs typeface="+mn-lt"/>
              </a:rPr>
              <a:t>dodavati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oduzimati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savijati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gnječiti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bušiti</a:t>
            </a:r>
            <a:r>
              <a:rPr lang="en-US" dirty="0">
                <a:ea typeface="+mn-lt"/>
                <a:cs typeface="+mn-lt"/>
              </a:rPr>
              <a:t> – </a:t>
            </a:r>
            <a:r>
              <a:rPr lang="en-US" dirty="0" err="1">
                <a:ea typeface="+mn-lt"/>
                <a:cs typeface="+mn-lt"/>
              </a:rPr>
              <a:t>modelirati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Osušenu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glinu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možemo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navlažiti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vodom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353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575BE-FD87-4843-8456-2A48B5625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Naš</a:t>
            </a:r>
            <a:r>
              <a:rPr lang="en-US" dirty="0"/>
              <a:t> </a:t>
            </a:r>
            <a:r>
              <a:rPr lang="en-US" dirty="0" err="1"/>
              <a:t>zadatak</a:t>
            </a:r>
            <a:r>
              <a:rPr lang="en-US" dirty="0"/>
              <a:t> je: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60DAB-C213-4680-BC4D-DADD1EA5B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+mn-lt"/>
                <a:cs typeface="+mn-lt"/>
              </a:rPr>
              <a:t>MOTIVACIJA </a:t>
            </a:r>
            <a:endParaRPr lang="en-US"/>
          </a:p>
          <a:p>
            <a:r>
              <a:rPr lang="en-US" dirty="0" err="1">
                <a:ea typeface="+mn-lt"/>
                <a:cs typeface="+mn-lt"/>
              </a:rPr>
              <a:t>Ponovimo</a:t>
            </a:r>
            <a:r>
              <a:rPr lang="en-US" dirty="0">
                <a:ea typeface="+mn-lt"/>
                <a:cs typeface="+mn-lt"/>
              </a:rPr>
              <a:t> da je </a:t>
            </a:r>
            <a:r>
              <a:rPr lang="en-US" dirty="0" err="1">
                <a:ea typeface="+mn-lt"/>
                <a:cs typeface="+mn-lt"/>
              </a:rPr>
              <a:t>naša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današnja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tehnika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kiparska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tehnika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njome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bave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kipari</a:t>
            </a:r>
            <a:r>
              <a:rPr lang="en-US" dirty="0">
                <a:ea typeface="+mn-lt"/>
                <a:cs typeface="+mn-lt"/>
              </a:rPr>
              <a:t>. Kip je </a:t>
            </a:r>
            <a:r>
              <a:rPr lang="en-US" dirty="0" err="1">
                <a:ea typeface="+mn-lt"/>
                <a:cs typeface="+mn-lt"/>
              </a:rPr>
              <a:t>naziv</a:t>
            </a:r>
            <a:r>
              <a:rPr lang="en-US" dirty="0">
                <a:ea typeface="+mn-lt"/>
                <a:cs typeface="+mn-lt"/>
              </a:rPr>
              <a:t> za </a:t>
            </a:r>
            <a:r>
              <a:rPr lang="en-US" dirty="0" err="1">
                <a:ea typeface="+mn-lt"/>
                <a:cs typeface="+mn-lt"/>
              </a:rPr>
              <a:t>punu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plastiku</a:t>
            </a:r>
            <a:r>
              <a:rPr lang="en-US" dirty="0">
                <a:ea typeface="+mn-lt"/>
                <a:cs typeface="+mn-lt"/>
              </a:rPr>
              <a:t>. Bilo </a:t>
            </a:r>
            <a:r>
              <a:rPr lang="en-US" dirty="0" err="1">
                <a:ea typeface="+mn-lt"/>
                <a:cs typeface="+mn-lt"/>
              </a:rPr>
              <a:t>koje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tijelo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nazivamo</a:t>
            </a:r>
            <a:r>
              <a:rPr lang="en-US" dirty="0">
                <a:ea typeface="+mn-lt"/>
                <a:cs typeface="+mn-lt"/>
              </a:rPr>
              <a:t> (</a:t>
            </a:r>
            <a:r>
              <a:rPr lang="en-US" dirty="0" err="1">
                <a:ea typeface="+mn-lt"/>
                <a:cs typeface="+mn-lt"/>
              </a:rPr>
              <a:t>ima</a:t>
            </a:r>
            <a:r>
              <a:rPr lang="en-US" dirty="0">
                <a:ea typeface="+mn-lt"/>
                <a:cs typeface="+mn-lt"/>
              </a:rPr>
              <a:t>) </a:t>
            </a:r>
            <a:r>
              <a:rPr lang="en-US" dirty="0" err="1">
                <a:ea typeface="+mn-lt"/>
                <a:cs typeface="+mn-lt"/>
              </a:rPr>
              <a:t>volumen</a:t>
            </a:r>
            <a:r>
              <a:rPr lang="en-US" dirty="0">
                <a:ea typeface="+mn-lt"/>
                <a:cs typeface="+mn-lt"/>
              </a:rPr>
              <a:t>, a </a:t>
            </a:r>
            <a:r>
              <a:rPr lang="en-US" dirty="0" err="1">
                <a:ea typeface="+mn-lt"/>
                <a:cs typeface="+mn-lt"/>
              </a:rPr>
              <a:t>mjesto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gdje</a:t>
            </a:r>
            <a:r>
              <a:rPr lang="en-US" dirty="0">
                <a:ea typeface="+mn-lt"/>
                <a:cs typeface="+mn-lt"/>
              </a:rPr>
              <a:t> je to </a:t>
            </a:r>
            <a:r>
              <a:rPr lang="en-US" dirty="0" err="1">
                <a:ea typeface="+mn-lt"/>
                <a:cs typeface="+mn-lt"/>
              </a:rPr>
              <a:t>tijelo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smješteno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nazivamo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prostor</a:t>
            </a:r>
            <a:r>
              <a:rPr lang="en-US" dirty="0">
                <a:ea typeface="+mn-lt"/>
                <a:cs typeface="+mn-lt"/>
              </a:rPr>
              <a:t>. </a:t>
            </a:r>
            <a:endParaRPr lang="en-US"/>
          </a:p>
          <a:p>
            <a:r>
              <a:rPr lang="en-US" dirty="0">
                <a:ea typeface="+mn-lt"/>
                <a:cs typeface="+mn-lt"/>
              </a:rPr>
              <a:t>Volumen se </a:t>
            </a:r>
            <a:r>
              <a:rPr lang="en-US" dirty="0" err="1">
                <a:ea typeface="+mn-lt"/>
                <a:cs typeface="+mn-lt"/>
              </a:rPr>
              <a:t>oblikuje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razne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načine</a:t>
            </a:r>
            <a:r>
              <a:rPr lang="en-US" dirty="0">
                <a:ea typeface="+mn-lt"/>
                <a:cs typeface="+mn-lt"/>
              </a:rPr>
              <a:t>; </a:t>
            </a:r>
            <a:r>
              <a:rPr lang="en-US" dirty="0" err="1">
                <a:ea typeface="+mn-lt"/>
                <a:cs typeface="+mn-lt"/>
              </a:rPr>
              <a:t>poznajemo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masu</a:t>
            </a:r>
            <a:r>
              <a:rPr lang="en-US" dirty="0">
                <a:ea typeface="+mn-lt"/>
                <a:cs typeface="+mn-lt"/>
              </a:rPr>
              <a:t>, a </a:t>
            </a:r>
            <a:r>
              <a:rPr lang="en-US" dirty="0" err="1">
                <a:ea typeface="+mn-lt"/>
                <a:cs typeface="+mn-lt"/>
              </a:rPr>
              <a:t>ona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može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biti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raznolika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monolitna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udubljeno-ispupčena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prošupljena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plošno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istanjena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linijski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istanjena</a:t>
            </a:r>
            <a:r>
              <a:rPr lang="en-US" dirty="0">
                <a:ea typeface="+mn-lt"/>
                <a:cs typeface="+mn-lt"/>
              </a:rPr>
              <a:t>, a </a:t>
            </a:r>
            <a:r>
              <a:rPr lang="en-US" dirty="0" err="1">
                <a:ea typeface="+mn-lt"/>
                <a:cs typeface="+mn-lt"/>
              </a:rPr>
              <a:t>poznajemo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reljef</a:t>
            </a:r>
            <a:r>
              <a:rPr lang="en-US" dirty="0">
                <a:ea typeface="+mn-lt"/>
                <a:cs typeface="+mn-lt"/>
              </a:rPr>
              <a:t> koji je </a:t>
            </a:r>
            <a:r>
              <a:rPr lang="en-US" dirty="0" err="1">
                <a:ea typeface="+mn-lt"/>
                <a:cs typeface="+mn-lt"/>
              </a:rPr>
              <a:t>jednom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stranom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spojen</a:t>
            </a:r>
            <a:r>
              <a:rPr lang="en-US" dirty="0">
                <a:ea typeface="+mn-lt"/>
                <a:cs typeface="+mn-lt"/>
              </a:rPr>
              <a:t> za </a:t>
            </a:r>
            <a:r>
              <a:rPr lang="en-US" dirty="0" err="1">
                <a:ea typeface="+mn-lt"/>
                <a:cs typeface="+mn-lt"/>
              </a:rPr>
              <a:t>podlogu</a:t>
            </a:r>
            <a:r>
              <a:rPr lang="en-US" dirty="0">
                <a:ea typeface="+mn-lt"/>
                <a:cs typeface="+mn-lt"/>
              </a:rPr>
              <a:t> (</a:t>
            </a:r>
            <a:r>
              <a:rPr lang="en-US" dirty="0" err="1">
                <a:ea typeface="+mn-lt"/>
                <a:cs typeface="+mn-lt"/>
              </a:rPr>
              <a:t>moguće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doživljaj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opipom</a:t>
            </a:r>
            <a:r>
              <a:rPr lang="en-US" dirty="0">
                <a:ea typeface="+mn-lt"/>
                <a:cs typeface="+mn-lt"/>
              </a:rPr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219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22C3D-A369-460F-9523-B737F185C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Izrađujemo</a:t>
            </a:r>
            <a:r>
              <a:rPr lang="en-US" sz="2800" dirty="0"/>
              <a:t> </a:t>
            </a:r>
            <a:r>
              <a:rPr lang="en-US" sz="2800" dirty="0" err="1"/>
              <a:t>jaslice</a:t>
            </a:r>
            <a:r>
              <a:rPr lang="en-US" sz="2800" dirty="0"/>
              <a:t> </a:t>
            </a:r>
            <a:r>
              <a:rPr lang="en-US" sz="2800" dirty="0" err="1"/>
              <a:t>kao</a:t>
            </a:r>
            <a:r>
              <a:rPr lang="en-US" sz="2800" dirty="0"/>
              <a:t> </a:t>
            </a:r>
            <a:r>
              <a:rPr lang="en-US" sz="2800" dirty="0" err="1"/>
              <a:t>marija</a:t>
            </a:r>
            <a:r>
              <a:rPr lang="en-US" sz="2800" dirty="0"/>
              <a:t> </a:t>
            </a:r>
            <a:r>
              <a:rPr lang="en-US" sz="2800" dirty="0" err="1"/>
              <a:t>ujević</a:t>
            </a:r>
            <a:r>
              <a:rPr lang="en-US" sz="2800" dirty="0"/>
              <a:t> - </a:t>
            </a:r>
            <a:r>
              <a:rPr lang="en-US" sz="2800" dirty="0" err="1"/>
              <a:t>galetović</a:t>
            </a:r>
            <a:endParaRPr lang="en-US" sz="2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A2556-9FF9-479C-A7A0-82CBA690D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ea typeface="+mn-lt"/>
                <a:cs typeface="+mn-lt"/>
              </a:rPr>
              <a:t>NAJAVA ZADATKA </a:t>
            </a:r>
            <a:endParaRPr lang="en-US"/>
          </a:p>
          <a:p>
            <a:r>
              <a:rPr lang="en-US" dirty="0">
                <a:ea typeface="+mn-lt"/>
                <a:cs typeface="+mn-lt"/>
              </a:rPr>
              <a:t>S </a:t>
            </a:r>
            <a:r>
              <a:rPr lang="en-US" dirty="0" err="1">
                <a:ea typeface="+mn-lt"/>
                <a:cs typeface="+mn-lt"/>
              </a:rPr>
              <a:t>djecom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razgovaramo</a:t>
            </a:r>
            <a:r>
              <a:rPr lang="en-US" dirty="0">
                <a:ea typeface="+mn-lt"/>
                <a:cs typeface="+mn-lt"/>
              </a:rPr>
              <a:t> o </a:t>
            </a:r>
            <a:r>
              <a:rPr lang="en-US" dirty="0" err="1">
                <a:ea typeface="+mn-lt"/>
                <a:cs typeface="+mn-lt"/>
              </a:rPr>
              <a:t>božićnim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pričama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spominjemo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jaslice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nabrajamo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likove</a:t>
            </a:r>
            <a:r>
              <a:rPr lang="en-US" dirty="0">
                <a:ea typeface="+mn-lt"/>
                <a:cs typeface="+mn-lt"/>
              </a:rPr>
              <a:t> Isus, Josip, Marija, tri </a:t>
            </a:r>
            <a:r>
              <a:rPr lang="en-US" dirty="0" err="1">
                <a:ea typeface="+mn-lt"/>
                <a:cs typeface="+mn-lt"/>
              </a:rPr>
              <a:t>kralja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anđeli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pastiri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magarac</a:t>
            </a:r>
            <a:r>
              <a:rPr lang="en-US" dirty="0">
                <a:ea typeface="+mn-lt"/>
                <a:cs typeface="+mn-lt"/>
              </a:rPr>
              <a:t>, vol, </a:t>
            </a:r>
            <a:r>
              <a:rPr lang="en-US" dirty="0" err="1">
                <a:ea typeface="+mn-lt"/>
                <a:cs typeface="+mn-lt"/>
              </a:rPr>
              <a:t>ovce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deve</a:t>
            </a:r>
            <a:r>
              <a:rPr lang="en-US" dirty="0">
                <a:ea typeface="+mn-lt"/>
                <a:cs typeface="+mn-lt"/>
              </a:rPr>
              <a:t>, psi, a </a:t>
            </a:r>
            <a:r>
              <a:rPr lang="en-US" dirty="0" err="1">
                <a:ea typeface="+mn-lt"/>
                <a:cs typeface="+mn-lt"/>
              </a:rPr>
              <a:t>spomenimo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zvijezdu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repaticu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štalicu</a:t>
            </a:r>
            <a:r>
              <a:rPr lang="en-US" dirty="0">
                <a:ea typeface="+mn-lt"/>
                <a:cs typeface="+mn-lt"/>
              </a:rPr>
              <a:t> (</a:t>
            </a:r>
            <a:r>
              <a:rPr lang="en-US" dirty="0" err="1">
                <a:ea typeface="+mn-lt"/>
                <a:cs typeface="+mn-lt"/>
              </a:rPr>
              <a:t>ili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pećinu</a:t>
            </a:r>
            <a:r>
              <a:rPr lang="en-US" dirty="0">
                <a:ea typeface="+mn-lt"/>
                <a:cs typeface="+mn-lt"/>
              </a:rPr>
              <a:t>). </a:t>
            </a:r>
          </a:p>
          <a:p>
            <a:r>
              <a:rPr lang="en-US">
                <a:ea typeface="+mn-lt"/>
                <a:cs typeface="+mn-lt"/>
              </a:rPr>
              <a:t>Na </a:t>
            </a:r>
            <a:r>
              <a:rPr lang="en-US" err="1">
                <a:ea typeface="+mn-lt"/>
                <a:cs typeface="+mn-lt"/>
              </a:rPr>
              <a:t>papirićima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ispisujemo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likove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ubacujemo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ih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err="1">
                <a:ea typeface="+mn-lt"/>
                <a:cs typeface="+mn-lt"/>
              </a:rPr>
              <a:t>kutiju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svaki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učenik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izvlači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svoj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lik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r>
              <a:rPr lang="en-US" dirty="0" err="1">
                <a:ea typeface="+mn-lt"/>
                <a:cs typeface="+mn-lt"/>
              </a:rPr>
              <a:t>Današnji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materijal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kojim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oblikujemo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dirty="0" err="1">
                <a:ea typeface="+mn-lt"/>
                <a:cs typeface="+mn-lt"/>
              </a:rPr>
              <a:t>glina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Modelirat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ćemo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skupinu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r>
              <a:rPr lang="en-US" dirty="0" err="1">
                <a:ea typeface="+mn-lt"/>
                <a:cs typeface="+mn-lt"/>
              </a:rPr>
              <a:t>Izradit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ćemo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jaslice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svaki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učenik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dirty="0" err="1">
                <a:ea typeface="+mn-lt"/>
                <a:cs typeface="+mn-lt"/>
              </a:rPr>
              <a:t>dobio</a:t>
            </a:r>
            <a:r>
              <a:rPr lang="en-US" dirty="0">
                <a:ea typeface="+mn-lt"/>
                <a:cs typeface="+mn-lt"/>
              </a:rPr>
              <a:t>  2 </a:t>
            </a:r>
            <a:r>
              <a:rPr lang="en-US" dirty="0" err="1">
                <a:ea typeface="+mn-lt"/>
                <a:cs typeface="+mn-lt"/>
              </a:rPr>
              <a:t>ispisana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lika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papirićima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r>
              <a:rPr lang="en-US" dirty="0" err="1">
                <a:ea typeface="+mn-lt"/>
                <a:cs typeface="+mn-lt"/>
              </a:rPr>
              <a:t>Navodimo</a:t>
            </a:r>
            <a:r>
              <a:rPr lang="en-US" dirty="0">
                <a:ea typeface="+mn-lt"/>
                <a:cs typeface="+mn-lt"/>
              </a:rPr>
              <a:t> da se </a:t>
            </a:r>
            <a:r>
              <a:rPr lang="en-US" dirty="0" err="1">
                <a:ea typeface="+mn-lt"/>
                <a:cs typeface="+mn-lt"/>
              </a:rPr>
              <a:t>radi</a:t>
            </a:r>
            <a:r>
              <a:rPr lang="en-US" dirty="0">
                <a:ea typeface="+mn-lt"/>
                <a:cs typeface="+mn-lt"/>
              </a:rPr>
              <a:t> o </a:t>
            </a:r>
            <a:r>
              <a:rPr lang="en-US" dirty="0" err="1">
                <a:ea typeface="+mn-lt"/>
                <a:cs typeface="+mn-lt"/>
              </a:rPr>
              <a:t>jednom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velikom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grupnom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radu</a:t>
            </a:r>
            <a:r>
              <a:rPr lang="en-US" dirty="0">
                <a:ea typeface="+mn-lt"/>
                <a:cs typeface="+mn-lt"/>
              </a:rPr>
              <a:t>. Kada </a:t>
            </a:r>
            <a:r>
              <a:rPr lang="en-US" dirty="0" err="1">
                <a:ea typeface="+mn-lt"/>
                <a:cs typeface="+mn-lt"/>
              </a:rPr>
              <a:t>svi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budu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gotovi</a:t>
            </a:r>
            <a:r>
              <a:rPr lang="en-US" dirty="0">
                <a:ea typeface="+mn-lt"/>
                <a:cs typeface="+mn-lt"/>
              </a:rPr>
              <a:t> sa </a:t>
            </a:r>
            <a:r>
              <a:rPr lang="en-US" dirty="0" err="1">
                <a:ea typeface="+mn-lt"/>
                <a:cs typeface="+mn-lt"/>
              </a:rPr>
              <a:t>izvedbom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okupit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ćemo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ih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grupu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jaslice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r>
              <a:rPr lang="en-US" dirty="0" err="1">
                <a:ea typeface="+mn-lt"/>
                <a:cs typeface="+mn-lt"/>
              </a:rPr>
              <a:t>Zadatak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neće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potrpunosti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biti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danas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gotov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jer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će</a:t>
            </a:r>
            <a:r>
              <a:rPr lang="en-US" dirty="0">
                <a:ea typeface="+mn-lt"/>
                <a:cs typeface="+mn-lt"/>
              </a:rPr>
              <a:t> se rad </a:t>
            </a:r>
            <a:r>
              <a:rPr lang="en-US" dirty="0" err="1">
                <a:ea typeface="+mn-lt"/>
                <a:cs typeface="+mn-lt"/>
              </a:rPr>
              <a:t>morati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osušiti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2963574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51CAC5-9070-4CDC-9F40-0D193F2B5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16" y="962902"/>
            <a:ext cx="4176384" cy="2380828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4100"/>
              <a:t>Za projekt u svijetu likovnih umjetnika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2555A-34C0-4705-A762-C4233D45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2617" y="3531204"/>
            <a:ext cx="4171479" cy="1610643"/>
          </a:xfrm>
        </p:spPr>
        <p:txBody>
          <a:bodyPr vert="horz" lIns="91440" tIns="91440" rIns="91440" bIns="91440" rtlCol="0">
            <a:normAutofit/>
          </a:bodyPr>
          <a:lstStyle/>
          <a:p>
            <a:pPr marL="0" indent="0">
              <a:buNone/>
            </a:pPr>
            <a:r>
              <a:rPr lang="en-US" sz="1600" cap="all"/>
              <a:t>Prezentaciju izradila Marina Lebo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0ECCA03B-1F84-411C-AF0F-606E3479AF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411" y="1261378"/>
            <a:ext cx="4960442" cy="374917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04352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TM00001245</Template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Gallery</vt:lpstr>
      <vt:lpstr>U svijetu likovnih umjetnika 3</vt:lpstr>
      <vt:lpstr>Životopis</vt:lpstr>
      <vt:lpstr>Njeno poznato djelo je kip pape ivana pavla ii.</vt:lpstr>
      <vt:lpstr>Izradila je I poznatog mornara</vt:lpstr>
      <vt:lpstr>PRIPREMA</vt:lpstr>
      <vt:lpstr>Naš zadatak je:</vt:lpstr>
      <vt:lpstr>Izrađujemo jaslice kao marija ujević - galetović</vt:lpstr>
      <vt:lpstr>Za projekt u svijetu likovnih umjetnika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165</cp:revision>
  <dcterms:created xsi:type="dcterms:W3CDTF">2020-11-28T22:26:10Z</dcterms:created>
  <dcterms:modified xsi:type="dcterms:W3CDTF">2020-11-28T23:08:03Z</dcterms:modified>
</cp:coreProperties>
</file>