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Maven Pro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MavenPro-bold.fntdata"/><Relationship Id="rId16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c476826a7c_0_9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c476826a7c_0_9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c476826a7c_0_9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c476826a7c_0_9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c476826a7c_0_9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c476826a7c_0_9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c476826a7c_0_9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c476826a7c_0_9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c476826a7c_0_9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c476826a7c_0_9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YHBxFfsn1r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H4XqS5W877U" TargetMode="External"/><Relationship Id="rId4" Type="http://schemas.openxmlformats.org/officeDocument/2006/relationships/hyperlink" Target="https://www.youtube.com/embed/H4XqS5W877U" TargetMode="External"/><Relationship Id="rId5" Type="http://schemas.openxmlformats.org/officeDocument/2006/relationships/image" Target="../media/image1.jpg"/><Relationship Id="rId6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96325" y="1589547"/>
            <a:ext cx="4255500" cy="145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Beatriz Milhazes</a:t>
            </a:r>
            <a:endParaRPr/>
          </a:p>
        </p:txBody>
      </p:sp>
      <p:pic>
        <p:nvPicPr>
          <p:cNvPr id="278" name="Google Shape;278;p13"/>
          <p:cNvPicPr preferRelativeResize="0"/>
          <p:nvPr/>
        </p:nvPicPr>
        <p:blipFill rotWithShape="1">
          <a:blip r:embed="rId3">
            <a:alphaModFix/>
          </a:blip>
          <a:srcRect b="0" l="16624" r="13785" t="0"/>
          <a:stretch/>
        </p:blipFill>
        <p:spPr>
          <a:xfrm>
            <a:off x="4779575" y="152400"/>
            <a:ext cx="3976874" cy="304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idx="1" type="subTitle"/>
          </p:nvPr>
        </p:nvSpPr>
        <p:spPr>
          <a:xfrm>
            <a:off x="5747400" y="740000"/>
            <a:ext cx="3096000" cy="4003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 sz="3063">
                <a:solidFill>
                  <a:srgbClr val="FFFFFF"/>
                </a:solidFill>
              </a:rPr>
              <a:t>Brazilska </a:t>
            </a:r>
            <a:r>
              <a:rPr lang="hr" sz="2663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je umjetnica kolaža i slikarica poznata po svojim velikim radovima i živim bojama.</a:t>
            </a:r>
            <a:endParaRPr sz="2663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63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 sz="2663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Nazvana je "najuspješnijom brazilskom suvremenom slikaricom". </a:t>
            </a:r>
            <a:endParaRPr sz="3063">
              <a:solidFill>
                <a:srgbClr val="FFFFFF"/>
              </a:solidFill>
            </a:endParaRPr>
          </a:p>
        </p:txBody>
      </p:sp>
      <p:pic>
        <p:nvPicPr>
          <p:cNvPr id="284" name="Google Shape;2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145810" cy="400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idx="1" type="subTitle"/>
          </p:nvPr>
        </p:nvSpPr>
        <p:spPr>
          <a:xfrm>
            <a:off x="5701525" y="1116450"/>
            <a:ext cx="3057000" cy="14553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 sz="1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Meu Limão ( Moj limun) iz  2000. prodan je na aukciji 2012. za </a:t>
            </a:r>
            <a:r>
              <a:rPr lang="hr" sz="2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hr" sz="1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2,1 milijun dolara </a:t>
            </a:r>
            <a:endParaRPr sz="4063">
              <a:solidFill>
                <a:srgbClr val="FFFFFF"/>
              </a:solidFill>
            </a:endParaRPr>
          </a:p>
        </p:txBody>
      </p:sp>
      <p:pic>
        <p:nvPicPr>
          <p:cNvPr id="290" name="Google Shape;2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969675" cy="387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idx="1" type="subTitle"/>
          </p:nvPr>
        </p:nvSpPr>
        <p:spPr>
          <a:xfrm>
            <a:off x="824000" y="3596300"/>
            <a:ext cx="7609200" cy="14553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Milhazes je opisala vlastiti rad rekavši :</a:t>
            </a:r>
            <a:endParaRPr sz="25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 sz="2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"Smatram svoj rad geometrijskim, ali ne mogu sve staviti u kvadrat ili krug”.</a:t>
            </a:r>
            <a:endParaRPr sz="4363">
              <a:solidFill>
                <a:srgbClr val="FFFFFF"/>
              </a:solidFill>
            </a:endParaRPr>
          </a:p>
        </p:txBody>
      </p:sp>
      <p:pic>
        <p:nvPicPr>
          <p:cNvPr id="296" name="Google Shape;29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491598" cy="3291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6400" y="152400"/>
            <a:ext cx="4010625" cy="3159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 txBox="1"/>
          <p:nvPr/>
        </p:nvSpPr>
        <p:spPr>
          <a:xfrm>
            <a:off x="824900" y="582275"/>
            <a:ext cx="73512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ZADATAK</a:t>
            </a:r>
            <a:r>
              <a:rPr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: napraviti likovni rad po uzoru na umjetnicu koristeći kolaž papir</a:t>
            </a:r>
            <a:endParaRPr sz="18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POSTUPAK:</a:t>
            </a:r>
            <a:endParaRPr b="1" sz="18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Nunito"/>
              <a:buChar char="●"/>
            </a:pPr>
            <a:r>
              <a:rPr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izabrati nekoliko boja ( 3-4) kolaž papira</a:t>
            </a:r>
            <a:endParaRPr sz="18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Nunito"/>
              <a:buChar char="●"/>
            </a:pPr>
            <a:r>
              <a:rPr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podloga može biti bijeli papir ili papir u boji</a:t>
            </a:r>
            <a:endParaRPr sz="18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Nunito"/>
              <a:buChar char="●"/>
            </a:pPr>
            <a:r>
              <a:rPr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pomoću šablona( podmetači ,čepovi, CD i sl.) </a:t>
            </a:r>
            <a:r>
              <a:rPr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ocrtavati</a:t>
            </a:r>
            <a:r>
              <a:rPr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 krugove te izrezivati</a:t>
            </a:r>
            <a:endParaRPr sz="18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Nunito"/>
              <a:buChar char="●"/>
            </a:pPr>
            <a:r>
              <a:rPr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KRUGOVI-  različite veličine, boje,samo kružnice, puni krugovi…</a:t>
            </a:r>
            <a:endParaRPr sz="18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Nunito"/>
              <a:buChar char="●"/>
            </a:pPr>
            <a:r>
              <a:rPr lang="hr" sz="1800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</a:rPr>
              <a:t>povezivati / slagati krugove po želji- koncentrični, u obliku cvijeta, povezani poput prstenova i sl.</a:t>
            </a:r>
            <a:endParaRPr sz="18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Nunito"/>
              <a:buChar char="●"/>
            </a:pPr>
            <a:r>
              <a:rPr lang="hr" sz="1800" u="sng">
                <a:solidFill>
                  <a:srgbClr val="FFFF00"/>
                </a:solid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video</a:t>
            </a:r>
            <a:endParaRPr sz="1800">
              <a:solidFill>
                <a:srgbClr val="FFFF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>
            <a:hlinkClick r:id="rId3"/>
          </p:cNvPr>
          <p:cNvSpPr txBox="1"/>
          <p:nvPr>
            <p:ph idx="1" type="subTitle"/>
          </p:nvPr>
        </p:nvSpPr>
        <p:spPr>
          <a:xfrm>
            <a:off x="581400" y="296700"/>
            <a:ext cx="3437100" cy="635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 sz="3063">
                <a:solidFill>
                  <a:srgbClr val="FFFFFF"/>
                </a:solidFill>
              </a:rPr>
              <a:t>Inspiracija za kraj…</a:t>
            </a:r>
            <a:r>
              <a:rPr lang="hr" sz="3063" u="sng">
                <a:solidFill>
                  <a:schemeClr val="hlink"/>
                </a:solidFill>
                <a:hlinkClick r:id="rId4"/>
              </a:rPr>
              <a:t>video</a:t>
            </a:r>
            <a:endParaRPr sz="3063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63">
              <a:solidFill>
                <a:srgbClr val="FFFFFF"/>
              </a:solidFill>
            </a:endParaRPr>
          </a:p>
        </p:txBody>
      </p:sp>
      <p:pic>
        <p:nvPicPr>
          <p:cNvPr id="308" name="Google Shape;30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2737" y="1055400"/>
            <a:ext cx="3494250" cy="384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29800" y="558000"/>
            <a:ext cx="4154450" cy="428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