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c38111c1e5_0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c38111c1e5_0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c38111c1e5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c38111c1e5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c38111c1e5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c38111c1e5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c38111c1e5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c38111c1e5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c38111c1e5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c38111c1e5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c38111c1e5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c38111c1e5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c38111c1e5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c38111c1e5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c38111c1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c38111c1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c38111c1e5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c38111c1e5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c38111c1e5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c38111c1e5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c38111c1e5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c38111c1e5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c38111c1e5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c38111c1e5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38111c1e5_0_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38111c1e5_0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c38111c1e5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c38111c1e5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Relationship Id="rId4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Relationship Id="rId4" Type="http://schemas.openxmlformats.org/officeDocument/2006/relationships/image" Target="../media/image1.jpg"/><Relationship Id="rId5" Type="http://schemas.openxmlformats.org/officeDocument/2006/relationships/image" Target="../media/image2.png"/><Relationship Id="rId6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Relationship Id="rId4" Type="http://schemas.openxmlformats.org/officeDocument/2006/relationships/image" Target="../media/image4.png"/><Relationship Id="rId5" Type="http://schemas.openxmlformats.org/officeDocument/2006/relationships/image" Target="../media/image7.png"/><Relationship Id="rId6" Type="http://schemas.openxmlformats.org/officeDocument/2006/relationships/image" Target="../media/image2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/>
        </p:nvSpPr>
        <p:spPr>
          <a:xfrm>
            <a:off x="426050" y="427775"/>
            <a:ext cx="4132800" cy="6927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3300"/>
              <a:t>VASILIJ KANDINSKI</a:t>
            </a:r>
            <a:endParaRPr sz="3300"/>
          </a:p>
        </p:txBody>
      </p:sp>
      <p:pic>
        <p:nvPicPr>
          <p:cNvPr id="121" name="Google Shape;12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72875"/>
            <a:ext cx="4633175" cy="304399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2"/>
          <p:cNvSpPr txBox="1"/>
          <p:nvPr/>
        </p:nvSpPr>
        <p:spPr>
          <a:xfrm>
            <a:off x="734775" y="4526800"/>
            <a:ext cx="314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Kompozicija VII</a:t>
            </a:r>
            <a:endParaRPr/>
          </a:p>
        </p:txBody>
      </p:sp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59250" y="1273175"/>
            <a:ext cx="4053626" cy="30433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/>
        </p:nvSpPr>
        <p:spPr>
          <a:xfrm>
            <a:off x="426050" y="427775"/>
            <a:ext cx="4132800" cy="6927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3300"/>
              <a:t>VASILIJ KANDINSKI</a:t>
            </a:r>
            <a:endParaRPr sz="3300"/>
          </a:p>
        </p:txBody>
      </p:sp>
      <p:sp>
        <p:nvSpPr>
          <p:cNvPr id="129" name="Google Shape;129;p23"/>
          <p:cNvSpPr txBox="1"/>
          <p:nvPr/>
        </p:nvSpPr>
        <p:spPr>
          <a:xfrm>
            <a:off x="734775" y="4526800"/>
            <a:ext cx="314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Kompozicija VIII</a:t>
            </a:r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72875"/>
            <a:ext cx="4479496" cy="3101526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3"/>
          <p:cNvSpPr txBox="1"/>
          <p:nvPr/>
        </p:nvSpPr>
        <p:spPr>
          <a:xfrm>
            <a:off x="4933575" y="275525"/>
            <a:ext cx="4132800" cy="480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500"/>
              <a:t>Kandinski smatra da žuta boja „ima sposobnost da uzdigne do neslućenih visina, nepodnošljivih oku i duši“. 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500"/>
              <a:t>Plava „spušta u beskonačne dubine“. 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500"/>
              <a:t>Svijetlo plava u čovjeku izaziva “ zvuk koji podsjeća na zvuk flaute“. 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500"/>
              <a:t>On smatra da je zelena boja „dobro uravnotežena i može se usporediti sa  tankim zvucima violine“. 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500"/>
              <a:t>Crvena „daje utisak snažnih udaraca bubnjeva“. 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500"/>
              <a:t>Po mišljenju Kandinskog, vodoravne linije su poput „hladnog i ravnog“ zvuka, dok su uspravne „tople i visokih tonova“. </a:t>
            </a:r>
            <a:endParaRPr sz="15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r" sz="1500"/>
              <a:t>Oštri kutovi  su „topli, snažni, pulsirajući i žuti“, a pravi kutovi  „hladni, zauzdani i crveni“.</a:t>
            </a:r>
            <a:endParaRPr sz="15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/>
        </p:nvSpPr>
        <p:spPr>
          <a:xfrm>
            <a:off x="426050" y="427775"/>
            <a:ext cx="4132800" cy="6927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3300"/>
              <a:t>VASILIJ KANDINSKI</a:t>
            </a:r>
            <a:endParaRPr sz="3300"/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881" y="1422450"/>
            <a:ext cx="3804618" cy="2828713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4"/>
          <p:cNvSpPr txBox="1"/>
          <p:nvPr/>
        </p:nvSpPr>
        <p:spPr>
          <a:xfrm>
            <a:off x="774150" y="4487450"/>
            <a:ext cx="331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Boje, krugovi i kvadrati</a:t>
            </a:r>
            <a:endParaRPr/>
          </a:p>
        </p:txBody>
      </p:sp>
      <p:pic>
        <p:nvPicPr>
          <p:cNvPr id="139" name="Google Shape;13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76850" y="585400"/>
            <a:ext cx="3541975" cy="361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4"/>
          <p:cNvSpPr txBox="1"/>
          <p:nvPr/>
        </p:nvSpPr>
        <p:spPr>
          <a:xfrm>
            <a:off x="5156625" y="4448075"/>
            <a:ext cx="266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Nekoliko krugova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5"/>
          <p:cNvSpPr txBox="1"/>
          <p:nvPr/>
        </p:nvSpPr>
        <p:spPr>
          <a:xfrm>
            <a:off x="426050" y="427775"/>
            <a:ext cx="4132800" cy="6927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3300"/>
              <a:t>VASILIJ KANDINSKI</a:t>
            </a:r>
            <a:endParaRPr sz="3300"/>
          </a:p>
        </p:txBody>
      </p:sp>
      <p:sp>
        <p:nvSpPr>
          <p:cNvPr id="146" name="Google Shape;146;p25"/>
          <p:cNvSpPr txBox="1"/>
          <p:nvPr/>
        </p:nvSpPr>
        <p:spPr>
          <a:xfrm>
            <a:off x="774150" y="4487450"/>
            <a:ext cx="3319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Krugovi u krugu</a:t>
            </a:r>
            <a:endParaRPr/>
          </a:p>
        </p:txBody>
      </p:sp>
      <p:sp>
        <p:nvSpPr>
          <p:cNvPr id="147" name="Google Shape;147;p25"/>
          <p:cNvSpPr txBox="1"/>
          <p:nvPr/>
        </p:nvSpPr>
        <p:spPr>
          <a:xfrm>
            <a:off x="5665000" y="4487450"/>
            <a:ext cx="266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Kontrast zvukova</a:t>
            </a:r>
            <a:endParaRPr/>
          </a:p>
        </p:txBody>
      </p:sp>
      <p:pic>
        <p:nvPicPr>
          <p:cNvPr id="148" name="Google Shape;14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6175" y="1390650"/>
            <a:ext cx="2999025" cy="299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29674" y="228677"/>
            <a:ext cx="2999024" cy="4219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6"/>
          <p:cNvSpPr txBox="1"/>
          <p:nvPr/>
        </p:nvSpPr>
        <p:spPr>
          <a:xfrm>
            <a:off x="426050" y="427775"/>
            <a:ext cx="4132800" cy="6927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3300"/>
              <a:t>LIKOVNI ZADATAK</a:t>
            </a:r>
            <a:endParaRPr sz="3300"/>
          </a:p>
        </p:txBody>
      </p:sp>
      <p:pic>
        <p:nvPicPr>
          <p:cNvPr id="155" name="Google Shape;15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5376" y="669175"/>
            <a:ext cx="3379800" cy="4321924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6"/>
          <p:cNvSpPr txBox="1"/>
          <p:nvPr/>
        </p:nvSpPr>
        <p:spPr>
          <a:xfrm>
            <a:off x="426050" y="1272750"/>
            <a:ext cx="4132800" cy="384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Slikamo po uzoru na Kandinskog.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Koristit ćemo geometrijske oblike i crtat ćemo ih tušem.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Kad se tuš osuši oslikat ćemo ih temperama ili vodenim bojama -koristit ćemo boje kao Kandinsky.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Geometrijske oblike ćemo najprije izrezati iz kartona. To će nam biti šablone- pripremljeni kartonski oblici različitih veličina.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Nekada ne trebate nacrtati cijeli oblik- samo njegov dio.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Koristit ćemo i različite vrste crta- zakrivljene, ravne, tanke i debele.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Stvarat ćemo ritam  crta, a kasnije i ritam boja.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7"/>
          <p:cNvSpPr txBox="1"/>
          <p:nvPr/>
        </p:nvSpPr>
        <p:spPr>
          <a:xfrm>
            <a:off x="426050" y="427775"/>
            <a:ext cx="4132800" cy="6927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3300"/>
              <a:t>LIKOVNI ZADATAK</a:t>
            </a:r>
            <a:endParaRPr sz="3300"/>
          </a:p>
        </p:txBody>
      </p:sp>
      <p:sp>
        <p:nvSpPr>
          <p:cNvPr id="162" name="Google Shape;162;p27"/>
          <p:cNvSpPr txBox="1"/>
          <p:nvPr/>
        </p:nvSpPr>
        <p:spPr>
          <a:xfrm>
            <a:off x="426050" y="1272750"/>
            <a:ext cx="41328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Rad ćemo stvarati dva školska sata, ovaj tjedan i sljedeći: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hr"/>
              <a:t>sat: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/>
              <a:t>upoznavanje umjetnika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/>
              <a:t>izrezivanje šablona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/>
              <a:t>crtanje kompozicije ritma crta i geometrijskih likova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hr"/>
              <a:t>sat: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/>
              <a:t>dodavanje boja- oslikavanje rada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"/>
              <a:t>kompozicija boja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analiza radova- kritički osvrt</a:t>
            </a:r>
            <a:endParaRPr/>
          </a:p>
        </p:txBody>
      </p:sp>
      <p:pic>
        <p:nvPicPr>
          <p:cNvPr id="163" name="Google Shape;16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1250" y="152400"/>
            <a:ext cx="4280349" cy="4569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2107450" y="299200"/>
            <a:ext cx="4132800" cy="6927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3300"/>
              <a:t>VASILIJ KANDINSKI</a:t>
            </a:r>
            <a:endParaRPr sz="3300"/>
          </a:p>
        </p:txBody>
      </p:sp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0300" y="1214838"/>
            <a:ext cx="3737748" cy="3737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07450" y="1583525"/>
            <a:ext cx="1876425" cy="300037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4"/>
          <p:cNvSpPr/>
          <p:nvPr/>
        </p:nvSpPr>
        <p:spPr>
          <a:xfrm>
            <a:off x="393625" y="1583525"/>
            <a:ext cx="1876500" cy="883200"/>
          </a:xfrm>
          <a:prstGeom prst="wedgeRoundRectCallout">
            <a:avLst>
              <a:gd fmla="val 64675" name="adj1"/>
              <a:gd fmla="val 102004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/>
              <a:t>SVE ZAPOČINJE TOČKOM!</a:t>
            </a:r>
            <a:endParaRPr/>
          </a:p>
        </p:txBody>
      </p:sp>
      <p:pic>
        <p:nvPicPr>
          <p:cNvPr id="62" name="Google Shape;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250" y="3789400"/>
            <a:ext cx="2381250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1250" y="131200"/>
            <a:ext cx="1440890" cy="102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355100" y="226700"/>
            <a:ext cx="4132800" cy="6927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3300"/>
              <a:t>VASILIJ KANDINSKI</a:t>
            </a:r>
            <a:endParaRPr sz="3300"/>
          </a:p>
        </p:txBody>
      </p:sp>
      <p:sp>
        <p:nvSpPr>
          <p:cNvPr id="69" name="Google Shape;69;p15"/>
          <p:cNvSpPr txBox="1"/>
          <p:nvPr/>
        </p:nvSpPr>
        <p:spPr>
          <a:xfrm>
            <a:off x="355100" y="1168950"/>
            <a:ext cx="3990900" cy="36171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900"/>
              <a:t>Ruski slikar , rođen 16. prosinca 1866. Umro je 1944. godine.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900"/>
              <a:t>Potječe iz bogate obitelji trgovca čajem.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900"/>
              <a:t>Kao dijete učio je svirati klavir i violončelo, upisao je i školu slikarstva ali  je studirao pravo i ekonomiju.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900"/>
              <a:t>No u tridesetim godinama odlučio se za umjetnost i postao slikar.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24475" y="322975"/>
            <a:ext cx="4267125" cy="43638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3213" y="131200"/>
            <a:ext cx="2650474" cy="2650475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 txBox="1"/>
          <p:nvPr/>
        </p:nvSpPr>
        <p:spPr>
          <a:xfrm>
            <a:off x="284150" y="594100"/>
            <a:ext cx="4132800" cy="6927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3300"/>
              <a:t>VASILIJ KANDINSKI</a:t>
            </a:r>
            <a:endParaRPr sz="3300"/>
          </a:p>
        </p:txBody>
      </p:sp>
      <p:sp>
        <p:nvSpPr>
          <p:cNvPr id="77" name="Google Shape;77;p16"/>
          <p:cNvSpPr txBox="1"/>
          <p:nvPr/>
        </p:nvSpPr>
        <p:spPr>
          <a:xfrm>
            <a:off x="355100" y="2192425"/>
            <a:ext cx="3990900" cy="15699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900"/>
              <a:t>U njegovom životu veliku važnost imaju dvije umjetnosti: glazba i slikarstvo.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8" name="Google Shape;78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0100" y="1948021"/>
            <a:ext cx="2798400" cy="2890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56663" y="1829925"/>
            <a:ext cx="1445462" cy="2890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24688" y="452025"/>
            <a:ext cx="2007526" cy="200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 txBox="1"/>
          <p:nvPr/>
        </p:nvSpPr>
        <p:spPr>
          <a:xfrm>
            <a:off x="284150" y="594100"/>
            <a:ext cx="4132800" cy="6927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3300"/>
              <a:t>VASILIJ KANDINSKI</a:t>
            </a:r>
            <a:endParaRPr sz="3300"/>
          </a:p>
        </p:txBody>
      </p:sp>
      <p:sp>
        <p:nvSpPr>
          <p:cNvPr id="86" name="Google Shape;86;p17"/>
          <p:cNvSpPr txBox="1"/>
          <p:nvPr/>
        </p:nvSpPr>
        <p:spPr>
          <a:xfrm>
            <a:off x="355100" y="1706925"/>
            <a:ext cx="3990900" cy="31092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900"/>
              <a:t>Umjetnost kojom se bavi Kandinski naziva se apstraktna umjetnost.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900"/>
              <a:t>Što to znači?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900"/>
              <a:t>To znači da nema temu koju ćete odmah vidjeti.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900"/>
              <a:t>Geometrijski oblici i boje postaju umjetnost.</a:t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53050" y="152400"/>
            <a:ext cx="3769781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/>
        </p:nvSpPr>
        <p:spPr>
          <a:xfrm>
            <a:off x="284150" y="594100"/>
            <a:ext cx="4132800" cy="6927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3300"/>
              <a:t>VASILIJ KANDINSKI</a:t>
            </a:r>
            <a:endParaRPr sz="3300"/>
          </a:p>
        </p:txBody>
      </p:sp>
      <p:sp>
        <p:nvSpPr>
          <p:cNvPr id="93" name="Google Shape;93;p18"/>
          <p:cNvSpPr txBox="1"/>
          <p:nvPr/>
        </p:nvSpPr>
        <p:spPr>
          <a:xfrm>
            <a:off x="355100" y="1706925"/>
            <a:ext cx="3990900" cy="28167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900"/>
              <a:t>U apstraktnoj umjetnosti Kandinskog vidjet ćemo čiste likovne vrijednosti (linija, boja, obris, kompozicija, itd.). </a:t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900"/>
              <a:t>Slika je postala pokazatelj unutarnjeg stanja duha i duše i ne "predstavlja" ništa (ne teži tome da izigrava bilo što iz opipljiva svijeta).</a:t>
            </a:r>
            <a:endParaRPr sz="1900"/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98400" y="730650"/>
            <a:ext cx="4493199" cy="3251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/>
        </p:nvSpPr>
        <p:spPr>
          <a:xfrm>
            <a:off x="426050" y="965750"/>
            <a:ext cx="4132800" cy="6927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3300"/>
              <a:t>VASILIJ KANDINSKI</a:t>
            </a:r>
            <a:endParaRPr sz="3300"/>
          </a:p>
        </p:txBody>
      </p:sp>
      <p:sp>
        <p:nvSpPr>
          <p:cNvPr id="100" name="Google Shape;100;p19"/>
          <p:cNvSpPr txBox="1"/>
          <p:nvPr/>
        </p:nvSpPr>
        <p:spPr>
          <a:xfrm>
            <a:off x="426050" y="2441725"/>
            <a:ext cx="3990900" cy="10620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1900"/>
              <a:t>Smatrao je da u svojim slikama može prikazati osjećaje i glazbu pomoću boja i oblika.</a:t>
            </a:r>
            <a:endParaRPr sz="1900"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8900" y="965750"/>
            <a:ext cx="4132800" cy="3211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/>
        </p:nvSpPr>
        <p:spPr>
          <a:xfrm>
            <a:off x="426050" y="427775"/>
            <a:ext cx="4132800" cy="6927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3300"/>
              <a:t>VASILIJ KANDINSKI</a:t>
            </a:r>
            <a:endParaRPr sz="3300"/>
          </a:p>
        </p:txBody>
      </p:sp>
      <p:sp>
        <p:nvSpPr>
          <p:cNvPr id="107" name="Google Shape;107;p20"/>
          <p:cNvSpPr txBox="1"/>
          <p:nvPr/>
        </p:nvSpPr>
        <p:spPr>
          <a:xfrm>
            <a:off x="268600" y="1405125"/>
            <a:ext cx="4290300" cy="31806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900"/>
              <a:buChar char="●"/>
            </a:pPr>
            <a:r>
              <a:rPr lang="hr" sz="1900"/>
              <a:t>forma – tipka klavira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hr" sz="1900"/>
              <a:t>prodorno žuto – visoki tonovi trube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hr" sz="1900"/>
              <a:t>svijetlo plavo – flauta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hr" sz="1900"/>
              <a:t>tamno plavo – violončelo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hr" sz="1900"/>
              <a:t>duboko plavo – zvuk kontrabasa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hr" sz="1900"/>
              <a:t>duboko, svečano plavo – zvuk orgulja</a:t>
            </a:r>
            <a:endParaRPr sz="1900"/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108" name="Google Shape;10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1925" y="769075"/>
            <a:ext cx="4280300" cy="3114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D966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/>
        </p:nvSpPr>
        <p:spPr>
          <a:xfrm>
            <a:off x="426050" y="427775"/>
            <a:ext cx="4132800" cy="6927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hr" sz="3300"/>
              <a:t>VASILIJ KANDINSKI</a:t>
            </a:r>
            <a:endParaRPr sz="3300"/>
          </a:p>
        </p:txBody>
      </p:sp>
      <p:sp>
        <p:nvSpPr>
          <p:cNvPr id="114" name="Google Shape;114;p21"/>
          <p:cNvSpPr txBox="1"/>
          <p:nvPr/>
        </p:nvSpPr>
        <p:spPr>
          <a:xfrm>
            <a:off x="268600" y="1405125"/>
            <a:ext cx="4290300" cy="28443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900"/>
              <a:buChar char="●"/>
            </a:pPr>
            <a:r>
              <a:rPr lang="hr" sz="1900"/>
              <a:t>Najviše je koristio geometrijske oblike :</a:t>
            </a:r>
            <a:endParaRPr sz="1900"/>
          </a:p>
          <a:p>
            <a:pPr indent="-34925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hr" sz="1900"/>
              <a:t>TROKUT- označavao je teške osjećaje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hr" sz="1900"/>
              <a:t>PRAVOKUTNIK-označavao je smirene osjećaje</a:t>
            </a:r>
            <a:endParaRPr sz="1900"/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hr" sz="1900"/>
              <a:t>KRUG- označavao je duhovnost</a:t>
            </a:r>
            <a:endParaRPr sz="1900"/>
          </a:p>
          <a:p>
            <a:pPr indent="0" lvl="0" marL="0" rtl="0" algn="l"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1925" y="769075"/>
            <a:ext cx="4280300" cy="31140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