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66"/>
    <a:srgbClr val="C46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66497-CE34-4AC7-6EE8-9678AB703E6B}" v="257" dt="2020-11-04T18:11:02.209"/>
    <p1510:client id="{C48AB4C6-83F8-4C37-A903-E6EB1DAA4891}" v="1030" dt="2020-11-04T16:59:4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t.wikipedia.org/wiki/Paul_Kle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Paul_Klee_189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ree-des-reves.com/modules/newbb/viewtopic.php?topic_id=2441" TargetMode="External"/><Relationship Id="rId7" Type="http://schemas.openxmlformats.org/officeDocument/2006/relationships/hyperlink" Target="http://kunstvensters.com/2009/04/09/webmuseum-paul-kle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wikigallery.org/wiki/painting_238488/Paul-Klee/Red-Balloon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1D20D3A-8CA7-47CC-87F1-D3A53AE28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4" r="-2" b="-2"/>
          <a:stretch/>
        </p:blipFill>
        <p:spPr>
          <a:xfrm>
            <a:off x="1605582" y="623275"/>
            <a:ext cx="1901910" cy="2644859"/>
          </a:xfrm>
          <a:prstGeom prst="rect">
            <a:avLst/>
          </a:prstGeom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7CD5F68-C6B4-4931-831B-6BD6F8F04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60" y="3586297"/>
            <a:ext cx="3499353" cy="264486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en-US" sz="8000">
                <a:cs typeface="Calibri Light"/>
              </a:rPr>
              <a:t>U svijetu likovnih umjetnika 3</a:t>
            </a:r>
            <a:endParaRPr lang="en-US" sz="8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0210" y="4634204"/>
            <a:ext cx="4041454" cy="126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ea typeface="+mn-lt"/>
                <a:cs typeface="+mn-lt"/>
              </a:rPr>
              <a:t>Paul Klee (</a:t>
            </a:r>
            <a:r>
              <a:rPr lang="en-US" sz="2000" err="1">
                <a:ea typeface="+mn-lt"/>
                <a:cs typeface="+mn-lt"/>
              </a:rPr>
              <a:t>Münchenbuchsee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kraj</a:t>
            </a:r>
            <a:r>
              <a:rPr lang="en-US" sz="2000">
                <a:ea typeface="+mn-lt"/>
                <a:cs typeface="+mn-lt"/>
              </a:rPr>
              <a:t> Berna, 18. </a:t>
            </a:r>
            <a:r>
              <a:rPr lang="en-US" sz="2000" err="1">
                <a:ea typeface="+mn-lt"/>
                <a:cs typeface="+mn-lt"/>
              </a:rPr>
              <a:t>prosinca</a:t>
            </a:r>
            <a:r>
              <a:rPr lang="en-US" sz="2000">
                <a:ea typeface="+mn-lt"/>
                <a:cs typeface="+mn-lt"/>
              </a:rPr>
              <a:t> 1879. - </a:t>
            </a:r>
            <a:r>
              <a:rPr lang="en-US" sz="2000" err="1">
                <a:ea typeface="+mn-lt"/>
                <a:cs typeface="+mn-lt"/>
              </a:rPr>
              <a:t>Muralto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kraj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Locarna</a:t>
            </a:r>
            <a:r>
              <a:rPr lang="en-US" sz="2000">
                <a:ea typeface="+mn-lt"/>
                <a:cs typeface="+mn-lt"/>
              </a:rPr>
              <a:t>, 29. </a:t>
            </a:r>
            <a:r>
              <a:rPr lang="en-US" sz="2000" err="1">
                <a:ea typeface="+mn-lt"/>
                <a:cs typeface="+mn-lt"/>
              </a:rPr>
              <a:t>lipnja</a:t>
            </a:r>
            <a:r>
              <a:rPr lang="en-US" sz="2000">
                <a:ea typeface="+mn-lt"/>
                <a:cs typeface="+mn-lt"/>
              </a:rPr>
              <a:t> 1940.) </a:t>
            </a:r>
            <a:r>
              <a:rPr lang="en-US" sz="2000" err="1">
                <a:ea typeface="+mn-lt"/>
                <a:cs typeface="+mn-lt"/>
              </a:rPr>
              <a:t>Švicarska</a:t>
            </a:r>
            <a:r>
              <a:rPr lang="en-US" sz="2000">
                <a:ea typeface="+mn-lt"/>
                <a:cs typeface="+mn-lt"/>
              </a:rPr>
              <a:t> 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9778-6693-45A9-A916-62370AE6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Paul Klee 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7C17-CA8A-48D0-86D7-E81116E0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ea typeface="+mn-lt"/>
                <a:cs typeface="+mn-lt"/>
              </a:rPr>
              <a:t>-  njegov otac bio je profesor glazbe, a majka operna pjevačica</a:t>
            </a:r>
            <a:endParaRPr lang="en-US" sz="1600">
              <a:cs typeface="Calibri" panose="020F0502020204030204"/>
            </a:endParaRPr>
          </a:p>
          <a:p>
            <a:r>
              <a:rPr lang="en-US" sz="1600">
                <a:ea typeface="+mn-lt"/>
                <a:cs typeface="+mn-lt"/>
              </a:rPr>
              <a:t>-  crtao je još kao dijete</a:t>
            </a:r>
          </a:p>
          <a:p>
            <a:r>
              <a:rPr lang="en-US" sz="1600">
                <a:ea typeface="+mn-lt"/>
                <a:cs typeface="+mn-lt"/>
              </a:rPr>
              <a:t>-  postao je slikar zahvaljujući svojoj baki koja je lijepo crtala i slikala i vrlo</a:t>
            </a:r>
          </a:p>
          <a:p>
            <a:pPr marL="0" indent="0">
              <a:buNone/>
            </a:pPr>
            <a:r>
              <a:rPr lang="en-US" sz="1600">
                <a:ea typeface="+mn-lt"/>
                <a:cs typeface="+mn-lt"/>
              </a:rPr>
              <a:t>       rano   probudila kod njega osjećaj za boju i crtež</a:t>
            </a:r>
            <a:endParaRPr lang="en-US" sz="1600">
              <a:cs typeface="Calibri"/>
            </a:endParaRPr>
          </a:p>
          <a:p>
            <a:r>
              <a:rPr lang="en-US" sz="1600">
                <a:ea typeface="+mn-lt"/>
                <a:cs typeface="+mn-lt"/>
              </a:rPr>
              <a:t>-  nepresušan slikarski talent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-  odličan pedagog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-  uspješan violinist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-  dobar kuhar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-  veliki domaćin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-  nježan otac koji je svom sinu jedincu Feliksu ilustrirao bajke i izrađivao igračke</a:t>
            </a:r>
            <a:endParaRPr lang="en-US" sz="1600"/>
          </a:p>
        </p:txBody>
      </p:sp>
      <p:pic>
        <p:nvPicPr>
          <p:cNvPr id="4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999F843-64EE-4239-8A8E-4D73C79B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8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6D23-3471-463F-BDF4-03C2E77B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ea typeface="+mj-lt"/>
                <a:cs typeface="+mj-lt"/>
              </a:rPr>
              <a:t>Umjetnost</a:t>
            </a:r>
            <a:r>
              <a:rPr lang="en-US" sz="3600" b="1" dirty="0">
                <a:ea typeface="+mj-lt"/>
                <a:cs typeface="+mj-lt"/>
              </a:rPr>
              <a:t> ne </a:t>
            </a:r>
            <a:r>
              <a:rPr lang="en-US" sz="3600" b="1" dirty="0" err="1">
                <a:ea typeface="+mj-lt"/>
                <a:cs typeface="+mj-lt"/>
              </a:rPr>
              <a:t>prikazuje</a:t>
            </a:r>
            <a:r>
              <a:rPr lang="en-US" sz="3600" b="1" dirty="0">
                <a:ea typeface="+mj-lt"/>
                <a:cs typeface="+mj-lt"/>
              </a:rPr>
              <a:t> </a:t>
            </a:r>
            <a:r>
              <a:rPr lang="en-US" sz="3600" b="1" dirty="0" err="1">
                <a:ea typeface="+mj-lt"/>
                <a:cs typeface="+mj-lt"/>
              </a:rPr>
              <a:t>vidljivo</a:t>
            </a:r>
            <a:r>
              <a:rPr lang="en-US" sz="3600" b="1" dirty="0">
                <a:ea typeface="+mj-lt"/>
                <a:cs typeface="+mj-lt"/>
              </a:rPr>
              <a:t>, </a:t>
            </a:r>
            <a:r>
              <a:rPr lang="en-US" sz="3600" b="1" dirty="0" err="1">
                <a:ea typeface="+mj-lt"/>
                <a:cs typeface="+mj-lt"/>
              </a:rPr>
              <a:t>umjetnost</a:t>
            </a:r>
            <a:r>
              <a:rPr lang="en-US" sz="3600" b="1" dirty="0">
                <a:ea typeface="+mj-lt"/>
                <a:cs typeface="+mj-lt"/>
              </a:rPr>
              <a:t> </a:t>
            </a:r>
            <a:r>
              <a:rPr lang="en-US" sz="3600" b="1" dirty="0" err="1">
                <a:ea typeface="+mj-lt"/>
                <a:cs typeface="+mj-lt"/>
              </a:rPr>
              <a:t>čini</a:t>
            </a:r>
            <a:r>
              <a:rPr lang="en-US" sz="3600" b="1" dirty="0">
                <a:ea typeface="+mj-lt"/>
                <a:cs typeface="+mj-lt"/>
              </a:rPr>
              <a:t> </a:t>
            </a:r>
            <a:r>
              <a:rPr lang="en-US" sz="3600" b="1" dirty="0" err="1">
                <a:ea typeface="+mj-lt"/>
                <a:cs typeface="+mj-lt"/>
              </a:rPr>
              <a:t>vidljivim</a:t>
            </a:r>
            <a:r>
              <a:rPr lang="en-US" sz="3600" b="1" dirty="0">
                <a:ea typeface="+mj-lt"/>
                <a:cs typeface="+mj-lt"/>
              </a:rPr>
              <a:t>.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1C9A-4AD6-4AEE-9E60-157E338EA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15" y="165954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- bio je nevjerojatno poznati umjetnik koji je u svojoj 40 – godišnjoj karijeri stvorio više od 10 000 umjetničkih djela</a:t>
            </a:r>
          </a:p>
          <a:p>
            <a:r>
              <a:rPr lang="en-US" sz="2000" dirty="0">
                <a:ea typeface="+mn-lt"/>
                <a:cs typeface="+mn-lt"/>
              </a:rPr>
              <a:t>- </a:t>
            </a:r>
            <a:r>
              <a:rPr lang="en-US" sz="2000" dirty="0" err="1">
                <a:ea typeface="+mn-lt"/>
                <a:cs typeface="+mn-lt"/>
              </a:rPr>
              <a:t>više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nego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bilo</a:t>
            </a:r>
            <a:r>
              <a:rPr lang="en-US" sz="2000" dirty="0">
                <a:ea typeface="+mn-lt"/>
                <a:cs typeface="+mn-lt"/>
              </a:rPr>
              <a:t> koji drugi umjetnik u povijesti</a:t>
            </a:r>
          </a:p>
          <a:p>
            <a:r>
              <a:rPr lang="en-US" sz="2000" dirty="0">
                <a:ea typeface="+mn-lt"/>
                <a:cs typeface="+mn-lt"/>
              </a:rPr>
              <a:t>- </a:t>
            </a:r>
            <a:r>
              <a:rPr lang="en-US" sz="2000" dirty="0" err="1">
                <a:ea typeface="+mn-lt"/>
                <a:cs typeface="+mn-lt"/>
              </a:rPr>
              <a:t>među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njima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akvareli</a:t>
            </a:r>
            <a:r>
              <a:rPr lang="en-US" sz="2000" dirty="0">
                <a:ea typeface="+mn-lt"/>
                <a:cs typeface="+mn-lt"/>
              </a:rPr>
              <a:t>, ulja na platnu, crteži, ručne lutke i još mnogo toga</a:t>
            </a:r>
            <a:endParaRPr lang="en-US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colorful, colored, grass, face&#10;&#10;Description automatically generated">
            <a:extLst>
              <a:ext uri="{FF2B5EF4-FFF2-40B4-BE49-F238E27FC236}">
                <a16:creationId xmlns:a16="http://schemas.microsoft.com/office/drawing/2014/main" id="{5A36B1D7-8278-4D34-9792-FA9FA170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1631" y="3515244"/>
            <a:ext cx="2743200" cy="2250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4B36C-A1DB-43EE-BCF2-E2ABB56F5CFD}"/>
              </a:ext>
            </a:extLst>
          </p:cNvPr>
          <p:cNvSpPr txBox="1"/>
          <p:nvPr/>
        </p:nvSpPr>
        <p:spPr>
          <a:xfrm>
            <a:off x="1031631" y="576592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 err="1">
                <a:cs typeface="Calibri"/>
              </a:rPr>
              <a:t>Dvorac</a:t>
            </a:r>
            <a:r>
              <a:rPr lang="en-US" dirty="0">
                <a:cs typeface="Calibri"/>
              </a:rPr>
              <a:t> I Sunce</a:t>
            </a:r>
          </a:p>
        </p:txBody>
      </p:sp>
      <p:pic>
        <p:nvPicPr>
          <p:cNvPr id="10" name="Picture 10" descr="A picture containing grass, sitting, photo, green&#10;&#10;Description automatically generated">
            <a:extLst>
              <a:ext uri="{FF2B5EF4-FFF2-40B4-BE49-F238E27FC236}">
                <a16:creationId xmlns:a16="http://schemas.microsoft.com/office/drawing/2014/main" id="{9082E5B7-7D5B-4A39-856F-1FD854ED40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930" r="287" b="-437"/>
          <a:stretch/>
        </p:blipFill>
        <p:spPr>
          <a:xfrm>
            <a:off x="4289903" y="3556390"/>
            <a:ext cx="3397250" cy="2167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4FCD71-ECC4-4406-A2C5-03BA2AB83872}"/>
              </a:ext>
            </a:extLst>
          </p:cNvPr>
          <p:cNvSpPr txBox="1"/>
          <p:nvPr/>
        </p:nvSpPr>
        <p:spPr>
          <a:xfrm>
            <a:off x="4319465" y="5764090"/>
            <a:ext cx="18923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 err="1">
                <a:cs typeface="Calibri"/>
              </a:rPr>
              <a:t>Crveni</a:t>
            </a:r>
            <a:r>
              <a:rPr lang="en-US" dirty="0">
                <a:cs typeface="Calibri"/>
              </a:rPr>
              <a:t> balon</a:t>
            </a:r>
          </a:p>
        </p:txBody>
      </p:sp>
      <p:pic>
        <p:nvPicPr>
          <p:cNvPr id="13" name="Picture 13" descr="A painting of a person&#10;&#10;Description automatically generated">
            <a:extLst>
              <a:ext uri="{FF2B5EF4-FFF2-40B4-BE49-F238E27FC236}">
                <a16:creationId xmlns:a16="http://schemas.microsoft.com/office/drawing/2014/main" id="{0C30234B-99AF-47C0-B2E2-4F3888AB0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99938" y="3578962"/>
            <a:ext cx="2743199" cy="1986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83D42A-1873-4167-AD2E-D04086F56D1F}"/>
              </a:ext>
            </a:extLst>
          </p:cNvPr>
          <p:cNvSpPr txBox="1"/>
          <p:nvPr/>
        </p:nvSpPr>
        <p:spPr>
          <a:xfrm>
            <a:off x="8299938" y="569277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 err="1">
                <a:cs typeface="Calibri"/>
              </a:rPr>
              <a:t>Mačka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ptica</a:t>
            </a:r>
          </a:p>
        </p:txBody>
      </p:sp>
    </p:spTree>
    <p:extLst>
      <p:ext uri="{BB962C8B-B14F-4D97-AF65-F5344CB8AC3E}">
        <p14:creationId xmlns:p14="http://schemas.microsoft.com/office/powerpoint/2010/main" val="36249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3919-F9AD-480C-86B6-E5D6B2BE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Kleeov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kontrast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krivih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parova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A056-BA34-4E10-8685-A7AB946C8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 </a:t>
            </a:r>
            <a:r>
              <a:rPr lang="en-US" dirty="0" err="1">
                <a:cs typeface="Calibri"/>
              </a:rPr>
              <a:t>svom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slikanju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koristio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geometrijske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likove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ECBA30-DBD8-4170-93CE-A53D74C4402B}"/>
              </a:ext>
            </a:extLst>
          </p:cNvPr>
          <p:cNvSpPr/>
          <p:nvPr/>
        </p:nvSpPr>
        <p:spPr>
          <a:xfrm>
            <a:off x="610353" y="3384814"/>
            <a:ext cx="918307" cy="9183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C7B67-E03B-4F51-968A-7FBDBA8FB691}"/>
              </a:ext>
            </a:extLst>
          </p:cNvPr>
          <p:cNvSpPr/>
          <p:nvPr/>
        </p:nvSpPr>
        <p:spPr>
          <a:xfrm>
            <a:off x="2508055" y="3387403"/>
            <a:ext cx="918307" cy="9183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1AC69-6935-4800-935B-6C696AA8B209}"/>
              </a:ext>
            </a:extLst>
          </p:cNvPr>
          <p:cNvSpPr/>
          <p:nvPr/>
        </p:nvSpPr>
        <p:spPr>
          <a:xfrm>
            <a:off x="1591041" y="2338210"/>
            <a:ext cx="918307" cy="9183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AAAD1C-11B9-45D6-A190-CE051FA43619}"/>
              </a:ext>
            </a:extLst>
          </p:cNvPr>
          <p:cNvSpPr/>
          <p:nvPr/>
        </p:nvSpPr>
        <p:spPr>
          <a:xfrm>
            <a:off x="4288762" y="3430716"/>
            <a:ext cx="918307" cy="918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B20E6F-DE85-4F28-B947-B5FA0ADE4178}"/>
              </a:ext>
            </a:extLst>
          </p:cNvPr>
          <p:cNvSpPr/>
          <p:nvPr/>
        </p:nvSpPr>
        <p:spPr>
          <a:xfrm>
            <a:off x="3426598" y="4599258"/>
            <a:ext cx="918307" cy="9183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D1AAB-5FD6-4FC8-8FFD-F06C42FA6BD0}"/>
              </a:ext>
            </a:extLst>
          </p:cNvPr>
          <p:cNvSpPr/>
          <p:nvPr/>
        </p:nvSpPr>
        <p:spPr>
          <a:xfrm>
            <a:off x="6171634" y="3430246"/>
            <a:ext cx="918307" cy="9183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E49ADA-F666-4EC0-AA59-72AE3C48FC37}"/>
              </a:ext>
            </a:extLst>
          </p:cNvPr>
          <p:cNvSpPr/>
          <p:nvPr/>
        </p:nvSpPr>
        <p:spPr>
          <a:xfrm>
            <a:off x="617296" y="4945536"/>
            <a:ext cx="918307" cy="91830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6B363-40F3-40FA-9926-EFC971EB10B9}"/>
              </a:ext>
            </a:extLst>
          </p:cNvPr>
          <p:cNvSpPr/>
          <p:nvPr/>
        </p:nvSpPr>
        <p:spPr>
          <a:xfrm>
            <a:off x="5204361" y="2438728"/>
            <a:ext cx="918307" cy="91830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A926EF-744C-4DF7-B0CF-2D8F6B4D1133}"/>
              </a:ext>
            </a:extLst>
          </p:cNvPr>
          <p:cNvSpPr/>
          <p:nvPr/>
        </p:nvSpPr>
        <p:spPr>
          <a:xfrm>
            <a:off x="6231531" y="4657037"/>
            <a:ext cx="918072" cy="91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picture containing square&#10;&#10;Description automatically generated">
            <a:extLst>
              <a:ext uri="{FF2B5EF4-FFF2-40B4-BE49-F238E27FC236}">
                <a16:creationId xmlns:a16="http://schemas.microsoft.com/office/drawing/2014/main" id="{0B8B6CF8-7E9B-4344-BA29-6067169E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497" y="2336034"/>
            <a:ext cx="4349826" cy="3278436"/>
          </a:xfrm>
          <a:prstGeom prst="rect">
            <a:avLst/>
          </a:prstGeom>
        </p:spPr>
      </p:pic>
      <p:pic>
        <p:nvPicPr>
          <p:cNvPr id="14" name="Graphic 14" descr="Back">
            <a:extLst>
              <a:ext uri="{FF2B5EF4-FFF2-40B4-BE49-F238E27FC236}">
                <a16:creationId xmlns:a16="http://schemas.microsoft.com/office/drawing/2014/main" id="{010E7FF7-60A0-4EEA-88E5-F3A264867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415" y="2649415"/>
            <a:ext cx="914400" cy="914400"/>
          </a:xfrm>
          <a:prstGeom prst="rect">
            <a:avLst/>
          </a:prstGeom>
        </p:spPr>
      </p:pic>
      <p:pic>
        <p:nvPicPr>
          <p:cNvPr id="15" name="Graphic 14" descr="Back">
            <a:extLst>
              <a:ext uri="{FF2B5EF4-FFF2-40B4-BE49-F238E27FC236}">
                <a16:creationId xmlns:a16="http://schemas.microsoft.com/office/drawing/2014/main" id="{518FC33B-8AFD-42BD-88CC-16EFDA111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1740000">
            <a:off x="285261" y="4202723"/>
            <a:ext cx="914400" cy="914400"/>
          </a:xfrm>
          <a:prstGeom prst="rect">
            <a:avLst/>
          </a:prstGeom>
        </p:spPr>
      </p:pic>
      <p:pic>
        <p:nvPicPr>
          <p:cNvPr id="16" name="Graphic 14" descr="Back">
            <a:extLst>
              <a:ext uri="{FF2B5EF4-FFF2-40B4-BE49-F238E27FC236}">
                <a16:creationId xmlns:a16="http://schemas.microsoft.com/office/drawing/2014/main" id="{6E020C57-42DB-408E-91B5-800D1BF27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780000">
            <a:off x="2346568" y="2620106"/>
            <a:ext cx="914400" cy="914400"/>
          </a:xfrm>
          <a:prstGeom prst="rect">
            <a:avLst/>
          </a:prstGeom>
        </p:spPr>
      </p:pic>
      <p:pic>
        <p:nvPicPr>
          <p:cNvPr id="17" name="Graphic 14" descr="Back">
            <a:extLst>
              <a:ext uri="{FF2B5EF4-FFF2-40B4-BE49-F238E27FC236}">
                <a16:creationId xmlns:a16="http://schemas.microsoft.com/office/drawing/2014/main" id="{5DFB92CD-C2E2-4B65-A50C-1E1B59501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80000">
            <a:off x="2747107" y="3919415"/>
            <a:ext cx="914400" cy="914400"/>
          </a:xfrm>
          <a:prstGeom prst="rect">
            <a:avLst/>
          </a:prstGeom>
        </p:spPr>
      </p:pic>
      <p:pic>
        <p:nvPicPr>
          <p:cNvPr id="18" name="Graphic 14" descr="Back">
            <a:extLst>
              <a:ext uri="{FF2B5EF4-FFF2-40B4-BE49-F238E27FC236}">
                <a16:creationId xmlns:a16="http://schemas.microsoft.com/office/drawing/2014/main" id="{8D4AA037-A669-4402-AAE6-A6E1B9D89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720000">
            <a:off x="3890106" y="3978030"/>
            <a:ext cx="914400" cy="914400"/>
          </a:xfrm>
          <a:prstGeom prst="rect">
            <a:avLst/>
          </a:prstGeom>
        </p:spPr>
      </p:pic>
      <p:pic>
        <p:nvPicPr>
          <p:cNvPr id="19" name="Graphic 14" descr="Back">
            <a:extLst>
              <a:ext uri="{FF2B5EF4-FFF2-40B4-BE49-F238E27FC236}">
                <a16:creationId xmlns:a16="http://schemas.microsoft.com/office/drawing/2014/main" id="{09635923-9508-4D07-9C98-11A659017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6569" y="2776415"/>
            <a:ext cx="914400" cy="914400"/>
          </a:xfrm>
          <a:prstGeom prst="rect">
            <a:avLst/>
          </a:prstGeom>
        </p:spPr>
      </p:pic>
      <p:pic>
        <p:nvPicPr>
          <p:cNvPr id="20" name="Graphic 14" descr="Back">
            <a:extLst>
              <a:ext uri="{FF2B5EF4-FFF2-40B4-BE49-F238E27FC236}">
                <a16:creationId xmlns:a16="http://schemas.microsoft.com/office/drawing/2014/main" id="{9AE00685-A11F-41BF-A3EE-68104A983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60000">
            <a:off x="5922107" y="2776414"/>
            <a:ext cx="914400" cy="914400"/>
          </a:xfrm>
          <a:prstGeom prst="rect">
            <a:avLst/>
          </a:prstGeom>
        </p:spPr>
      </p:pic>
      <p:pic>
        <p:nvPicPr>
          <p:cNvPr id="21" name="Graphic 14" descr="Back">
            <a:extLst>
              <a:ext uri="{FF2B5EF4-FFF2-40B4-BE49-F238E27FC236}">
                <a16:creationId xmlns:a16="http://schemas.microsoft.com/office/drawing/2014/main" id="{B71CED4A-14AB-486B-84EA-C43BF1566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660000">
            <a:off x="6938107" y="39194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F7B35-85B3-433C-BF96-BC580C0D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Danas slikamo kao Paul Klee...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9EEA3-D150-4574-B653-055DC8E3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MOTIVACIJA </a:t>
            </a:r>
            <a:endParaRPr lang="en-US" sz="1800">
              <a:cs typeface="Calibri" panose="020F0502020204030204"/>
            </a:endParaRPr>
          </a:p>
          <a:p>
            <a:r>
              <a:rPr lang="en-US" sz="1800">
                <a:ea typeface="+mn-lt"/>
                <a:cs typeface="+mn-lt"/>
              </a:rPr>
              <a:t>Ponavljamo znanje s prethodnih satova o geometrijskim likovima.</a:t>
            </a:r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Nabrajamo i opisujemo ih, njihov karakter i način na koji ih izvodimo. </a:t>
            </a:r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Uočavamo geometrijske oblike u našem okruženju, prepoznajemo primjere iz raznih područja...</a:t>
            </a:r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Navodimo da se oni ponavljaju u određenim sustavima (geometrijski znakovi i sl.), imaju određen ritam</a:t>
            </a:r>
            <a:endParaRPr lang="en-US" sz="1800"/>
          </a:p>
        </p:txBody>
      </p:sp>
      <p:pic>
        <p:nvPicPr>
          <p:cNvPr id="4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B23B02A3-93B0-4E25-B718-0EF46DA12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68" y="1219324"/>
            <a:ext cx="5135719" cy="1339752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24EDDAAA-76A6-4E48-8350-27647ACBA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60" y="4230967"/>
            <a:ext cx="5135719" cy="9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F419F-556B-4CD5-AC21-C4329122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RITAM</a:t>
            </a:r>
            <a:endParaRPr lang="en-US" sz="4000"/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B9159E6-C5C2-44A2-8924-FA3313CBB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3" r="-1" b="20590"/>
          <a:stretch/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8" name="Picture 8" descr="A picture containing plant, flower, laying, rain&#10;&#10;Description automatically generated">
            <a:extLst>
              <a:ext uri="{FF2B5EF4-FFF2-40B4-BE49-F238E27FC236}">
                <a16:creationId xmlns:a16="http://schemas.microsoft.com/office/drawing/2014/main" id="{7CB5A4BB-7A0F-486D-B977-93525174C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0" r="6704" b="1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5" name="Picture 5" descr="A train on a train track with trees in the background&#10;&#10;Description automatically generated">
            <a:extLst>
              <a:ext uri="{FF2B5EF4-FFF2-40B4-BE49-F238E27FC236}">
                <a16:creationId xmlns:a16="http://schemas.microsoft.com/office/drawing/2014/main" id="{C19B84E8-805F-49B1-ACF8-210651722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267" r="2" b="4921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7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CA9697EE-5A5E-4312-9F7B-38FA969B88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2026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4" name="Picture 4" descr="A tall building in a city&#10;&#10;Description automatically generated">
            <a:extLst>
              <a:ext uri="{FF2B5EF4-FFF2-40B4-BE49-F238E27FC236}">
                <a16:creationId xmlns:a16="http://schemas.microsoft.com/office/drawing/2014/main" id="{21B6FB82-8122-413B-A499-90E8530B5A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249" r="3" b="4950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A1771-EE6A-452C-8333-AADE744FA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23" y="2400475"/>
            <a:ext cx="3826578" cy="37764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Ritam je </a:t>
            </a:r>
            <a:r>
              <a:rPr lang="en-US" sz="2000">
                <a:ea typeface="+mn-lt"/>
                <a:cs typeface="+mn-lt"/>
              </a:rPr>
              <a:t>pravilna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izmjena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ponavljanje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elemenata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>
                <a:ea typeface="+mn-lt"/>
                <a:cs typeface="+mn-lt"/>
              </a:rPr>
              <a:t>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elementi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>
                <a:ea typeface="+mn-lt"/>
                <a:cs typeface="+mn-lt"/>
              </a:rPr>
              <a:t>mogu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različito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izmjenjivati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>
                <a:ea typeface="+mn-lt"/>
                <a:cs typeface="+mn-lt"/>
              </a:rPr>
              <a:t>Mogu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>
                <a:ea typeface="+mn-lt"/>
                <a:cs typeface="+mn-lt"/>
              </a:rPr>
              <a:t>isticati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>
                <a:ea typeface="+mn-lt"/>
                <a:cs typeface="+mn-lt"/>
              </a:rPr>
              <a:t>raspršivati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>
                <a:ea typeface="+mn-lt"/>
                <a:cs typeface="+mn-lt"/>
              </a:rPr>
              <a:t>stupnjevati</a:t>
            </a:r>
            <a:r>
              <a:rPr lang="en-US" sz="2000" dirty="0">
                <a:ea typeface="+mn-lt"/>
                <a:cs typeface="+mn-lt"/>
              </a:rPr>
              <a:t>... </a:t>
            </a:r>
            <a:r>
              <a:rPr lang="en-US" sz="2000">
                <a:ea typeface="+mn-lt"/>
                <a:cs typeface="+mn-lt"/>
              </a:rPr>
              <a:t>prepoznajemo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fotografijama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r>
              <a:rPr lang="en-US" sz="2000">
                <a:ea typeface="+mn-lt"/>
                <a:cs typeface="+mn-lt"/>
              </a:rPr>
              <a:t>Nalazimo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ritmične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izmjene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>
                <a:ea typeface="+mn-lt"/>
                <a:cs typeface="+mn-lt"/>
              </a:rPr>
              <a:t>prirodi</a:t>
            </a:r>
            <a:r>
              <a:rPr lang="en-US" sz="2000" dirty="0">
                <a:ea typeface="+mn-lt"/>
                <a:cs typeface="+mn-lt"/>
              </a:rPr>
              <a:t> – </a:t>
            </a:r>
            <a:r>
              <a:rPr lang="en-US" sz="2000">
                <a:ea typeface="+mn-lt"/>
                <a:cs typeface="+mn-lt"/>
              </a:rPr>
              <a:t>izmjena</a:t>
            </a:r>
            <a:r>
              <a:rPr lang="en-US" sz="2000" dirty="0">
                <a:ea typeface="+mn-lt"/>
                <a:cs typeface="+mn-lt"/>
              </a:rPr>
              <a:t> dana </a:t>
            </a:r>
            <a:r>
              <a:rPr lang="en-US" sz="2000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noći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>
                <a:ea typeface="+mn-lt"/>
                <a:cs typeface="+mn-lt"/>
              </a:rPr>
              <a:t>ritmično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izmjenjivanje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brojeva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>
                <a:ea typeface="+mn-lt"/>
                <a:cs typeface="+mn-lt"/>
              </a:rPr>
              <a:t>silazak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uspinjanje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stepeništem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>
                <a:ea typeface="+mn-lt"/>
                <a:cs typeface="+mn-lt"/>
              </a:rPr>
              <a:t>vrtlozi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lišća</a:t>
            </a:r>
            <a:r>
              <a:rPr lang="en-US" sz="2000" dirty="0">
                <a:ea typeface="+mn-lt"/>
                <a:cs typeface="+mn-lt"/>
              </a:rPr>
              <a:t>... </a:t>
            </a:r>
            <a:r>
              <a:rPr lang="en-US" sz="2000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sl.</a:t>
            </a: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CBD21-2E1B-492E-87CE-532CD797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3085926" cy="2292419"/>
          </a:xfrm>
        </p:spPr>
        <p:txBody>
          <a:bodyPr>
            <a:normAutofit/>
          </a:bodyPr>
          <a:lstStyle/>
          <a:p>
            <a:pPr algn="r"/>
            <a:r>
              <a:rPr lang="en-US" sz="6100">
                <a:cs typeface="Calibri Light"/>
              </a:rPr>
              <a:t>ZADATAK</a:t>
            </a:r>
            <a:endParaRPr lang="en-US" sz="61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D50B-FF23-486C-9B81-B718BFF6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300">
                <a:ea typeface="+mn-lt"/>
                <a:cs typeface="+mn-lt"/>
              </a:rPr>
              <a:t>Možemo izvesti nekoliko pokreta tijelom kako bismo osjetili značenje pojma ritam, gibanje ruku po uzoru na puhanje vjetra, raspršivanje i skupljanje ukrug, isticanje-prvi,drugi, i sl.</a:t>
            </a:r>
          </a:p>
          <a:p>
            <a:endParaRPr lang="en-US" sz="1300">
              <a:ea typeface="+mn-lt"/>
              <a:cs typeface="+mn-lt"/>
            </a:endParaRPr>
          </a:p>
          <a:p>
            <a:r>
              <a:rPr lang="en-US" sz="1300">
                <a:ea typeface="+mn-lt"/>
                <a:cs typeface="+mn-lt"/>
              </a:rPr>
              <a:t>Opisujemo godišnje doba, prirodne pojave koje se često izmjenjuju, padanje kiše, snijega, puhanje vjetra.</a:t>
            </a:r>
            <a:endParaRPr lang="en-US" sz="1300">
              <a:cs typeface="Calibri"/>
            </a:endParaRPr>
          </a:p>
          <a:p>
            <a:r>
              <a:rPr lang="en-US" sz="1300">
                <a:ea typeface="+mn-lt"/>
                <a:cs typeface="+mn-lt"/>
              </a:rPr>
              <a:t>Razgovaramo o odjeći koju oblačimo u kasnu jesen i zimu te kako ona izgleda</a:t>
            </a:r>
          </a:p>
          <a:p>
            <a:endParaRPr lang="en-US" sz="1300">
              <a:ea typeface="+mn-lt"/>
              <a:cs typeface="+mn-lt"/>
            </a:endParaRPr>
          </a:p>
          <a:p>
            <a:r>
              <a:rPr lang="en-US" sz="1300" b="1">
                <a:ea typeface="+mn-lt"/>
                <a:cs typeface="+mn-lt"/>
              </a:rPr>
              <a:t>NAJAVA ZADATKA </a:t>
            </a:r>
            <a:endParaRPr lang="en-US" sz="1300" b="1">
              <a:cs typeface="Calibri"/>
            </a:endParaRPr>
          </a:p>
          <a:p>
            <a:r>
              <a:rPr lang="en-US" sz="1300">
                <a:ea typeface="+mn-lt"/>
                <a:cs typeface="+mn-lt"/>
              </a:rPr>
              <a:t>NAJAVLJUJEMO ZADATAK – SLIKANJE PASTELAMA UZORAK ZA KAPU ŠAL I RUKAVICE, OBLIKOVANJE UZORKA GEOMETRIJSKIM LIKOVIMA. MOŽEMO ISCRTATI DIO OBLIKA KAPE ILI RUKAVICA PA PRVI PLAN OBOJATI RAZLIČITO OD POZADINE.</a:t>
            </a:r>
            <a:endParaRPr lang="en-US" sz="1300"/>
          </a:p>
        </p:txBody>
      </p:sp>
      <p:pic>
        <p:nvPicPr>
          <p:cNvPr id="4" name="Picture 8" descr="Shape&#10;&#10;Description automatically generated">
            <a:extLst>
              <a:ext uri="{FF2B5EF4-FFF2-40B4-BE49-F238E27FC236}">
                <a16:creationId xmlns:a16="http://schemas.microsoft.com/office/drawing/2014/main" id="{A7469980-72F4-49C6-B6AD-2012454F0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" b="18824"/>
          <a:stretch/>
        </p:blipFill>
        <p:spPr>
          <a:xfrm>
            <a:off x="1286958" y="3057767"/>
            <a:ext cx="2745766" cy="22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73BBE33-B533-4661-8A6A-6BD8D05E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10FFA-A927-49D4-BAA7-FE39E821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12" y="518111"/>
            <a:ext cx="5848312" cy="13498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kern="1200" dirty="0" err="1">
                <a:latin typeface="+mj-lt"/>
                <a:ea typeface="+mj-ea"/>
                <a:cs typeface="+mj-cs"/>
              </a:rPr>
              <a:t>Naš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zadatak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je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izraditi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: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Ritam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geometrijskih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/>
              <a:t>likova</a:t>
            </a:r>
            <a:r>
              <a:rPr lang="en-US" sz="3200" b="1" dirty="0"/>
              <a:t> </a:t>
            </a:r>
            <a:r>
              <a:rPr lang="en-US" sz="3200" b="1" dirty="0" err="1"/>
              <a:t>na</a:t>
            </a:r>
            <a:r>
              <a:rPr lang="en-US" sz="3200" b="1" dirty="0"/>
              <a:t> </a:t>
            </a:r>
            <a:r>
              <a:rPr lang="en-US" sz="3200" b="1" dirty="0" err="1"/>
              <a:t>kapi</a:t>
            </a:r>
            <a:r>
              <a:rPr lang="en-US" sz="3200" b="1" dirty="0"/>
              <a:t> I </a:t>
            </a:r>
            <a:r>
              <a:rPr lang="en-US" sz="3200" b="1" dirty="0" err="1"/>
              <a:t>šalu</a:t>
            </a:r>
            <a:r>
              <a:rPr lang="en-US" sz="3200" b="1" dirty="0"/>
              <a:t> </a:t>
            </a:r>
            <a:r>
              <a:rPr lang="en-US" sz="3200" b="1" dirty="0" err="1"/>
              <a:t>kao</a:t>
            </a:r>
            <a:r>
              <a:rPr lang="en-US" sz="3200" b="1" dirty="0"/>
              <a:t> Paul Klee...</a:t>
            </a:r>
            <a:endParaRPr lang="en-US" sz="3200" b="1" kern="1200" dirty="0" err="1"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F989A-E553-45CA-B89B-3C4FCA6D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28" y="2010389"/>
            <a:ext cx="3191083" cy="5626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Uzorak, kapa I šal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9C85C98-DB06-4A5F-966F-82415BE7B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0" b="-3"/>
          <a:stretch/>
        </p:blipFill>
        <p:spPr>
          <a:xfrm>
            <a:off x="7314573" y="3690012"/>
            <a:ext cx="3992619" cy="2057043"/>
          </a:xfrm>
          <a:prstGeom prst="rect">
            <a:avLst/>
          </a:prstGeom>
        </p:spPr>
      </p:pic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DE13EC1-2D74-40E2-8FE6-C0096C4A4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44"/>
          <a:stretch/>
        </p:blipFill>
        <p:spPr>
          <a:xfrm>
            <a:off x="448796" y="2881931"/>
            <a:ext cx="3676156" cy="2663463"/>
          </a:xfrm>
          <a:prstGeom prst="rect">
            <a:avLst/>
          </a:prstGeom>
        </p:spPr>
      </p:pic>
      <p:pic>
        <p:nvPicPr>
          <p:cNvPr id="5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71365A1-F673-4767-BBF1-518D6DCBFD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r="2864" b="5"/>
          <a:stretch/>
        </p:blipFill>
        <p:spPr>
          <a:xfrm>
            <a:off x="3901395" y="3603467"/>
            <a:ext cx="2745764" cy="2228764"/>
          </a:xfrm>
          <a:prstGeom prst="rect">
            <a:avLst/>
          </a:prstGeom>
        </p:spPr>
      </p:pic>
      <p:pic>
        <p:nvPicPr>
          <p:cNvPr id="6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AA9DC105-7FB9-40AB-9D66-F481B6F5FD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4" b="695"/>
          <a:stretch/>
        </p:blipFill>
        <p:spPr>
          <a:xfrm>
            <a:off x="6642489" y="80264"/>
            <a:ext cx="4614002" cy="3348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7734D-94C5-4178-8281-F3F168B69EF8}"/>
              </a:ext>
            </a:extLst>
          </p:cNvPr>
          <p:cNvSpPr txBox="1"/>
          <p:nvPr/>
        </p:nvSpPr>
        <p:spPr>
          <a:xfrm>
            <a:off x="7625862" y="6307015"/>
            <a:ext cx="36810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Prezentaciju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izradila</a:t>
            </a:r>
            <a:r>
              <a:rPr lang="en-US" dirty="0">
                <a:cs typeface="Calibri"/>
              </a:rPr>
              <a:t>: Marina Lebo</a:t>
            </a:r>
          </a:p>
        </p:txBody>
      </p:sp>
    </p:spTree>
    <p:extLst>
      <p:ext uri="{BB962C8B-B14F-4D97-AF65-F5344CB8AC3E}">
        <p14:creationId xmlns:p14="http://schemas.microsoft.com/office/powerpoint/2010/main" val="9820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 svijetu likovnih umjetnika 3</vt:lpstr>
      <vt:lpstr>Paul Klee </vt:lpstr>
      <vt:lpstr>Umjetnost ne prikazuje vidljivo, umjetnost čini vidljivim.</vt:lpstr>
      <vt:lpstr>Kleeov kontrast krivih parova</vt:lpstr>
      <vt:lpstr>Danas slikamo kao Paul Klee...</vt:lpstr>
      <vt:lpstr>RITAM</vt:lpstr>
      <vt:lpstr>ZADATAK</vt:lpstr>
      <vt:lpstr>Naš zadatak je izraditi: Ritam geometrijskih likova na kapi I šalu kao Paul Klee...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381</cp:revision>
  <dcterms:created xsi:type="dcterms:W3CDTF">2020-11-04T15:58:07Z</dcterms:created>
  <dcterms:modified xsi:type="dcterms:W3CDTF">2020-11-04T18:13:31Z</dcterms:modified>
</cp:coreProperties>
</file>