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3C1FB7-255F-4772-9E08-AA6ED9D8846E}" v="930" dt="2020-12-06T14:59:13.1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6T14:34:00.35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39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1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145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652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06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97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833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353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9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54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761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255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hyperlink" Target="https://hr.wikipedia.org/wiki/16._prosinca" TargetMode="External"/><Relationship Id="rId7" Type="http://schemas.openxmlformats.org/officeDocument/2006/relationships/hyperlink" Target="https://hr.wikipedia.org/wiki/1944." TargetMode="External"/><Relationship Id="rId2" Type="http://schemas.openxmlformats.org/officeDocument/2006/relationships/hyperlink" Target="https://hr.wikipedia.org/wiki/Moskva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hr.wikipedia.org/wiki/13._prosinca" TargetMode="External"/><Relationship Id="rId5" Type="http://schemas.openxmlformats.org/officeDocument/2006/relationships/hyperlink" Target="https://hr.wikipedia.org/wiki/Neuilly-sur-Seine" TargetMode="External"/><Relationship Id="rId4" Type="http://schemas.openxmlformats.org/officeDocument/2006/relationships/hyperlink" Target="https://hr.wikipedia.org/wiki/1866.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hr.wikipedia.org/wiki/1885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s://hr.wikipedia.org/wiki/1871" TargetMode="External"/><Relationship Id="rId2" Type="http://schemas.openxmlformats.org/officeDocument/2006/relationships/hyperlink" Target="https://hr.wikipedia.org/wiki/Rusij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r.wikipedia.org/wiki/Moskva" TargetMode="External"/><Relationship Id="rId11" Type="http://schemas.openxmlformats.org/officeDocument/2006/relationships/hyperlink" Target="https://hr.wikipedia.org/wiki/Impresionizam" TargetMode="External"/><Relationship Id="rId5" Type="http://schemas.openxmlformats.org/officeDocument/2006/relationships/hyperlink" Target="https://hr.wikipedia.org/wiki/Sibir" TargetMode="External"/><Relationship Id="rId10" Type="http://schemas.openxmlformats.org/officeDocument/2006/relationships/hyperlink" Target="https://hr.wikipedia.org/wiki/1895" TargetMode="External"/><Relationship Id="rId4" Type="http://schemas.openxmlformats.org/officeDocument/2006/relationships/hyperlink" Target="https://hr.wikipedia.org/wiki/Odesa" TargetMode="External"/><Relationship Id="rId9" Type="http://schemas.openxmlformats.org/officeDocument/2006/relationships/hyperlink" Target="https://hr.wikipedia.org/wiki/Pravo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85532" y="640080"/>
            <a:ext cx="4196932" cy="3566160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8000">
                <a:cs typeface="Calibri Light"/>
              </a:rPr>
              <a:t>U svijetu likovnih umjetnika 3</a:t>
            </a:r>
            <a:endParaRPr lang="en-US" sz="80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3831" y="4636008"/>
            <a:ext cx="4198634" cy="157276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b="1">
                <a:ea typeface="+mn-lt"/>
                <a:cs typeface="+mn-lt"/>
              </a:rPr>
              <a:t>Vasilij </a:t>
            </a:r>
            <a:r>
              <a:rPr lang="en-US" sz="2000" b="1" err="1">
                <a:ea typeface="+mn-lt"/>
                <a:cs typeface="+mn-lt"/>
              </a:rPr>
              <a:t>Vasiljevič</a:t>
            </a:r>
            <a:r>
              <a:rPr lang="en-US" sz="2000" b="1">
                <a:ea typeface="+mn-lt"/>
                <a:cs typeface="+mn-lt"/>
              </a:rPr>
              <a:t> Kandinskiy</a:t>
            </a:r>
          </a:p>
          <a:p>
            <a:pPr>
              <a:lnSpc>
                <a:spcPct val="100000"/>
              </a:lnSpc>
            </a:pPr>
            <a:endParaRPr lang="en-US" sz="2000" b="1"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US" sz="2000" b="1" dirty="0">
                <a:ea typeface="+mn-lt"/>
                <a:cs typeface="+mn-lt"/>
              </a:rPr>
              <a:t> </a:t>
            </a:r>
            <a:r>
              <a:rPr lang="en-US" sz="2000" b="1" u="sng" dirty="0"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Moskva</a:t>
            </a:r>
            <a:r>
              <a:rPr lang="en-US" sz="2000" b="1">
                <a:ea typeface="+mn-lt"/>
                <a:cs typeface="+mn-lt"/>
              </a:rPr>
              <a:t>, </a:t>
            </a:r>
            <a:r>
              <a:rPr lang="en-US" sz="2000" b="1" dirty="0"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16. prosinca</a:t>
            </a:r>
            <a:r>
              <a:rPr lang="en-US" sz="2000" b="1" dirty="0">
                <a:ea typeface="+mn-lt"/>
                <a:cs typeface="+mn-lt"/>
              </a:rPr>
              <a:t> </a:t>
            </a:r>
            <a:r>
              <a:rPr lang="en-US" sz="2000" b="1" dirty="0"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1866.</a:t>
            </a:r>
            <a:r>
              <a:rPr lang="en-US" sz="2000" b="1">
                <a:ea typeface="+mn-lt"/>
                <a:cs typeface="+mn-lt"/>
              </a:rPr>
              <a:t> – </a:t>
            </a:r>
            <a:r>
              <a:rPr lang="en-US" sz="2000" b="1" dirty="0">
                <a:ea typeface="+mn-lt"/>
                <a:cs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Neuilly-sur-Seine</a:t>
            </a:r>
            <a:r>
              <a:rPr lang="en-US" sz="2000" b="1">
                <a:ea typeface="+mn-lt"/>
                <a:cs typeface="+mn-lt"/>
              </a:rPr>
              <a:t>, </a:t>
            </a:r>
            <a:r>
              <a:rPr lang="en-US" sz="2000" b="1" dirty="0">
                <a:ea typeface="+mn-lt"/>
                <a:cs typeface="+mn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13. prosinca</a:t>
            </a:r>
            <a:r>
              <a:rPr lang="en-US" sz="2000" b="1" dirty="0">
                <a:ea typeface="+mn-lt"/>
                <a:cs typeface="+mn-lt"/>
              </a:rPr>
              <a:t> </a:t>
            </a:r>
            <a:r>
              <a:rPr lang="en-US" sz="2000" b="1" dirty="0">
                <a:ea typeface="+mn-lt"/>
                <a:cs typeface="+mn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1944.</a:t>
            </a:r>
            <a:r>
              <a:rPr lang="en-US" sz="2000" b="1">
                <a:ea typeface="+mn-lt"/>
                <a:cs typeface="+mn-lt"/>
              </a:rPr>
              <a:t>)</a:t>
            </a:r>
            <a:endParaRPr lang="en-US" sz="2000" b="1"/>
          </a:p>
        </p:txBody>
      </p:sp>
      <p:pic>
        <p:nvPicPr>
          <p:cNvPr id="4" name="Picture 4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404E3414-E057-48BF-A624-16AC8C07713A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13347" r="1" b="35570"/>
          <a:stretch/>
        </p:blipFill>
        <p:spPr>
          <a:xfrm>
            <a:off x="866691" y="1216968"/>
            <a:ext cx="5416261" cy="4424065"/>
          </a:xfrm>
          <a:custGeom>
            <a:avLst/>
            <a:gdLst/>
            <a:ahLst/>
            <a:cxnLst/>
            <a:rect l="l" t="t" r="r" b="b"/>
            <a:pathLst>
              <a:path w="5531320" h="4424065">
                <a:moveTo>
                  <a:pt x="4292328" y="3931444"/>
                </a:moveTo>
                <a:cubicBezTo>
                  <a:pt x="3830135" y="4131325"/>
                  <a:pt x="3346708" y="4259111"/>
                  <a:pt x="2855653" y="4364392"/>
                </a:cubicBezTo>
                <a:lnTo>
                  <a:pt x="2855525" y="4364392"/>
                </a:lnTo>
                <a:cubicBezTo>
                  <a:pt x="3386634" y="4394018"/>
                  <a:pt x="3853531" y="4210158"/>
                  <a:pt x="4292328" y="3931444"/>
                </a:cubicBezTo>
                <a:close/>
                <a:moveTo>
                  <a:pt x="4302118" y="3923561"/>
                </a:moveTo>
                <a:lnTo>
                  <a:pt x="4301102" y="3924959"/>
                </a:lnTo>
                <a:lnTo>
                  <a:pt x="4302881" y="3924959"/>
                </a:lnTo>
                <a:close/>
                <a:moveTo>
                  <a:pt x="3885572" y="334733"/>
                </a:moveTo>
                <a:cubicBezTo>
                  <a:pt x="4046889" y="406840"/>
                  <a:pt x="4203653" y="488713"/>
                  <a:pt x="4355013" y="579880"/>
                </a:cubicBezTo>
                <a:cubicBezTo>
                  <a:pt x="4662082" y="768063"/>
                  <a:pt x="4933803" y="995790"/>
                  <a:pt x="5144619" y="1290779"/>
                </a:cubicBezTo>
                <a:cubicBezTo>
                  <a:pt x="5314365" y="1528042"/>
                  <a:pt x="5426258" y="1789591"/>
                  <a:pt x="5468598" y="2088522"/>
                </a:cubicBezTo>
                <a:cubicBezTo>
                  <a:pt x="5479330" y="2001424"/>
                  <a:pt x="5480182" y="1913385"/>
                  <a:pt x="5471141" y="1826083"/>
                </a:cubicBezTo>
                <a:cubicBezTo>
                  <a:pt x="5455337" y="1662962"/>
                  <a:pt x="5406307" y="1504799"/>
                  <a:pt x="5327080" y="1361348"/>
                </a:cubicBezTo>
                <a:cubicBezTo>
                  <a:pt x="5206160" y="1140233"/>
                  <a:pt x="5033362" y="965782"/>
                  <a:pt x="4833354" y="816507"/>
                </a:cubicBezTo>
                <a:cubicBezTo>
                  <a:pt x="4597235" y="640276"/>
                  <a:pt x="4336322" y="509438"/>
                  <a:pt x="4063457" y="400724"/>
                </a:cubicBezTo>
                <a:cubicBezTo>
                  <a:pt x="4033360" y="388607"/>
                  <a:pt x="4003060" y="376909"/>
                  <a:pt x="3972544" y="365631"/>
                </a:cubicBezTo>
                <a:cubicBezTo>
                  <a:pt x="3943680" y="354950"/>
                  <a:pt x="3914563" y="345033"/>
                  <a:pt x="3885572" y="334733"/>
                </a:cubicBezTo>
                <a:close/>
                <a:moveTo>
                  <a:pt x="3865737" y="329520"/>
                </a:moveTo>
                <a:cubicBezTo>
                  <a:pt x="3865737" y="329520"/>
                  <a:pt x="3865737" y="330410"/>
                  <a:pt x="3866500" y="330537"/>
                </a:cubicBezTo>
                <a:lnTo>
                  <a:pt x="3869806" y="330156"/>
                </a:lnTo>
                <a:close/>
                <a:moveTo>
                  <a:pt x="2219772" y="85645"/>
                </a:moveTo>
                <a:cubicBezTo>
                  <a:pt x="2206943" y="84005"/>
                  <a:pt x="2193910" y="85264"/>
                  <a:pt x="2181627" y="89333"/>
                </a:cubicBezTo>
                <a:cubicBezTo>
                  <a:pt x="1932920" y="125113"/>
                  <a:pt x="1690800" y="197118"/>
                  <a:pt x="1462972" y="303073"/>
                </a:cubicBezTo>
                <a:cubicBezTo>
                  <a:pt x="971789" y="529528"/>
                  <a:pt x="578130" y="865460"/>
                  <a:pt x="308698" y="1338461"/>
                </a:cubicBezTo>
                <a:cubicBezTo>
                  <a:pt x="180225" y="1561852"/>
                  <a:pt x="97653" y="1808638"/>
                  <a:pt x="65840" y="2064364"/>
                </a:cubicBezTo>
                <a:cubicBezTo>
                  <a:pt x="71943" y="2050505"/>
                  <a:pt x="77284" y="2036391"/>
                  <a:pt x="82115" y="2022150"/>
                </a:cubicBezTo>
                <a:cubicBezTo>
                  <a:pt x="170104" y="1763653"/>
                  <a:pt x="279580" y="1515073"/>
                  <a:pt x="423261" y="1282260"/>
                </a:cubicBezTo>
                <a:cubicBezTo>
                  <a:pt x="630770" y="945565"/>
                  <a:pt x="895371" y="664944"/>
                  <a:pt x="1231812" y="454001"/>
                </a:cubicBezTo>
                <a:cubicBezTo>
                  <a:pt x="1535193" y="263783"/>
                  <a:pt x="1866802" y="149729"/>
                  <a:pt x="2219772" y="85645"/>
                </a:cubicBezTo>
                <a:close/>
                <a:moveTo>
                  <a:pt x="2612541" y="836"/>
                </a:moveTo>
                <a:cubicBezTo>
                  <a:pt x="2715914" y="-4250"/>
                  <a:pt x="2831240" y="14695"/>
                  <a:pt x="2946311" y="35548"/>
                </a:cubicBezTo>
                <a:cubicBezTo>
                  <a:pt x="3291652" y="98106"/>
                  <a:pt x="3631144" y="182915"/>
                  <a:pt x="3961100" y="303581"/>
                </a:cubicBezTo>
                <a:cubicBezTo>
                  <a:pt x="4278341" y="419543"/>
                  <a:pt x="4581341" y="563350"/>
                  <a:pt x="4854588" y="764502"/>
                </a:cubicBezTo>
                <a:cubicBezTo>
                  <a:pt x="5067438" y="921152"/>
                  <a:pt x="5250408" y="1105521"/>
                  <a:pt x="5377813" y="1339732"/>
                </a:cubicBezTo>
                <a:cubicBezTo>
                  <a:pt x="5459812" y="1489986"/>
                  <a:pt x="5510304" y="1655396"/>
                  <a:pt x="5526198" y="1825829"/>
                </a:cubicBezTo>
                <a:cubicBezTo>
                  <a:pt x="5538277" y="1951327"/>
                  <a:pt x="5527342" y="2074917"/>
                  <a:pt x="5510558" y="2199398"/>
                </a:cubicBezTo>
                <a:cubicBezTo>
                  <a:pt x="5502967" y="2266991"/>
                  <a:pt x="5502713" y="2335195"/>
                  <a:pt x="5509796" y="2402839"/>
                </a:cubicBezTo>
                <a:cubicBezTo>
                  <a:pt x="5534208" y="2664197"/>
                  <a:pt x="5468472" y="2926051"/>
                  <a:pt x="5323520" y="3144890"/>
                </a:cubicBezTo>
                <a:cubicBezTo>
                  <a:pt x="5201340" y="3332234"/>
                  <a:pt x="5041042" y="3491719"/>
                  <a:pt x="4853062" y="3612932"/>
                </a:cubicBezTo>
                <a:cubicBezTo>
                  <a:pt x="4671110" y="3732072"/>
                  <a:pt x="4498566" y="3864563"/>
                  <a:pt x="4316359" y="3982940"/>
                </a:cubicBezTo>
                <a:cubicBezTo>
                  <a:pt x="4019717" y="4175573"/>
                  <a:pt x="3701077" y="4317347"/>
                  <a:pt x="3352557" y="4386771"/>
                </a:cubicBezTo>
                <a:cubicBezTo>
                  <a:pt x="3160954" y="4425590"/>
                  <a:pt x="2964456" y="4434173"/>
                  <a:pt x="2770207" y="4412201"/>
                </a:cubicBezTo>
                <a:cubicBezTo>
                  <a:pt x="2685525" y="4402537"/>
                  <a:pt x="2599953" y="4402410"/>
                  <a:pt x="2514889" y="4393637"/>
                </a:cubicBezTo>
                <a:cubicBezTo>
                  <a:pt x="2307137" y="4370851"/>
                  <a:pt x="2102209" y="4327277"/>
                  <a:pt x="1903167" y="4263562"/>
                </a:cubicBezTo>
                <a:cubicBezTo>
                  <a:pt x="1560623" y="4156119"/>
                  <a:pt x="1238932" y="4006972"/>
                  <a:pt x="948393" y="3794249"/>
                </a:cubicBezTo>
                <a:cubicBezTo>
                  <a:pt x="647554" y="3573897"/>
                  <a:pt x="396813" y="3308660"/>
                  <a:pt x="223634" y="2975526"/>
                </a:cubicBezTo>
                <a:cubicBezTo>
                  <a:pt x="129454" y="2796370"/>
                  <a:pt x="67150" y="2602198"/>
                  <a:pt x="39520" y="2401695"/>
                </a:cubicBezTo>
                <a:cubicBezTo>
                  <a:pt x="34510" y="2367555"/>
                  <a:pt x="26729" y="2333872"/>
                  <a:pt x="16252" y="2300991"/>
                </a:cubicBezTo>
                <a:cubicBezTo>
                  <a:pt x="-9179" y="2218598"/>
                  <a:pt x="-24" y="2135695"/>
                  <a:pt x="11801" y="2053556"/>
                </a:cubicBezTo>
                <a:cubicBezTo>
                  <a:pt x="93686" y="1480615"/>
                  <a:pt x="377868" y="1021983"/>
                  <a:pt x="812850" y="651084"/>
                </a:cubicBezTo>
                <a:cubicBezTo>
                  <a:pt x="1176755" y="340201"/>
                  <a:pt x="1598260" y="146042"/>
                  <a:pt x="2066810" y="52586"/>
                </a:cubicBezTo>
                <a:cubicBezTo>
                  <a:pt x="2154544" y="35039"/>
                  <a:pt x="2243041" y="23087"/>
                  <a:pt x="2332046" y="14441"/>
                </a:cubicBezTo>
                <a:cubicBezTo>
                  <a:pt x="2421052" y="5794"/>
                  <a:pt x="2508913" y="2107"/>
                  <a:pt x="2612541" y="836"/>
                </a:cubicBezTo>
                <a:close/>
              </a:path>
            </a:pathLst>
          </a:custGeom>
        </p:spPr>
      </p:pic>
      <p:sp>
        <p:nvSpPr>
          <p:cNvPr id="33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3815" y="4326382"/>
            <a:ext cx="3474720" cy="27432"/>
          </a:xfrm>
          <a:custGeom>
            <a:avLst/>
            <a:gdLst>
              <a:gd name="connsiteX0" fmla="*/ 0 w 3474720"/>
              <a:gd name="connsiteY0" fmla="*/ 0 h 27432"/>
              <a:gd name="connsiteX1" fmla="*/ 660197 w 3474720"/>
              <a:gd name="connsiteY1" fmla="*/ 0 h 27432"/>
              <a:gd name="connsiteX2" fmla="*/ 1355141 w 3474720"/>
              <a:gd name="connsiteY2" fmla="*/ 0 h 27432"/>
              <a:gd name="connsiteX3" fmla="*/ 2084832 w 3474720"/>
              <a:gd name="connsiteY3" fmla="*/ 0 h 27432"/>
              <a:gd name="connsiteX4" fmla="*/ 2814523 w 3474720"/>
              <a:gd name="connsiteY4" fmla="*/ 0 h 27432"/>
              <a:gd name="connsiteX5" fmla="*/ 3474720 w 3474720"/>
              <a:gd name="connsiteY5" fmla="*/ 0 h 27432"/>
              <a:gd name="connsiteX6" fmla="*/ 3474720 w 3474720"/>
              <a:gd name="connsiteY6" fmla="*/ 27432 h 27432"/>
              <a:gd name="connsiteX7" fmla="*/ 2710282 w 3474720"/>
              <a:gd name="connsiteY7" fmla="*/ 27432 h 27432"/>
              <a:gd name="connsiteX8" fmla="*/ 1945843 w 3474720"/>
              <a:gd name="connsiteY8" fmla="*/ 27432 h 27432"/>
              <a:gd name="connsiteX9" fmla="*/ 1250899 w 3474720"/>
              <a:gd name="connsiteY9" fmla="*/ 27432 h 27432"/>
              <a:gd name="connsiteX10" fmla="*/ 0 w 3474720"/>
              <a:gd name="connsiteY10" fmla="*/ 27432 h 27432"/>
              <a:gd name="connsiteX11" fmla="*/ 0 w 3474720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4720" h="27432" fill="none" extrusionOk="0">
                <a:moveTo>
                  <a:pt x="0" y="0"/>
                </a:moveTo>
                <a:cubicBezTo>
                  <a:pt x="307185" y="-8713"/>
                  <a:pt x="392307" y="-13121"/>
                  <a:pt x="660197" y="0"/>
                </a:cubicBezTo>
                <a:cubicBezTo>
                  <a:pt x="928087" y="13121"/>
                  <a:pt x="1167029" y="-2668"/>
                  <a:pt x="1355141" y="0"/>
                </a:cubicBezTo>
                <a:cubicBezTo>
                  <a:pt x="1543253" y="2668"/>
                  <a:pt x="1739408" y="-6709"/>
                  <a:pt x="2084832" y="0"/>
                </a:cubicBezTo>
                <a:cubicBezTo>
                  <a:pt x="2430256" y="6709"/>
                  <a:pt x="2538889" y="29706"/>
                  <a:pt x="2814523" y="0"/>
                </a:cubicBezTo>
                <a:cubicBezTo>
                  <a:pt x="3090157" y="-29706"/>
                  <a:pt x="3152920" y="-15446"/>
                  <a:pt x="3474720" y="0"/>
                </a:cubicBezTo>
                <a:cubicBezTo>
                  <a:pt x="3473554" y="7395"/>
                  <a:pt x="3474765" y="21864"/>
                  <a:pt x="3474720" y="27432"/>
                </a:cubicBezTo>
                <a:cubicBezTo>
                  <a:pt x="3275380" y="12730"/>
                  <a:pt x="2958934" y="10130"/>
                  <a:pt x="2710282" y="27432"/>
                </a:cubicBezTo>
                <a:cubicBezTo>
                  <a:pt x="2461630" y="44734"/>
                  <a:pt x="2131168" y="43757"/>
                  <a:pt x="1945843" y="27432"/>
                </a:cubicBezTo>
                <a:cubicBezTo>
                  <a:pt x="1760518" y="11107"/>
                  <a:pt x="1444829" y="-3738"/>
                  <a:pt x="1250899" y="27432"/>
                </a:cubicBezTo>
                <a:cubicBezTo>
                  <a:pt x="1056969" y="58602"/>
                  <a:pt x="444992" y="52761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474720" h="27432" stroke="0" extrusionOk="0">
                <a:moveTo>
                  <a:pt x="0" y="0"/>
                </a:moveTo>
                <a:cubicBezTo>
                  <a:pt x="300114" y="-5103"/>
                  <a:pt x="525093" y="-25284"/>
                  <a:pt x="660197" y="0"/>
                </a:cubicBezTo>
                <a:cubicBezTo>
                  <a:pt x="795301" y="25284"/>
                  <a:pt x="1023172" y="17955"/>
                  <a:pt x="1250899" y="0"/>
                </a:cubicBezTo>
                <a:cubicBezTo>
                  <a:pt x="1478626" y="-17955"/>
                  <a:pt x="1782079" y="-27844"/>
                  <a:pt x="2015338" y="0"/>
                </a:cubicBezTo>
                <a:cubicBezTo>
                  <a:pt x="2248597" y="27844"/>
                  <a:pt x="2491007" y="27648"/>
                  <a:pt x="2675534" y="0"/>
                </a:cubicBezTo>
                <a:cubicBezTo>
                  <a:pt x="2860061" y="-27648"/>
                  <a:pt x="3088679" y="-3661"/>
                  <a:pt x="3474720" y="0"/>
                </a:cubicBezTo>
                <a:cubicBezTo>
                  <a:pt x="3474913" y="12649"/>
                  <a:pt x="3473732" y="17989"/>
                  <a:pt x="3474720" y="27432"/>
                </a:cubicBezTo>
                <a:cubicBezTo>
                  <a:pt x="3317198" y="15714"/>
                  <a:pt x="2959205" y="52182"/>
                  <a:pt x="2779776" y="27432"/>
                </a:cubicBezTo>
                <a:cubicBezTo>
                  <a:pt x="2600347" y="2682"/>
                  <a:pt x="2382660" y="-684"/>
                  <a:pt x="2015338" y="27432"/>
                </a:cubicBezTo>
                <a:cubicBezTo>
                  <a:pt x="1648016" y="55548"/>
                  <a:pt x="1641073" y="39646"/>
                  <a:pt x="1424635" y="27432"/>
                </a:cubicBezTo>
                <a:cubicBezTo>
                  <a:pt x="1208197" y="15218"/>
                  <a:pt x="1021559" y="15893"/>
                  <a:pt x="729691" y="27432"/>
                </a:cubicBezTo>
                <a:cubicBezTo>
                  <a:pt x="437823" y="38971"/>
                  <a:pt x="153856" y="-2647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957644"/>
          </a:solidFill>
          <a:ln w="38100" cap="rnd">
            <a:solidFill>
              <a:srgbClr val="957644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968822-63FF-4089-855A-0AAEAAB9D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7200"/>
              <a:t>O umjetniku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072" y="1817073"/>
            <a:ext cx="11018520" cy="18288"/>
          </a:xfrm>
          <a:custGeom>
            <a:avLst/>
            <a:gdLst>
              <a:gd name="connsiteX0" fmla="*/ 0 w 11018520"/>
              <a:gd name="connsiteY0" fmla="*/ 0 h 18288"/>
              <a:gd name="connsiteX1" fmla="*/ 468287 w 11018520"/>
              <a:gd name="connsiteY1" fmla="*/ 0 h 18288"/>
              <a:gd name="connsiteX2" fmla="*/ 1156945 w 11018520"/>
              <a:gd name="connsiteY2" fmla="*/ 0 h 18288"/>
              <a:gd name="connsiteX3" fmla="*/ 1955787 w 11018520"/>
              <a:gd name="connsiteY3" fmla="*/ 0 h 18288"/>
              <a:gd name="connsiteX4" fmla="*/ 2313889 w 11018520"/>
              <a:gd name="connsiteY4" fmla="*/ 0 h 18288"/>
              <a:gd name="connsiteX5" fmla="*/ 2671991 w 11018520"/>
              <a:gd name="connsiteY5" fmla="*/ 0 h 18288"/>
              <a:gd name="connsiteX6" fmla="*/ 3581019 w 11018520"/>
              <a:gd name="connsiteY6" fmla="*/ 0 h 18288"/>
              <a:gd name="connsiteX7" fmla="*/ 4269677 w 11018520"/>
              <a:gd name="connsiteY7" fmla="*/ 0 h 18288"/>
              <a:gd name="connsiteX8" fmla="*/ 4627778 w 11018520"/>
              <a:gd name="connsiteY8" fmla="*/ 0 h 18288"/>
              <a:gd name="connsiteX9" fmla="*/ 5316436 w 11018520"/>
              <a:gd name="connsiteY9" fmla="*/ 0 h 18288"/>
              <a:gd name="connsiteX10" fmla="*/ 6225464 w 11018520"/>
              <a:gd name="connsiteY10" fmla="*/ 0 h 18288"/>
              <a:gd name="connsiteX11" fmla="*/ 6803936 w 11018520"/>
              <a:gd name="connsiteY11" fmla="*/ 0 h 18288"/>
              <a:gd name="connsiteX12" fmla="*/ 7382408 w 11018520"/>
              <a:gd name="connsiteY12" fmla="*/ 0 h 18288"/>
              <a:gd name="connsiteX13" fmla="*/ 8071066 w 11018520"/>
              <a:gd name="connsiteY13" fmla="*/ 0 h 18288"/>
              <a:gd name="connsiteX14" fmla="*/ 8869909 w 11018520"/>
              <a:gd name="connsiteY14" fmla="*/ 0 h 18288"/>
              <a:gd name="connsiteX15" fmla="*/ 9668751 w 11018520"/>
              <a:gd name="connsiteY15" fmla="*/ 0 h 18288"/>
              <a:gd name="connsiteX16" fmla="*/ 11018520 w 11018520"/>
              <a:gd name="connsiteY16" fmla="*/ 0 h 18288"/>
              <a:gd name="connsiteX17" fmla="*/ 11018520 w 11018520"/>
              <a:gd name="connsiteY17" fmla="*/ 18288 h 18288"/>
              <a:gd name="connsiteX18" fmla="*/ 10550233 w 11018520"/>
              <a:gd name="connsiteY18" fmla="*/ 18288 h 18288"/>
              <a:gd name="connsiteX19" fmla="*/ 9641205 w 11018520"/>
              <a:gd name="connsiteY19" fmla="*/ 18288 h 18288"/>
              <a:gd name="connsiteX20" fmla="*/ 8952548 w 11018520"/>
              <a:gd name="connsiteY20" fmla="*/ 18288 h 18288"/>
              <a:gd name="connsiteX21" fmla="*/ 8594446 w 11018520"/>
              <a:gd name="connsiteY21" fmla="*/ 18288 h 18288"/>
              <a:gd name="connsiteX22" fmla="*/ 7905788 w 11018520"/>
              <a:gd name="connsiteY22" fmla="*/ 18288 h 18288"/>
              <a:gd name="connsiteX23" fmla="*/ 7327316 w 11018520"/>
              <a:gd name="connsiteY23" fmla="*/ 18288 h 18288"/>
              <a:gd name="connsiteX24" fmla="*/ 6748844 w 11018520"/>
              <a:gd name="connsiteY24" fmla="*/ 18288 h 18288"/>
              <a:gd name="connsiteX25" fmla="*/ 6170371 w 11018520"/>
              <a:gd name="connsiteY25" fmla="*/ 18288 h 18288"/>
              <a:gd name="connsiteX26" fmla="*/ 5591899 w 11018520"/>
              <a:gd name="connsiteY26" fmla="*/ 18288 h 18288"/>
              <a:gd name="connsiteX27" fmla="*/ 4793056 w 11018520"/>
              <a:gd name="connsiteY27" fmla="*/ 18288 h 18288"/>
              <a:gd name="connsiteX28" fmla="*/ 4104399 w 11018520"/>
              <a:gd name="connsiteY28" fmla="*/ 18288 h 18288"/>
              <a:gd name="connsiteX29" fmla="*/ 3746297 w 11018520"/>
              <a:gd name="connsiteY29" fmla="*/ 18288 h 18288"/>
              <a:gd name="connsiteX30" fmla="*/ 3167825 w 11018520"/>
              <a:gd name="connsiteY30" fmla="*/ 18288 h 18288"/>
              <a:gd name="connsiteX31" fmla="*/ 2368982 w 11018520"/>
              <a:gd name="connsiteY31" fmla="*/ 18288 h 18288"/>
              <a:gd name="connsiteX32" fmla="*/ 1900695 w 11018520"/>
              <a:gd name="connsiteY32" fmla="*/ 18288 h 18288"/>
              <a:gd name="connsiteX33" fmla="*/ 991667 w 11018520"/>
              <a:gd name="connsiteY33" fmla="*/ 18288 h 18288"/>
              <a:gd name="connsiteX34" fmla="*/ 0 w 11018520"/>
              <a:gd name="connsiteY34" fmla="*/ 18288 h 18288"/>
              <a:gd name="connsiteX35" fmla="*/ 0 w 11018520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18520" h="18288" fill="none" extrusionOk="0">
                <a:moveTo>
                  <a:pt x="0" y="0"/>
                </a:moveTo>
                <a:cubicBezTo>
                  <a:pt x="176840" y="19448"/>
                  <a:pt x="369510" y="1686"/>
                  <a:pt x="468287" y="0"/>
                </a:cubicBezTo>
                <a:cubicBezTo>
                  <a:pt x="567064" y="-1686"/>
                  <a:pt x="844925" y="28710"/>
                  <a:pt x="1156945" y="0"/>
                </a:cubicBezTo>
                <a:cubicBezTo>
                  <a:pt x="1468965" y="-28710"/>
                  <a:pt x="1755775" y="35306"/>
                  <a:pt x="1955787" y="0"/>
                </a:cubicBezTo>
                <a:cubicBezTo>
                  <a:pt x="2155799" y="-35306"/>
                  <a:pt x="2224532" y="-16632"/>
                  <a:pt x="2313889" y="0"/>
                </a:cubicBezTo>
                <a:cubicBezTo>
                  <a:pt x="2403246" y="16632"/>
                  <a:pt x="2494050" y="6083"/>
                  <a:pt x="2671991" y="0"/>
                </a:cubicBezTo>
                <a:cubicBezTo>
                  <a:pt x="2849932" y="-6083"/>
                  <a:pt x="3354152" y="34614"/>
                  <a:pt x="3581019" y="0"/>
                </a:cubicBezTo>
                <a:cubicBezTo>
                  <a:pt x="3807886" y="-34614"/>
                  <a:pt x="4022451" y="14254"/>
                  <a:pt x="4269677" y="0"/>
                </a:cubicBezTo>
                <a:cubicBezTo>
                  <a:pt x="4516903" y="-14254"/>
                  <a:pt x="4514495" y="-13291"/>
                  <a:pt x="4627778" y="0"/>
                </a:cubicBezTo>
                <a:cubicBezTo>
                  <a:pt x="4741061" y="13291"/>
                  <a:pt x="5120758" y="-22660"/>
                  <a:pt x="5316436" y="0"/>
                </a:cubicBezTo>
                <a:cubicBezTo>
                  <a:pt x="5512114" y="22660"/>
                  <a:pt x="5812155" y="-9513"/>
                  <a:pt x="6225464" y="0"/>
                </a:cubicBezTo>
                <a:cubicBezTo>
                  <a:pt x="6638773" y="9513"/>
                  <a:pt x="6545417" y="2479"/>
                  <a:pt x="6803936" y="0"/>
                </a:cubicBezTo>
                <a:cubicBezTo>
                  <a:pt x="7062455" y="-2479"/>
                  <a:pt x="7245098" y="-20209"/>
                  <a:pt x="7382408" y="0"/>
                </a:cubicBezTo>
                <a:cubicBezTo>
                  <a:pt x="7519718" y="20209"/>
                  <a:pt x="7801947" y="19736"/>
                  <a:pt x="8071066" y="0"/>
                </a:cubicBezTo>
                <a:cubicBezTo>
                  <a:pt x="8340185" y="-19736"/>
                  <a:pt x="8495312" y="-6666"/>
                  <a:pt x="8869909" y="0"/>
                </a:cubicBezTo>
                <a:cubicBezTo>
                  <a:pt x="9244506" y="6666"/>
                  <a:pt x="9501461" y="-13745"/>
                  <a:pt x="9668751" y="0"/>
                </a:cubicBezTo>
                <a:cubicBezTo>
                  <a:pt x="9836041" y="13745"/>
                  <a:pt x="10607605" y="14143"/>
                  <a:pt x="11018520" y="0"/>
                </a:cubicBezTo>
                <a:cubicBezTo>
                  <a:pt x="11019166" y="4451"/>
                  <a:pt x="11019010" y="9226"/>
                  <a:pt x="11018520" y="18288"/>
                </a:cubicBezTo>
                <a:cubicBezTo>
                  <a:pt x="10834966" y="15274"/>
                  <a:pt x="10754561" y="35250"/>
                  <a:pt x="10550233" y="18288"/>
                </a:cubicBezTo>
                <a:cubicBezTo>
                  <a:pt x="10345905" y="1326"/>
                  <a:pt x="9906342" y="45884"/>
                  <a:pt x="9641205" y="18288"/>
                </a:cubicBezTo>
                <a:cubicBezTo>
                  <a:pt x="9376068" y="-9308"/>
                  <a:pt x="9177188" y="43988"/>
                  <a:pt x="8952548" y="18288"/>
                </a:cubicBezTo>
                <a:cubicBezTo>
                  <a:pt x="8727908" y="-7412"/>
                  <a:pt x="8707007" y="3271"/>
                  <a:pt x="8594446" y="18288"/>
                </a:cubicBezTo>
                <a:cubicBezTo>
                  <a:pt x="8481885" y="33305"/>
                  <a:pt x="8175004" y="35109"/>
                  <a:pt x="7905788" y="18288"/>
                </a:cubicBezTo>
                <a:cubicBezTo>
                  <a:pt x="7636572" y="1467"/>
                  <a:pt x="7535638" y="7399"/>
                  <a:pt x="7327316" y="18288"/>
                </a:cubicBezTo>
                <a:cubicBezTo>
                  <a:pt x="7118994" y="29177"/>
                  <a:pt x="6978247" y="47205"/>
                  <a:pt x="6748844" y="18288"/>
                </a:cubicBezTo>
                <a:cubicBezTo>
                  <a:pt x="6519441" y="-10629"/>
                  <a:pt x="6459241" y="43308"/>
                  <a:pt x="6170371" y="18288"/>
                </a:cubicBezTo>
                <a:cubicBezTo>
                  <a:pt x="5881501" y="-6732"/>
                  <a:pt x="5736201" y="35971"/>
                  <a:pt x="5591899" y="18288"/>
                </a:cubicBezTo>
                <a:cubicBezTo>
                  <a:pt x="5447597" y="605"/>
                  <a:pt x="4990303" y="20409"/>
                  <a:pt x="4793056" y="18288"/>
                </a:cubicBezTo>
                <a:cubicBezTo>
                  <a:pt x="4595809" y="16167"/>
                  <a:pt x="4271723" y="2909"/>
                  <a:pt x="4104399" y="18288"/>
                </a:cubicBezTo>
                <a:cubicBezTo>
                  <a:pt x="3937075" y="33667"/>
                  <a:pt x="3923235" y="10730"/>
                  <a:pt x="3746297" y="18288"/>
                </a:cubicBezTo>
                <a:cubicBezTo>
                  <a:pt x="3569359" y="25846"/>
                  <a:pt x="3351081" y="24702"/>
                  <a:pt x="3167825" y="18288"/>
                </a:cubicBezTo>
                <a:cubicBezTo>
                  <a:pt x="2984569" y="11874"/>
                  <a:pt x="2708033" y="13293"/>
                  <a:pt x="2368982" y="18288"/>
                </a:cubicBezTo>
                <a:cubicBezTo>
                  <a:pt x="2029931" y="23283"/>
                  <a:pt x="2009060" y="37671"/>
                  <a:pt x="1900695" y="18288"/>
                </a:cubicBezTo>
                <a:cubicBezTo>
                  <a:pt x="1792330" y="-1095"/>
                  <a:pt x="1183178" y="9337"/>
                  <a:pt x="991667" y="18288"/>
                </a:cubicBezTo>
                <a:cubicBezTo>
                  <a:pt x="800156" y="27239"/>
                  <a:pt x="375690" y="34110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1018520" h="18288" stroke="0" extrusionOk="0">
                <a:moveTo>
                  <a:pt x="0" y="0"/>
                </a:moveTo>
                <a:cubicBezTo>
                  <a:pt x="266588" y="-23405"/>
                  <a:pt x="350503" y="-27031"/>
                  <a:pt x="578472" y="0"/>
                </a:cubicBezTo>
                <a:cubicBezTo>
                  <a:pt x="806441" y="27031"/>
                  <a:pt x="803976" y="13604"/>
                  <a:pt x="936574" y="0"/>
                </a:cubicBezTo>
                <a:cubicBezTo>
                  <a:pt x="1069172" y="-13604"/>
                  <a:pt x="1661335" y="-31902"/>
                  <a:pt x="1845602" y="0"/>
                </a:cubicBezTo>
                <a:cubicBezTo>
                  <a:pt x="2029869" y="31902"/>
                  <a:pt x="2273452" y="17005"/>
                  <a:pt x="2424074" y="0"/>
                </a:cubicBezTo>
                <a:cubicBezTo>
                  <a:pt x="2574696" y="-17005"/>
                  <a:pt x="2790864" y="-28133"/>
                  <a:pt x="3002547" y="0"/>
                </a:cubicBezTo>
                <a:cubicBezTo>
                  <a:pt x="3214230" y="28133"/>
                  <a:pt x="3605033" y="-14934"/>
                  <a:pt x="3911575" y="0"/>
                </a:cubicBezTo>
                <a:cubicBezTo>
                  <a:pt x="4218117" y="14934"/>
                  <a:pt x="4198004" y="3604"/>
                  <a:pt x="4379862" y="0"/>
                </a:cubicBezTo>
                <a:cubicBezTo>
                  <a:pt x="4561720" y="-3604"/>
                  <a:pt x="4941151" y="-37368"/>
                  <a:pt x="5288890" y="0"/>
                </a:cubicBezTo>
                <a:cubicBezTo>
                  <a:pt x="5636629" y="37368"/>
                  <a:pt x="6011513" y="-33898"/>
                  <a:pt x="6197918" y="0"/>
                </a:cubicBezTo>
                <a:cubicBezTo>
                  <a:pt x="6384323" y="33898"/>
                  <a:pt x="6555799" y="11241"/>
                  <a:pt x="6886575" y="0"/>
                </a:cubicBezTo>
                <a:cubicBezTo>
                  <a:pt x="7217351" y="-11241"/>
                  <a:pt x="7604472" y="-44614"/>
                  <a:pt x="7795603" y="0"/>
                </a:cubicBezTo>
                <a:cubicBezTo>
                  <a:pt x="7986734" y="44614"/>
                  <a:pt x="8098870" y="-11086"/>
                  <a:pt x="8374075" y="0"/>
                </a:cubicBezTo>
                <a:cubicBezTo>
                  <a:pt x="8649280" y="11086"/>
                  <a:pt x="8701749" y="-25020"/>
                  <a:pt x="8952548" y="0"/>
                </a:cubicBezTo>
                <a:cubicBezTo>
                  <a:pt x="9203347" y="25020"/>
                  <a:pt x="9519297" y="4274"/>
                  <a:pt x="9751390" y="0"/>
                </a:cubicBezTo>
                <a:cubicBezTo>
                  <a:pt x="9983483" y="-4274"/>
                  <a:pt x="10169881" y="16480"/>
                  <a:pt x="10329863" y="0"/>
                </a:cubicBezTo>
                <a:cubicBezTo>
                  <a:pt x="10489845" y="-16480"/>
                  <a:pt x="10750941" y="-9727"/>
                  <a:pt x="11018520" y="0"/>
                </a:cubicBezTo>
                <a:cubicBezTo>
                  <a:pt x="11018113" y="8690"/>
                  <a:pt x="11018366" y="14141"/>
                  <a:pt x="11018520" y="18288"/>
                </a:cubicBezTo>
                <a:cubicBezTo>
                  <a:pt x="10841176" y="-3597"/>
                  <a:pt x="10399304" y="41504"/>
                  <a:pt x="10219677" y="18288"/>
                </a:cubicBezTo>
                <a:cubicBezTo>
                  <a:pt x="10040050" y="-4928"/>
                  <a:pt x="10030762" y="16144"/>
                  <a:pt x="9861575" y="18288"/>
                </a:cubicBezTo>
                <a:cubicBezTo>
                  <a:pt x="9692388" y="20432"/>
                  <a:pt x="9529439" y="40380"/>
                  <a:pt x="9393288" y="18288"/>
                </a:cubicBezTo>
                <a:cubicBezTo>
                  <a:pt x="9257137" y="-3804"/>
                  <a:pt x="8825003" y="25592"/>
                  <a:pt x="8484260" y="18288"/>
                </a:cubicBezTo>
                <a:cubicBezTo>
                  <a:pt x="8143517" y="10984"/>
                  <a:pt x="8082894" y="45968"/>
                  <a:pt x="7795603" y="18288"/>
                </a:cubicBezTo>
                <a:cubicBezTo>
                  <a:pt x="7508312" y="-9392"/>
                  <a:pt x="7466074" y="19486"/>
                  <a:pt x="7327316" y="18288"/>
                </a:cubicBezTo>
                <a:cubicBezTo>
                  <a:pt x="7188558" y="17090"/>
                  <a:pt x="6869645" y="4657"/>
                  <a:pt x="6638658" y="18288"/>
                </a:cubicBezTo>
                <a:cubicBezTo>
                  <a:pt x="6407671" y="31919"/>
                  <a:pt x="6359238" y="35967"/>
                  <a:pt x="6280556" y="18288"/>
                </a:cubicBezTo>
                <a:cubicBezTo>
                  <a:pt x="6201874" y="609"/>
                  <a:pt x="6041216" y="22404"/>
                  <a:pt x="5922455" y="18288"/>
                </a:cubicBezTo>
                <a:cubicBezTo>
                  <a:pt x="5803694" y="14172"/>
                  <a:pt x="5555521" y="48848"/>
                  <a:pt x="5233797" y="18288"/>
                </a:cubicBezTo>
                <a:cubicBezTo>
                  <a:pt x="4912073" y="-12272"/>
                  <a:pt x="4986440" y="-2740"/>
                  <a:pt x="4765510" y="18288"/>
                </a:cubicBezTo>
                <a:cubicBezTo>
                  <a:pt x="4544580" y="39316"/>
                  <a:pt x="4177715" y="18248"/>
                  <a:pt x="3966667" y="18288"/>
                </a:cubicBezTo>
                <a:cubicBezTo>
                  <a:pt x="3755619" y="18328"/>
                  <a:pt x="3664519" y="22387"/>
                  <a:pt x="3498380" y="18288"/>
                </a:cubicBezTo>
                <a:cubicBezTo>
                  <a:pt x="3332241" y="14189"/>
                  <a:pt x="3065858" y="-7524"/>
                  <a:pt x="2699537" y="18288"/>
                </a:cubicBezTo>
                <a:cubicBezTo>
                  <a:pt x="2333216" y="44100"/>
                  <a:pt x="2505666" y="4650"/>
                  <a:pt x="2341436" y="18288"/>
                </a:cubicBezTo>
                <a:cubicBezTo>
                  <a:pt x="2177206" y="31926"/>
                  <a:pt x="1790164" y="19880"/>
                  <a:pt x="1542593" y="18288"/>
                </a:cubicBezTo>
                <a:cubicBezTo>
                  <a:pt x="1295022" y="16696"/>
                  <a:pt x="1218012" y="39325"/>
                  <a:pt x="1074306" y="18288"/>
                </a:cubicBezTo>
                <a:cubicBezTo>
                  <a:pt x="930600" y="-2749"/>
                  <a:pt x="797266" y="24589"/>
                  <a:pt x="716204" y="18288"/>
                </a:cubicBezTo>
                <a:cubicBezTo>
                  <a:pt x="635142" y="11987"/>
                  <a:pt x="344503" y="4139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5B66B"/>
          </a:solidFill>
          <a:ln w="38100" cap="rnd">
            <a:solidFill>
              <a:srgbClr val="E5B66B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4DD12-E15F-47BC-A91D-D4385A3E8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  <a:hlinkClick r:id="rId2"/>
              </a:rPr>
              <a:t>ruski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slikar</a:t>
            </a:r>
            <a:r>
              <a:rPr lang="en-US" dirty="0">
                <a:ea typeface="+mn-lt"/>
                <a:cs typeface="+mn-lt"/>
              </a:rPr>
              <a:t>. Jedan je od </a:t>
            </a:r>
            <a:r>
              <a:rPr lang="en-US" err="1">
                <a:ea typeface="+mn-lt"/>
                <a:cs typeface="+mn-lt"/>
              </a:rPr>
              <a:t>važnijih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slikara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>
                <a:ea typeface="+mn-lt"/>
                <a:cs typeface="+mn-lt"/>
              </a:rPr>
              <a:t>XX. stoljeća</a:t>
            </a:r>
            <a:endParaRPr lang="en-US"/>
          </a:p>
        </p:txBody>
      </p:sp>
      <p:pic>
        <p:nvPicPr>
          <p:cNvPr id="5" name="Picture 5" descr="Diagram&#10;&#10;Description automatically generated">
            <a:extLst>
              <a:ext uri="{FF2B5EF4-FFF2-40B4-BE49-F238E27FC236}">
                <a16:creationId xmlns:a16="http://schemas.microsoft.com/office/drawing/2014/main" id="{A1958588-39A4-49B0-A34C-AE589F72BF2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621" r="6655" b="-1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5A294F7-4C51-4859-919B-39D96745B661}"/>
              </a:ext>
            </a:extLst>
          </p:cNvPr>
          <p:cNvSpPr txBox="1"/>
          <p:nvPr/>
        </p:nvSpPr>
        <p:spPr>
          <a:xfrm>
            <a:off x="570433" y="3608890"/>
            <a:ext cx="6846277" cy="28623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202122"/>
                </a:solidFill>
                <a:latin typeface="Arial"/>
                <a:cs typeface="Arial"/>
              </a:rPr>
              <a:t>Kandinsky se rodio u imućnoj obitelji trgovaca čajem, koja se ubrzo nakon njegovog rođenja preselila u </a:t>
            </a:r>
            <a:r>
              <a:rPr lang="en-US">
                <a:solidFill>
                  <a:srgbClr val="0B0080"/>
                </a:solidFill>
                <a:latin typeface="Arial"/>
                <a:cs typeface="Arial"/>
                <a:hlinkClick r:id="rId4" tooltip="Odesa"/>
              </a:rPr>
              <a:t>Odesu</a:t>
            </a:r>
            <a:r>
              <a:rPr lang="en-US">
                <a:solidFill>
                  <a:srgbClr val="202122"/>
                </a:solidFill>
                <a:latin typeface="Arial"/>
                <a:cs typeface="Arial"/>
              </a:rPr>
              <a:t>. Otac, Wassily Kandinski senior, bio je podrijetlom iz </a:t>
            </a:r>
            <a:r>
              <a:rPr lang="en-US">
                <a:solidFill>
                  <a:srgbClr val="0B0080"/>
                </a:solidFill>
                <a:latin typeface="Arial"/>
                <a:cs typeface="Arial"/>
                <a:hlinkClick r:id="rId5" tooltip="Sibir"/>
              </a:rPr>
              <a:t>Sibira</a:t>
            </a:r>
            <a:r>
              <a:rPr lang="en-US">
                <a:solidFill>
                  <a:srgbClr val="202122"/>
                </a:solidFill>
                <a:latin typeface="Arial"/>
                <a:cs typeface="Arial"/>
              </a:rPr>
              <a:t>, majka Lydia Ticheeva iz </a:t>
            </a:r>
            <a:r>
              <a:rPr lang="en-US">
                <a:solidFill>
                  <a:srgbClr val="0B0080"/>
                </a:solidFill>
                <a:latin typeface="Arial"/>
                <a:cs typeface="Arial"/>
                <a:hlinkClick r:id="rId6" tooltip="Moskva"/>
              </a:rPr>
              <a:t>Moskve</a:t>
            </a:r>
            <a:r>
              <a:rPr lang="en-US">
                <a:solidFill>
                  <a:srgbClr val="202122"/>
                </a:solidFill>
                <a:latin typeface="Arial"/>
                <a:cs typeface="Arial"/>
              </a:rPr>
              <a:t>. Roditelji su se rastali </a:t>
            </a:r>
            <a:r>
              <a:rPr lang="en-US">
                <a:solidFill>
                  <a:srgbClr val="0B0080"/>
                </a:solidFill>
                <a:latin typeface="Arial"/>
                <a:cs typeface="Arial"/>
                <a:hlinkClick r:id="rId7" tooltip="1871"/>
              </a:rPr>
              <a:t>1871</a:t>
            </a:r>
            <a:r>
              <a:rPr lang="en-US">
                <a:solidFill>
                  <a:srgbClr val="202122"/>
                </a:solidFill>
                <a:latin typeface="Arial"/>
                <a:cs typeface="Arial"/>
              </a:rPr>
              <a:t>. i Wassily je odrastao kod majčine sestre, Elizabethe Ticheeve. Za vrijeme školovanje je pohađao i školu slikanja. Nakon mature </a:t>
            </a:r>
            <a:r>
              <a:rPr lang="en-US">
                <a:solidFill>
                  <a:srgbClr val="0B0080"/>
                </a:solidFill>
                <a:latin typeface="Arial"/>
                <a:cs typeface="Arial"/>
                <a:hlinkClick r:id="rId8" tooltip="1885"/>
              </a:rPr>
              <a:t>1885</a:t>
            </a:r>
            <a:r>
              <a:rPr lang="en-US">
                <a:solidFill>
                  <a:srgbClr val="202122"/>
                </a:solidFill>
                <a:latin typeface="Arial"/>
                <a:cs typeface="Arial"/>
              </a:rPr>
              <a:t>. je studirao </a:t>
            </a:r>
            <a:r>
              <a:rPr lang="en-US">
                <a:solidFill>
                  <a:srgbClr val="0B0080"/>
                </a:solidFill>
                <a:latin typeface="Arial"/>
                <a:cs typeface="Arial"/>
                <a:hlinkClick r:id="rId9" tooltip="Pravo"/>
              </a:rPr>
              <a:t>pravo</a:t>
            </a:r>
            <a:r>
              <a:rPr lang="en-US">
                <a:solidFill>
                  <a:srgbClr val="202122"/>
                </a:solidFill>
                <a:latin typeface="Arial"/>
                <a:cs typeface="Arial"/>
              </a:rPr>
              <a:t>, ekonomiju i etnologiju na Univerzitetu Lomonossov. Za vrijeme studija slikao je i posjećivao izložbe. Nakon što je </a:t>
            </a:r>
            <a:r>
              <a:rPr lang="en-US">
                <a:solidFill>
                  <a:srgbClr val="0B0080"/>
                </a:solidFill>
                <a:latin typeface="Arial"/>
                <a:cs typeface="Arial"/>
                <a:hlinkClick r:id="rId10" tooltip="1895"/>
              </a:rPr>
              <a:t>1895</a:t>
            </a:r>
            <a:r>
              <a:rPr lang="en-US">
                <a:solidFill>
                  <a:srgbClr val="202122"/>
                </a:solidFill>
                <a:latin typeface="Arial"/>
                <a:cs typeface="Arial"/>
              </a:rPr>
              <a:t>. posjetio izložbu francuskih </a:t>
            </a:r>
            <a:r>
              <a:rPr lang="en-US">
                <a:solidFill>
                  <a:srgbClr val="0B0080"/>
                </a:solidFill>
                <a:latin typeface="Arial"/>
                <a:cs typeface="Arial"/>
                <a:hlinkClick r:id="rId11" tooltip="Impresionizam"/>
              </a:rPr>
              <a:t>impresionista</a:t>
            </a:r>
            <a:r>
              <a:rPr lang="en-US">
                <a:solidFill>
                  <a:srgbClr val="202122"/>
                </a:solidFill>
                <a:latin typeface="Arial"/>
                <a:cs typeface="Arial"/>
              </a:rPr>
              <a:t>, Kandinski je odlučio postati slikar.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16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C658AE-E9F3-4AA9-8A0C-C9B9F3036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en-US" sz="5600"/>
              <a:t>Njegov umjetnički stil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2386584"/>
            <a:ext cx="4114800" cy="18288"/>
          </a:xfrm>
          <a:custGeom>
            <a:avLst/>
            <a:gdLst>
              <a:gd name="connsiteX0" fmla="*/ 0 w 4114800"/>
              <a:gd name="connsiteY0" fmla="*/ 0 h 18288"/>
              <a:gd name="connsiteX1" fmla="*/ 768096 w 4114800"/>
              <a:gd name="connsiteY1" fmla="*/ 0 h 18288"/>
              <a:gd name="connsiteX2" fmla="*/ 1495044 w 4114800"/>
              <a:gd name="connsiteY2" fmla="*/ 0 h 18288"/>
              <a:gd name="connsiteX3" fmla="*/ 2221992 w 4114800"/>
              <a:gd name="connsiteY3" fmla="*/ 0 h 18288"/>
              <a:gd name="connsiteX4" fmla="*/ 2784348 w 4114800"/>
              <a:gd name="connsiteY4" fmla="*/ 0 h 18288"/>
              <a:gd name="connsiteX5" fmla="*/ 3387852 w 4114800"/>
              <a:gd name="connsiteY5" fmla="*/ 0 h 18288"/>
              <a:gd name="connsiteX6" fmla="*/ 4114800 w 4114800"/>
              <a:gd name="connsiteY6" fmla="*/ 0 h 18288"/>
              <a:gd name="connsiteX7" fmla="*/ 4114800 w 4114800"/>
              <a:gd name="connsiteY7" fmla="*/ 18288 h 18288"/>
              <a:gd name="connsiteX8" fmla="*/ 3429000 w 4114800"/>
              <a:gd name="connsiteY8" fmla="*/ 18288 h 18288"/>
              <a:gd name="connsiteX9" fmla="*/ 2866644 w 4114800"/>
              <a:gd name="connsiteY9" fmla="*/ 18288 h 18288"/>
              <a:gd name="connsiteX10" fmla="*/ 2304288 w 4114800"/>
              <a:gd name="connsiteY10" fmla="*/ 18288 h 18288"/>
              <a:gd name="connsiteX11" fmla="*/ 1577340 w 4114800"/>
              <a:gd name="connsiteY11" fmla="*/ 18288 h 18288"/>
              <a:gd name="connsiteX12" fmla="*/ 973836 w 4114800"/>
              <a:gd name="connsiteY12" fmla="*/ 18288 h 18288"/>
              <a:gd name="connsiteX13" fmla="*/ 0 w 4114800"/>
              <a:gd name="connsiteY13" fmla="*/ 18288 h 18288"/>
              <a:gd name="connsiteX14" fmla="*/ 0 w 411480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14800" h="18288" fill="none" extrusionOk="0">
                <a:moveTo>
                  <a:pt x="0" y="0"/>
                </a:moveTo>
                <a:cubicBezTo>
                  <a:pt x="338280" y="-26110"/>
                  <a:pt x="483942" y="6555"/>
                  <a:pt x="768096" y="0"/>
                </a:cubicBezTo>
                <a:cubicBezTo>
                  <a:pt x="1052250" y="-6555"/>
                  <a:pt x="1331484" y="24616"/>
                  <a:pt x="1495044" y="0"/>
                </a:cubicBezTo>
                <a:cubicBezTo>
                  <a:pt x="1658604" y="-24616"/>
                  <a:pt x="2056661" y="-33562"/>
                  <a:pt x="2221992" y="0"/>
                </a:cubicBezTo>
                <a:cubicBezTo>
                  <a:pt x="2387323" y="33562"/>
                  <a:pt x="2629463" y="-20094"/>
                  <a:pt x="2784348" y="0"/>
                </a:cubicBezTo>
                <a:cubicBezTo>
                  <a:pt x="2939233" y="20094"/>
                  <a:pt x="3151981" y="1524"/>
                  <a:pt x="3387852" y="0"/>
                </a:cubicBezTo>
                <a:cubicBezTo>
                  <a:pt x="3623723" y="-1524"/>
                  <a:pt x="3882724" y="26165"/>
                  <a:pt x="4114800" y="0"/>
                </a:cubicBezTo>
                <a:cubicBezTo>
                  <a:pt x="4114300" y="8855"/>
                  <a:pt x="4114909" y="14521"/>
                  <a:pt x="4114800" y="18288"/>
                </a:cubicBezTo>
                <a:cubicBezTo>
                  <a:pt x="3910038" y="37744"/>
                  <a:pt x="3683432" y="-3969"/>
                  <a:pt x="3429000" y="18288"/>
                </a:cubicBezTo>
                <a:cubicBezTo>
                  <a:pt x="3174568" y="40545"/>
                  <a:pt x="3085815" y="44166"/>
                  <a:pt x="2866644" y="18288"/>
                </a:cubicBezTo>
                <a:cubicBezTo>
                  <a:pt x="2647473" y="-7590"/>
                  <a:pt x="2580474" y="31338"/>
                  <a:pt x="2304288" y="18288"/>
                </a:cubicBezTo>
                <a:cubicBezTo>
                  <a:pt x="2028102" y="5238"/>
                  <a:pt x="1863008" y="-2001"/>
                  <a:pt x="1577340" y="18288"/>
                </a:cubicBezTo>
                <a:cubicBezTo>
                  <a:pt x="1291672" y="38577"/>
                  <a:pt x="1243931" y="9893"/>
                  <a:pt x="973836" y="18288"/>
                </a:cubicBezTo>
                <a:cubicBezTo>
                  <a:pt x="703741" y="26683"/>
                  <a:pt x="317656" y="-5910"/>
                  <a:pt x="0" y="18288"/>
                </a:cubicBezTo>
                <a:cubicBezTo>
                  <a:pt x="683" y="12014"/>
                  <a:pt x="724" y="5908"/>
                  <a:pt x="0" y="0"/>
                </a:cubicBezTo>
                <a:close/>
              </a:path>
              <a:path w="4114800" h="18288" stroke="0" extrusionOk="0">
                <a:moveTo>
                  <a:pt x="0" y="0"/>
                </a:moveTo>
                <a:cubicBezTo>
                  <a:pt x="276109" y="5266"/>
                  <a:pt x="325589" y="-19584"/>
                  <a:pt x="644652" y="0"/>
                </a:cubicBezTo>
                <a:cubicBezTo>
                  <a:pt x="963715" y="19584"/>
                  <a:pt x="1064991" y="6066"/>
                  <a:pt x="1207008" y="0"/>
                </a:cubicBezTo>
                <a:cubicBezTo>
                  <a:pt x="1349025" y="-6066"/>
                  <a:pt x="1791724" y="14506"/>
                  <a:pt x="1975104" y="0"/>
                </a:cubicBezTo>
                <a:cubicBezTo>
                  <a:pt x="2158484" y="-14506"/>
                  <a:pt x="2397469" y="20822"/>
                  <a:pt x="2619756" y="0"/>
                </a:cubicBezTo>
                <a:cubicBezTo>
                  <a:pt x="2842043" y="-20822"/>
                  <a:pt x="2992157" y="20388"/>
                  <a:pt x="3264408" y="0"/>
                </a:cubicBezTo>
                <a:cubicBezTo>
                  <a:pt x="3536659" y="-20388"/>
                  <a:pt x="3855620" y="38211"/>
                  <a:pt x="4114800" y="0"/>
                </a:cubicBezTo>
                <a:cubicBezTo>
                  <a:pt x="4113902" y="7180"/>
                  <a:pt x="4114969" y="13790"/>
                  <a:pt x="4114800" y="18288"/>
                </a:cubicBezTo>
                <a:cubicBezTo>
                  <a:pt x="3968901" y="8593"/>
                  <a:pt x="3623428" y="17559"/>
                  <a:pt x="3429000" y="18288"/>
                </a:cubicBezTo>
                <a:cubicBezTo>
                  <a:pt x="3234572" y="19017"/>
                  <a:pt x="3085079" y="41804"/>
                  <a:pt x="2866644" y="18288"/>
                </a:cubicBezTo>
                <a:cubicBezTo>
                  <a:pt x="2648209" y="-5228"/>
                  <a:pt x="2451737" y="24580"/>
                  <a:pt x="2180844" y="18288"/>
                </a:cubicBezTo>
                <a:cubicBezTo>
                  <a:pt x="1909951" y="11996"/>
                  <a:pt x="1681589" y="12244"/>
                  <a:pt x="1495044" y="18288"/>
                </a:cubicBezTo>
                <a:cubicBezTo>
                  <a:pt x="1308499" y="24332"/>
                  <a:pt x="1136614" y="21789"/>
                  <a:pt x="850392" y="18288"/>
                </a:cubicBezTo>
                <a:cubicBezTo>
                  <a:pt x="564170" y="14787"/>
                  <a:pt x="210636" y="54701"/>
                  <a:pt x="0" y="18288"/>
                </a:cubicBezTo>
                <a:cubicBezTo>
                  <a:pt x="571" y="10093"/>
                  <a:pt x="-125" y="8407"/>
                  <a:pt x="0" y="0"/>
                </a:cubicBezTo>
                <a:close/>
              </a:path>
            </a:pathLst>
          </a:custGeom>
          <a:solidFill>
            <a:srgbClr val="DB155B"/>
          </a:solidFill>
          <a:ln w="38100" cap="rnd">
            <a:solidFill>
              <a:srgbClr val="DB155B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FE535-BFBD-491C-B2BD-8299A16AD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500">
                <a:ea typeface="+mn-lt"/>
                <a:cs typeface="+mn-lt"/>
              </a:rPr>
              <a:t>Kandinsky je posjedovao vrlo visoku slikarsku inteligenciju i imao istančan osjećaj za boje i forme. Svim je bojama dao dublji unutrašnji značaj i asocijacije te ih je stavljao pored suprotnih boja.</a:t>
            </a:r>
            <a:endParaRPr lang="en-US" sz="1500"/>
          </a:p>
          <a:p>
            <a:pPr>
              <a:lnSpc>
                <a:spcPct val="100000"/>
              </a:lnSpc>
            </a:pPr>
            <a:r>
              <a:rPr lang="en-US" sz="1500">
                <a:ea typeface="+mn-lt"/>
                <a:cs typeface="+mn-lt"/>
              </a:rPr>
              <a:t>Plavo (hladno, nebo, nadčulno, beskrajnost i mir, konzentrično) – Žuto ( toplo, zemaljsko do nametljivo, agresivno, ekscentrično)</a:t>
            </a:r>
            <a:endParaRPr lang="en-US" sz="1500"/>
          </a:p>
          <a:p>
            <a:pPr>
              <a:lnSpc>
                <a:spcPct val="100000"/>
              </a:lnSpc>
            </a:pPr>
            <a:r>
              <a:rPr lang="en-US" sz="1500">
                <a:ea typeface="+mn-lt"/>
                <a:cs typeface="+mn-lt"/>
              </a:rPr>
              <a:t>Crno (tamno) – Bijelo (svjetlo)</a:t>
            </a:r>
            <a:endParaRPr lang="en-US" sz="1500"/>
          </a:p>
          <a:p>
            <a:pPr>
              <a:lnSpc>
                <a:spcPct val="100000"/>
              </a:lnSpc>
            </a:pPr>
            <a:r>
              <a:rPr lang="en-US" sz="1500">
                <a:ea typeface="+mn-lt"/>
                <a:cs typeface="+mn-lt"/>
              </a:rPr>
              <a:t>Crveno – Zeleno</a:t>
            </a:r>
            <a:endParaRPr lang="en-US" sz="1500"/>
          </a:p>
          <a:p>
            <a:pPr>
              <a:lnSpc>
                <a:spcPct val="100000"/>
              </a:lnSpc>
            </a:pPr>
            <a:r>
              <a:rPr lang="en-US" sz="1500">
                <a:ea typeface="+mn-lt"/>
                <a:cs typeface="+mn-lt"/>
              </a:rPr>
              <a:t>Naračasto – Ljubičasto</a:t>
            </a:r>
            <a:endParaRPr lang="en-US" sz="1500"/>
          </a:p>
          <a:p>
            <a:pPr>
              <a:lnSpc>
                <a:spcPct val="100000"/>
              </a:lnSpc>
            </a:pPr>
            <a:r>
              <a:rPr lang="en-US" sz="1500">
                <a:ea typeface="+mn-lt"/>
                <a:cs typeface="+mn-lt"/>
              </a:rPr>
              <a:t>Plavo – krug</a:t>
            </a:r>
            <a:endParaRPr lang="en-US" sz="1500"/>
          </a:p>
          <a:p>
            <a:pPr>
              <a:lnSpc>
                <a:spcPct val="100000"/>
              </a:lnSpc>
            </a:pPr>
            <a:r>
              <a:rPr lang="en-US" sz="1500">
                <a:ea typeface="+mn-lt"/>
                <a:cs typeface="+mn-lt"/>
              </a:rPr>
              <a:t>Crveno – kvadrat</a:t>
            </a:r>
            <a:endParaRPr lang="en-US" sz="1500"/>
          </a:p>
          <a:p>
            <a:pPr>
              <a:lnSpc>
                <a:spcPct val="100000"/>
              </a:lnSpc>
            </a:pPr>
            <a:r>
              <a:rPr lang="en-US" sz="1500">
                <a:ea typeface="+mn-lt"/>
                <a:cs typeface="+mn-lt"/>
              </a:rPr>
              <a:t>Žuto – trokut</a:t>
            </a:r>
            <a:endParaRPr lang="en-US" sz="1500"/>
          </a:p>
          <a:p>
            <a:pPr>
              <a:lnSpc>
                <a:spcPct val="100000"/>
              </a:lnSpc>
            </a:pPr>
            <a:endParaRPr lang="en-US" sz="150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1971579"/>
              <a:ext cx="360" cy="216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1956150"/>
                <a:ext cx="36000" cy="32709"/>
              </a:xfrm>
              <a:prstGeom prst="rect">
                <a:avLst/>
              </a:prstGeom>
            </p:spPr>
          </p:pic>
        </mc:Fallback>
      </mc:AlternateContent>
      <p:pic>
        <p:nvPicPr>
          <p:cNvPr id="4" name="Picture 4" descr="Diagram&#10;&#10;Description automatically generated">
            <a:extLst>
              <a:ext uri="{FF2B5EF4-FFF2-40B4-BE49-F238E27FC236}">
                <a16:creationId xmlns:a16="http://schemas.microsoft.com/office/drawing/2014/main" id="{564D6892-310B-44AD-BD78-A23E8CC604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9048" y="1108939"/>
            <a:ext cx="5458968" cy="464012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CDBD326-BF75-4A4C-B68A-F6BC05CCBC94}"/>
              </a:ext>
            </a:extLst>
          </p:cNvPr>
          <p:cNvSpPr txBox="1"/>
          <p:nvPr/>
        </p:nvSpPr>
        <p:spPr>
          <a:xfrm>
            <a:off x="5984631" y="5886938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Blaues</a:t>
            </a:r>
            <a:r>
              <a:rPr lang="en-US">
                <a:ea typeface="+mn-lt"/>
                <a:cs typeface="+mn-lt"/>
              </a:rPr>
              <a:t> Segment, 1921.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325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7C98A213-5994-475E-B327-DC6EC27FBA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B3CA9F-1118-47C6-BE10-5A04683F1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670218"/>
            <a:ext cx="10909640" cy="1065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/>
              <a:t>Poznatija djela </a:t>
            </a:r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147C7031-1E3A-4EF7-A823-89F74BA67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0000" y="1776977"/>
            <a:ext cx="4572000" cy="27432"/>
          </a:xfrm>
          <a:custGeom>
            <a:avLst/>
            <a:gdLst>
              <a:gd name="connsiteX0" fmla="*/ 0 w 4572000"/>
              <a:gd name="connsiteY0" fmla="*/ 0 h 27432"/>
              <a:gd name="connsiteX1" fmla="*/ 607423 w 4572000"/>
              <a:gd name="connsiteY1" fmla="*/ 0 h 27432"/>
              <a:gd name="connsiteX2" fmla="*/ 1123406 w 4572000"/>
              <a:gd name="connsiteY2" fmla="*/ 0 h 27432"/>
              <a:gd name="connsiteX3" fmla="*/ 1685109 w 4572000"/>
              <a:gd name="connsiteY3" fmla="*/ 0 h 27432"/>
              <a:gd name="connsiteX4" fmla="*/ 2383971 w 4572000"/>
              <a:gd name="connsiteY4" fmla="*/ 0 h 27432"/>
              <a:gd name="connsiteX5" fmla="*/ 2991394 w 4572000"/>
              <a:gd name="connsiteY5" fmla="*/ 0 h 27432"/>
              <a:gd name="connsiteX6" fmla="*/ 3553097 w 4572000"/>
              <a:gd name="connsiteY6" fmla="*/ 0 h 27432"/>
              <a:gd name="connsiteX7" fmla="*/ 4572000 w 4572000"/>
              <a:gd name="connsiteY7" fmla="*/ 0 h 27432"/>
              <a:gd name="connsiteX8" fmla="*/ 4572000 w 4572000"/>
              <a:gd name="connsiteY8" fmla="*/ 27432 h 27432"/>
              <a:gd name="connsiteX9" fmla="*/ 3918857 w 4572000"/>
              <a:gd name="connsiteY9" fmla="*/ 27432 h 27432"/>
              <a:gd name="connsiteX10" fmla="*/ 3357154 w 4572000"/>
              <a:gd name="connsiteY10" fmla="*/ 27432 h 27432"/>
              <a:gd name="connsiteX11" fmla="*/ 2612571 w 4572000"/>
              <a:gd name="connsiteY11" fmla="*/ 27432 h 27432"/>
              <a:gd name="connsiteX12" fmla="*/ 2005149 w 4572000"/>
              <a:gd name="connsiteY12" fmla="*/ 27432 h 27432"/>
              <a:gd name="connsiteX13" fmla="*/ 1489166 w 4572000"/>
              <a:gd name="connsiteY13" fmla="*/ 27432 h 27432"/>
              <a:gd name="connsiteX14" fmla="*/ 790303 w 4572000"/>
              <a:gd name="connsiteY14" fmla="*/ 27432 h 27432"/>
              <a:gd name="connsiteX15" fmla="*/ 0 w 4572000"/>
              <a:gd name="connsiteY15" fmla="*/ 27432 h 27432"/>
              <a:gd name="connsiteX16" fmla="*/ 0 w 457200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27432" fill="none" extrusionOk="0">
                <a:moveTo>
                  <a:pt x="0" y="0"/>
                </a:moveTo>
                <a:cubicBezTo>
                  <a:pt x="150397" y="-23421"/>
                  <a:pt x="474161" y="9174"/>
                  <a:pt x="607423" y="0"/>
                </a:cubicBezTo>
                <a:cubicBezTo>
                  <a:pt x="740685" y="-9174"/>
                  <a:pt x="868821" y="-4258"/>
                  <a:pt x="1123406" y="0"/>
                </a:cubicBezTo>
                <a:cubicBezTo>
                  <a:pt x="1377991" y="4258"/>
                  <a:pt x="1567664" y="-12410"/>
                  <a:pt x="1685109" y="0"/>
                </a:cubicBezTo>
                <a:cubicBezTo>
                  <a:pt x="1802554" y="12410"/>
                  <a:pt x="2193086" y="-14353"/>
                  <a:pt x="2383971" y="0"/>
                </a:cubicBezTo>
                <a:cubicBezTo>
                  <a:pt x="2574856" y="14353"/>
                  <a:pt x="2697477" y="-26142"/>
                  <a:pt x="2991394" y="0"/>
                </a:cubicBezTo>
                <a:cubicBezTo>
                  <a:pt x="3285311" y="26142"/>
                  <a:pt x="3423667" y="26544"/>
                  <a:pt x="3553097" y="0"/>
                </a:cubicBezTo>
                <a:cubicBezTo>
                  <a:pt x="3682527" y="-26544"/>
                  <a:pt x="4344147" y="50350"/>
                  <a:pt x="4572000" y="0"/>
                </a:cubicBezTo>
                <a:cubicBezTo>
                  <a:pt x="4571027" y="8304"/>
                  <a:pt x="4571522" y="21512"/>
                  <a:pt x="4572000" y="27432"/>
                </a:cubicBezTo>
                <a:cubicBezTo>
                  <a:pt x="4438349" y="5490"/>
                  <a:pt x="4090129" y="31231"/>
                  <a:pt x="3918857" y="27432"/>
                </a:cubicBezTo>
                <a:cubicBezTo>
                  <a:pt x="3747585" y="23633"/>
                  <a:pt x="3498826" y="6883"/>
                  <a:pt x="3357154" y="27432"/>
                </a:cubicBezTo>
                <a:cubicBezTo>
                  <a:pt x="3215482" y="47981"/>
                  <a:pt x="2784289" y="56849"/>
                  <a:pt x="2612571" y="27432"/>
                </a:cubicBezTo>
                <a:cubicBezTo>
                  <a:pt x="2440853" y="-1985"/>
                  <a:pt x="2261292" y="25951"/>
                  <a:pt x="2005149" y="27432"/>
                </a:cubicBezTo>
                <a:cubicBezTo>
                  <a:pt x="1749006" y="28913"/>
                  <a:pt x="1700078" y="34342"/>
                  <a:pt x="1489166" y="27432"/>
                </a:cubicBezTo>
                <a:cubicBezTo>
                  <a:pt x="1278254" y="20522"/>
                  <a:pt x="1077188" y="56916"/>
                  <a:pt x="790303" y="27432"/>
                </a:cubicBezTo>
                <a:cubicBezTo>
                  <a:pt x="503418" y="-2052"/>
                  <a:pt x="359168" y="57044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572000" h="27432" stroke="0" extrusionOk="0">
                <a:moveTo>
                  <a:pt x="0" y="0"/>
                </a:moveTo>
                <a:cubicBezTo>
                  <a:pt x="155698" y="6780"/>
                  <a:pt x="465972" y="13197"/>
                  <a:pt x="607423" y="0"/>
                </a:cubicBezTo>
                <a:cubicBezTo>
                  <a:pt x="748874" y="-13197"/>
                  <a:pt x="1014133" y="22994"/>
                  <a:pt x="1123406" y="0"/>
                </a:cubicBezTo>
                <a:cubicBezTo>
                  <a:pt x="1232679" y="-22994"/>
                  <a:pt x="1639431" y="-2997"/>
                  <a:pt x="1867989" y="0"/>
                </a:cubicBezTo>
                <a:cubicBezTo>
                  <a:pt x="2096547" y="2997"/>
                  <a:pt x="2265668" y="29557"/>
                  <a:pt x="2475411" y="0"/>
                </a:cubicBezTo>
                <a:cubicBezTo>
                  <a:pt x="2685154" y="-29557"/>
                  <a:pt x="2951491" y="73"/>
                  <a:pt x="3082834" y="0"/>
                </a:cubicBezTo>
                <a:cubicBezTo>
                  <a:pt x="3214177" y="-73"/>
                  <a:pt x="3641000" y="-33478"/>
                  <a:pt x="3827417" y="0"/>
                </a:cubicBezTo>
                <a:cubicBezTo>
                  <a:pt x="4013834" y="33478"/>
                  <a:pt x="4345917" y="14255"/>
                  <a:pt x="4572000" y="0"/>
                </a:cubicBezTo>
                <a:cubicBezTo>
                  <a:pt x="4572485" y="9333"/>
                  <a:pt x="4573278" y="19699"/>
                  <a:pt x="4572000" y="27432"/>
                </a:cubicBezTo>
                <a:cubicBezTo>
                  <a:pt x="4318030" y="43025"/>
                  <a:pt x="4161104" y="34314"/>
                  <a:pt x="4010297" y="27432"/>
                </a:cubicBezTo>
                <a:cubicBezTo>
                  <a:pt x="3859490" y="20550"/>
                  <a:pt x="3592529" y="6613"/>
                  <a:pt x="3357154" y="27432"/>
                </a:cubicBezTo>
                <a:cubicBezTo>
                  <a:pt x="3121779" y="48251"/>
                  <a:pt x="2884285" y="3780"/>
                  <a:pt x="2704011" y="27432"/>
                </a:cubicBezTo>
                <a:cubicBezTo>
                  <a:pt x="2523737" y="51084"/>
                  <a:pt x="2295944" y="32081"/>
                  <a:pt x="2096589" y="27432"/>
                </a:cubicBezTo>
                <a:cubicBezTo>
                  <a:pt x="1897234" y="22783"/>
                  <a:pt x="1623782" y="52518"/>
                  <a:pt x="1352006" y="27432"/>
                </a:cubicBezTo>
                <a:cubicBezTo>
                  <a:pt x="1080230" y="2346"/>
                  <a:pt x="869959" y="12864"/>
                  <a:pt x="607423" y="27432"/>
                </a:cubicBezTo>
                <a:cubicBezTo>
                  <a:pt x="344887" y="42000"/>
                  <a:pt x="188100" y="40051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B68941"/>
          </a:solidFill>
          <a:ln w="38100" cap="rnd">
            <a:solidFill>
              <a:srgbClr val="B6894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graffiti covered wall&#10;&#10;Description automatically generated">
            <a:extLst>
              <a:ext uri="{FF2B5EF4-FFF2-40B4-BE49-F238E27FC236}">
                <a16:creationId xmlns:a16="http://schemas.microsoft.com/office/drawing/2014/main" id="{587A4B2E-9FB4-45A7-A8BF-98A4AA5B21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441" r="-1" b="1624"/>
          <a:stretch/>
        </p:blipFill>
        <p:spPr>
          <a:xfrm>
            <a:off x="345771" y="1978739"/>
            <a:ext cx="3758184" cy="4071230"/>
          </a:xfrm>
          <a:prstGeom prst="rect">
            <a:avLst/>
          </a:prstGeom>
          <a:solidFill>
            <a:srgbClr val="000000">
              <a:shade val="95000"/>
            </a:srgbClr>
          </a:solidFill>
        </p:spPr>
      </p:pic>
      <p:pic>
        <p:nvPicPr>
          <p:cNvPr id="6" name="Picture 6" descr="Graffiti on a wall&#10;&#10;Description automatically generated">
            <a:extLst>
              <a:ext uri="{FF2B5EF4-FFF2-40B4-BE49-F238E27FC236}">
                <a16:creationId xmlns:a16="http://schemas.microsoft.com/office/drawing/2014/main" id="{EE0591E5-6998-4B45-AB92-B0935F6448E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6046" b="-1"/>
          <a:stretch/>
        </p:blipFill>
        <p:spPr>
          <a:xfrm>
            <a:off x="4252350" y="1989743"/>
            <a:ext cx="3758184" cy="4049221"/>
          </a:xfrm>
          <a:prstGeom prst="rect">
            <a:avLst/>
          </a:prstGeom>
          <a:solidFill>
            <a:srgbClr val="000000">
              <a:shade val="95000"/>
            </a:srgbClr>
          </a:solidFill>
        </p:spPr>
      </p:pic>
      <p:pic>
        <p:nvPicPr>
          <p:cNvPr id="8" name="Picture 8" descr="A picture containing shirt&#10;&#10;Description automatically generated">
            <a:extLst>
              <a:ext uri="{FF2B5EF4-FFF2-40B4-BE49-F238E27FC236}">
                <a16:creationId xmlns:a16="http://schemas.microsoft.com/office/drawing/2014/main" id="{78E76FEE-4205-4245-8F9B-F6156342FA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0904" r="13696" b="-1"/>
          <a:stretch/>
        </p:blipFill>
        <p:spPr>
          <a:xfrm>
            <a:off x="8211178" y="1990691"/>
            <a:ext cx="3671405" cy="4082768"/>
          </a:xfrm>
          <a:prstGeom prst="rect">
            <a:avLst/>
          </a:prstGeom>
          <a:solidFill>
            <a:srgbClr val="000000">
              <a:shade val="95000"/>
            </a:srgbClr>
          </a:solidFill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0B75996-7393-4B15-91B3-8BD46A63BC4D}"/>
              </a:ext>
            </a:extLst>
          </p:cNvPr>
          <p:cNvSpPr txBox="1"/>
          <p:nvPr/>
        </p:nvSpPr>
        <p:spPr>
          <a:xfrm>
            <a:off x="159509" y="6188515"/>
            <a:ext cx="3975444" cy="430659"/>
          </a:xfrm>
          <a:prstGeom prst="rect">
            <a:avLst/>
          </a:prstGeom>
          <a:solidFill>
            <a:srgbClr val="000000">
              <a:alpha val="50000"/>
            </a:srgb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300">
                <a:solidFill>
                  <a:srgbClr val="FFFFFF"/>
                </a:solidFill>
              </a:rPr>
              <a:t>Punkte, 1920.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296E1D-A39A-42ED-8FBD-5C7F7ADB7AC7}"/>
              </a:ext>
            </a:extLst>
          </p:cNvPr>
          <p:cNvSpPr txBox="1"/>
          <p:nvPr/>
        </p:nvSpPr>
        <p:spPr>
          <a:xfrm>
            <a:off x="4216831" y="6201010"/>
            <a:ext cx="3997047" cy="430659"/>
          </a:xfrm>
          <a:prstGeom prst="rect">
            <a:avLst/>
          </a:prstGeom>
          <a:solidFill>
            <a:srgbClr val="000000">
              <a:alpha val="50000"/>
            </a:srgb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300">
                <a:solidFill>
                  <a:srgbClr val="FFFFFF"/>
                </a:solidFill>
              </a:rPr>
              <a:t>Improvisation 209, 1917.</a:t>
            </a:r>
          </a:p>
        </p:txBody>
      </p:sp>
      <p:sp>
        <p:nvSpPr>
          <p:cNvPr id="9" name="Content Placeholder 11">
            <a:extLst>
              <a:ext uri="{FF2B5EF4-FFF2-40B4-BE49-F238E27FC236}">
                <a16:creationId xmlns:a16="http://schemas.microsoft.com/office/drawing/2014/main" id="{1A419FD8-E4C7-4602-8085-B2645B1D193A}"/>
              </a:ext>
            </a:extLst>
          </p:cNvPr>
          <p:cNvSpPr txBox="1">
            <a:spLocks/>
          </p:cNvSpPr>
          <p:nvPr/>
        </p:nvSpPr>
        <p:spPr>
          <a:xfrm>
            <a:off x="8304954" y="6109356"/>
            <a:ext cx="3356212" cy="5140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400"/>
              <a:t>Tempered Elan, posljednja slika, 1944</a:t>
            </a:r>
          </a:p>
        </p:txBody>
      </p:sp>
    </p:spTree>
    <p:extLst>
      <p:ext uri="{BB962C8B-B14F-4D97-AF65-F5344CB8AC3E}">
        <p14:creationId xmlns:p14="http://schemas.microsoft.com/office/powerpoint/2010/main" val="2449418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41CFE-CAB8-42A2-AAD1-E40465BA2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Slikamo kao kandinski</a:t>
            </a:r>
            <a:endParaRPr lang="en-US" dirty="0"/>
          </a:p>
        </p:txBody>
      </p:sp>
      <p:pic>
        <p:nvPicPr>
          <p:cNvPr id="4" name="Picture 4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F1B6F0D1-69B8-47E7-B63B-DBA411EFD6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3004" y="2095999"/>
            <a:ext cx="2743200" cy="33337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73A4975-82E5-403C-9AF6-D22499AEE1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487298"/>
              </p:ext>
            </p:extLst>
          </p:nvPr>
        </p:nvGraphicFramePr>
        <p:xfrm>
          <a:off x="708837" y="5732720"/>
          <a:ext cx="350084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840">
                  <a:extLst>
                    <a:ext uri="{9D8B030D-6E8A-4147-A177-3AD203B41FA5}">
                      <a16:colId xmlns:a16="http://schemas.microsoft.com/office/drawing/2014/main" val="2954429538"/>
                    </a:ext>
                  </a:extLst>
                </a:gridCol>
              </a:tblGrid>
              <a:tr h="436360">
                <a:tc>
                  <a:txBody>
                    <a:bodyPr/>
                    <a:lstStyle/>
                    <a:p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</a:rPr>
                        <a:t>Kandinsky - Schweres Rot </a:t>
                      </a:r>
                      <a:endParaRPr lang="en-US" b="0">
                        <a:solidFill>
                          <a:srgbClr val="00A8CF"/>
                        </a:solidFill>
                        <a:effectLst/>
                        <a:latin typeface="Roboto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619298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6252373-F23B-4F26-831F-BEAD774B1E35}"/>
              </a:ext>
            </a:extLst>
          </p:cNvPr>
          <p:cNvSpPr txBox="1"/>
          <p:nvPr/>
        </p:nvSpPr>
        <p:spPr>
          <a:xfrm>
            <a:off x="4359275" y="1933137"/>
            <a:ext cx="6413062" cy="2585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Danas ćemo slikati kao Vasilij Kandinsky.</a:t>
            </a:r>
            <a:endParaRPr lang="en-US" dirty="0"/>
          </a:p>
          <a:p>
            <a:endParaRPr lang="en-US" dirty="0"/>
          </a:p>
          <a:p>
            <a:r>
              <a:rPr lang="en-US"/>
              <a:t>Naš zadatak je izraditi božićno drvce ukrašeno geometrijskim likovima.</a:t>
            </a:r>
          </a:p>
          <a:p>
            <a:endParaRPr lang="en-US" dirty="0"/>
          </a:p>
          <a:p>
            <a:r>
              <a:rPr lang="en-US"/>
              <a:t>Radit ćemo na rebrastom kartonu.</a:t>
            </a:r>
          </a:p>
          <a:p>
            <a:endParaRPr lang="en-US" dirty="0"/>
          </a:p>
          <a:p>
            <a:r>
              <a:rPr lang="en-US" dirty="0"/>
              <a:t>Nakit ćemo izrađivati </a:t>
            </a:r>
            <a:r>
              <a:rPr lang="en-US"/>
              <a:t>plastelinom.</a:t>
            </a:r>
          </a:p>
          <a:p>
            <a:endParaRPr lang="en-US" dirty="0"/>
          </a:p>
          <a:p>
            <a:r>
              <a:rPr lang="en-US"/>
              <a:t>Može nam pomoći I ovaj likovni rad.</a:t>
            </a:r>
            <a:endParaRPr lang="en-US" dirty="0"/>
          </a:p>
        </p:txBody>
      </p:sp>
      <p:pic>
        <p:nvPicPr>
          <p:cNvPr id="9" name="Picture 9" descr="A picture containing food, table, sign&#10;&#10;Description automatically generated">
            <a:extLst>
              <a:ext uri="{FF2B5EF4-FFF2-40B4-BE49-F238E27FC236}">
                <a16:creationId xmlns:a16="http://schemas.microsoft.com/office/drawing/2014/main" id="{5A0B8EEC-8662-4237-9CC5-689CF1270F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035" t="7784" r="10727" b="8116"/>
          <a:stretch/>
        </p:blipFill>
        <p:spPr>
          <a:xfrm>
            <a:off x="9316770" y="3308761"/>
            <a:ext cx="2026241" cy="284362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552550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6EDB25-7A76-4B1C-8FC8-E8F6A5520C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2" y="639193"/>
            <a:ext cx="3571810" cy="3573516"/>
          </a:xfrm>
        </p:spPr>
        <p:txBody>
          <a:bodyPr>
            <a:normAutofit/>
          </a:bodyPr>
          <a:lstStyle/>
          <a:p>
            <a:r>
              <a:rPr lang="en-US" sz="5800"/>
              <a:t> Za projekt U svijetu likovnih umjetnika3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D2520B-0801-45F0-9D11-B107DA543E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882" y="4631161"/>
            <a:ext cx="3571810" cy="155932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Prezentaciju izradila Marina Lebo</a:t>
            </a:r>
            <a:endParaRPr lang="en-US" dirty="0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27432"/>
          </a:xfrm>
          <a:custGeom>
            <a:avLst/>
            <a:gdLst>
              <a:gd name="connsiteX0" fmla="*/ 0 w 3255095"/>
              <a:gd name="connsiteY0" fmla="*/ 0 h 27432"/>
              <a:gd name="connsiteX1" fmla="*/ 618468 w 3255095"/>
              <a:gd name="connsiteY1" fmla="*/ 0 h 27432"/>
              <a:gd name="connsiteX2" fmla="*/ 1269487 w 3255095"/>
              <a:gd name="connsiteY2" fmla="*/ 0 h 27432"/>
              <a:gd name="connsiteX3" fmla="*/ 1953057 w 3255095"/>
              <a:gd name="connsiteY3" fmla="*/ 0 h 27432"/>
              <a:gd name="connsiteX4" fmla="*/ 2636627 w 3255095"/>
              <a:gd name="connsiteY4" fmla="*/ 0 h 27432"/>
              <a:gd name="connsiteX5" fmla="*/ 3255095 w 3255095"/>
              <a:gd name="connsiteY5" fmla="*/ 0 h 27432"/>
              <a:gd name="connsiteX6" fmla="*/ 3255095 w 3255095"/>
              <a:gd name="connsiteY6" fmla="*/ 27432 h 27432"/>
              <a:gd name="connsiteX7" fmla="*/ 2538974 w 3255095"/>
              <a:gd name="connsiteY7" fmla="*/ 27432 h 27432"/>
              <a:gd name="connsiteX8" fmla="*/ 1822853 w 3255095"/>
              <a:gd name="connsiteY8" fmla="*/ 27432 h 27432"/>
              <a:gd name="connsiteX9" fmla="*/ 1171834 w 3255095"/>
              <a:gd name="connsiteY9" fmla="*/ 27432 h 27432"/>
              <a:gd name="connsiteX10" fmla="*/ 0 w 3255095"/>
              <a:gd name="connsiteY10" fmla="*/ 27432 h 27432"/>
              <a:gd name="connsiteX11" fmla="*/ 0 w 3255095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27432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3929" y="7395"/>
                  <a:pt x="3255140" y="21864"/>
                  <a:pt x="3255095" y="27432"/>
                </a:cubicBezTo>
                <a:cubicBezTo>
                  <a:pt x="3088545" y="32347"/>
                  <a:pt x="2687475" y="16563"/>
                  <a:pt x="2538974" y="27432"/>
                </a:cubicBezTo>
                <a:cubicBezTo>
                  <a:pt x="2390473" y="38301"/>
                  <a:pt x="2137381" y="185"/>
                  <a:pt x="1822853" y="27432"/>
                </a:cubicBezTo>
                <a:cubicBezTo>
                  <a:pt x="1508325" y="54679"/>
                  <a:pt x="1466437" y="29529"/>
                  <a:pt x="1171834" y="27432"/>
                </a:cubicBezTo>
                <a:cubicBezTo>
                  <a:pt x="877231" y="25335"/>
                  <a:pt x="561097" y="46787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255095" h="27432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5288" y="12649"/>
                  <a:pt x="3254107" y="17989"/>
                  <a:pt x="3255095" y="27432"/>
                </a:cubicBezTo>
                <a:cubicBezTo>
                  <a:pt x="3120743" y="25834"/>
                  <a:pt x="2759628" y="51606"/>
                  <a:pt x="2604076" y="27432"/>
                </a:cubicBezTo>
                <a:cubicBezTo>
                  <a:pt x="2448524" y="3258"/>
                  <a:pt x="2184336" y="28743"/>
                  <a:pt x="1887955" y="27432"/>
                </a:cubicBezTo>
                <a:cubicBezTo>
                  <a:pt x="1591574" y="26121"/>
                  <a:pt x="1548845" y="16014"/>
                  <a:pt x="1334589" y="27432"/>
                </a:cubicBezTo>
                <a:cubicBezTo>
                  <a:pt x="1120333" y="38850"/>
                  <a:pt x="996014" y="18806"/>
                  <a:pt x="683570" y="27432"/>
                </a:cubicBezTo>
                <a:cubicBezTo>
                  <a:pt x="371126" y="36058"/>
                  <a:pt x="198687" y="25311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FFD600"/>
          </a:solidFill>
          <a:ln w="38100" cap="rnd">
            <a:solidFill>
              <a:srgbClr val="FFD600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955959B7-31B2-4229-B96B-7B6CD6F821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296" y="688830"/>
            <a:ext cx="7214616" cy="545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290095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SketchyVTI</vt:lpstr>
      <vt:lpstr>U svijetu likovnih umjetnika 3</vt:lpstr>
      <vt:lpstr>O umjetniku</vt:lpstr>
      <vt:lpstr>Njegov umjetnički stil</vt:lpstr>
      <vt:lpstr>Poznatija djela </vt:lpstr>
      <vt:lpstr>Slikamo kao kandinski</vt:lpstr>
      <vt:lpstr> Za projekt U svijetu likovnih umjetnika3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158</cp:revision>
  <dcterms:created xsi:type="dcterms:W3CDTF">2020-12-06T10:38:54Z</dcterms:created>
  <dcterms:modified xsi:type="dcterms:W3CDTF">2020-12-06T14:59:35Z</dcterms:modified>
</cp:coreProperties>
</file>