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9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93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61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45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70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1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53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68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3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86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37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DA84DF-21F1-4DB2-A107-92B0F4860A56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50AB42C-96D6-4F47-B961-50EC122A20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42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1906" TargetMode="External"/><Relationship Id="rId2" Type="http://schemas.openxmlformats.org/officeDocument/2006/relationships/hyperlink" Target="https://hr.wikipedia.org/wiki/183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hr.wikipedia.org/wiki/Slikar" TargetMode="External"/><Relationship Id="rId4" Type="http://schemas.openxmlformats.org/officeDocument/2006/relationships/hyperlink" Target="https://hr.wikipedia.org/wiki/Francus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ejza%C5%B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Portr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TCM98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5804" y="2236988"/>
            <a:ext cx="7441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Paul Cézanne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3200" dirty="0" smtClean="0"/>
              <a:t>(</a:t>
            </a:r>
            <a:r>
              <a:rPr lang="hr-HR" sz="3200" dirty="0" smtClean="0">
                <a:solidFill>
                  <a:srgbClr val="002060"/>
                </a:solidFill>
                <a:hlinkClick r:id="rId2" tooltip="1839"/>
              </a:rPr>
              <a:t>1839</a:t>
            </a:r>
            <a:r>
              <a:rPr lang="hr-HR" sz="3200" dirty="0" smtClean="0">
                <a:solidFill>
                  <a:srgbClr val="002060"/>
                </a:solidFill>
              </a:rPr>
              <a:t>. - </a:t>
            </a:r>
            <a:r>
              <a:rPr lang="hr-HR" sz="3200" dirty="0" smtClean="0">
                <a:solidFill>
                  <a:srgbClr val="002060"/>
                </a:solidFill>
                <a:hlinkClick r:id="rId3" tooltip="1906"/>
              </a:rPr>
              <a:t>1906</a:t>
            </a:r>
            <a:r>
              <a:rPr lang="hr-HR" sz="3200" dirty="0" smtClean="0">
                <a:solidFill>
                  <a:srgbClr val="002060"/>
                </a:solidFill>
              </a:rPr>
              <a:t>.)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2800" dirty="0" smtClean="0">
                <a:solidFill>
                  <a:srgbClr val="002060"/>
                </a:solidFill>
                <a:hlinkClick r:id="rId4" tooltip="Francuska"/>
              </a:rPr>
              <a:t>francuski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 smtClean="0">
                <a:solidFill>
                  <a:srgbClr val="002060"/>
                </a:solidFill>
                <a:hlinkClick r:id="rId5" tooltip="Slikar"/>
              </a:rPr>
              <a:t>slikar</a:t>
            </a:r>
            <a:endParaRPr lang="hr-HR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3" y="796834"/>
            <a:ext cx="3796432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863" y="550540"/>
            <a:ext cx="7559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 od najznačajnijih osoba francuskog i europskog slikarstva</a:t>
            </a:r>
          </a:p>
          <a:p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Rodio se na jugu Francuske u bogatoj obitelji</a:t>
            </a:r>
          </a:p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Studirao je pravo i radio u očevoj banci, ali ne prestaje pohađati školu crtanja</a:t>
            </a:r>
          </a:p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 je vrlo imućan, otac mu je ostavio bogatstvo</a:t>
            </a:r>
          </a:p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Kupuje atelje i slika</a:t>
            </a:r>
          </a:p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Cezanne je upozoravao da cilj slike nije reproduciranje viđene stvarnosti, već stvaranje nove stvarnosti</a:t>
            </a:r>
          </a:p>
        </p:txBody>
      </p:sp>
    </p:spTree>
    <p:extLst>
      <p:ext uri="{BB962C8B-B14F-4D97-AF65-F5344CB8AC3E}">
        <p14:creationId xmlns:p14="http://schemas.microsoft.com/office/powerpoint/2010/main" val="27898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1" y="222067"/>
            <a:ext cx="7819801" cy="6177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456022" y="1698169"/>
            <a:ext cx="3783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3200" b="0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najčešće teme su </a:t>
            </a:r>
            <a:r>
              <a:rPr lang="it-IT" sz="3200" b="0" i="0" u="none" strike="noStrike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 tooltip="Pejzaž"/>
              </a:rPr>
              <a:t>pejzaži</a:t>
            </a:r>
            <a:r>
              <a:rPr lang="it-IT" sz="3200" b="0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mrtve prirode i </a:t>
            </a:r>
            <a:r>
              <a:rPr lang="it-IT" sz="3200" b="0" i="0" u="none" strike="noStrike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 tooltip="Portret"/>
              </a:rPr>
              <a:t>portreti</a:t>
            </a:r>
            <a:r>
              <a:rPr lang="it-IT" sz="3200" b="0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32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" y="1045028"/>
            <a:ext cx="4289105" cy="4702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271">
            <a:off x="6468573" y="1389561"/>
            <a:ext cx="4822089" cy="3634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66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486" y="683849"/>
            <a:ext cx="77811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Danas ćemo poput  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Paul </a:t>
            </a:r>
            <a:r>
              <a:rPr lang="hr-H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Cézanna slikati pastelama.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/>
              <a:t> .</a:t>
            </a:r>
            <a:endParaRPr lang="hr-HR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BE3726D-C443-4FEC-A6A8-59AC6E53EDC4}"/>
              </a:ext>
            </a:extLst>
          </p:cNvPr>
          <p:cNvSpPr txBox="1">
            <a:spLocks/>
          </p:cNvSpPr>
          <p:nvPr/>
        </p:nvSpPr>
        <p:spPr>
          <a:xfrm>
            <a:off x="1162594" y="287500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PLOHA-MODELACIJA –TONSKO SLIKANJE</a:t>
            </a:r>
            <a: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Tonska modelacija:</a:t>
            </a:r>
          </a:p>
          <a:p>
            <a:endParaRPr lang="hr-HR" sz="1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1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28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https://www.bookwidgets.com/play/tcm98e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36418" y="849085"/>
            <a:ext cx="10030691" cy="537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Kontrast 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suprotstavljanje.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Postoje različiti kontrasti boja, oblika i veličina</a:t>
            </a:r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Dosad smo upoznali ove kontraste boja: kontrast svijetlih i tamnih boja, toplih i hladnih boja, kromatskih i akromatskih boja, komplementarni kontrast...</a:t>
            </a:r>
          </a:p>
          <a:p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 je  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količina svjetlosti u boji. </a:t>
            </a:r>
            <a:endParaRPr lang="hr-H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kromatski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(šareni) tonovi </a:t>
            </a:r>
            <a:endParaRPr lang="hr-H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akromatski 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(nešareni) </a:t>
            </a:r>
            <a:r>
              <a:rPr lang="hr-H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tonovi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827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451970" y="350010"/>
            <a:ext cx="8102605" cy="5515224"/>
            <a:chOff x="5340920" y="391431"/>
            <a:chExt cx="6985007" cy="55152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6A5C61-AF73-4B77-8952-C3169B8BD57D}"/>
                </a:ext>
              </a:extLst>
            </p:cNvPr>
            <p:cNvGrpSpPr/>
            <p:nvPr/>
          </p:nvGrpSpPr>
          <p:grpSpPr>
            <a:xfrm>
              <a:off x="5340920" y="391431"/>
              <a:ext cx="6874063" cy="2306893"/>
              <a:chOff x="5415522" y="453219"/>
              <a:chExt cx="6874063" cy="2306893"/>
            </a:xfrm>
          </p:grpSpPr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20826406-4142-4AB8-AFB5-926878B85381}"/>
                  </a:ext>
                </a:extLst>
              </p:cNvPr>
              <p:cNvSpPr txBox="1"/>
              <p:nvPr/>
            </p:nvSpPr>
            <p:spPr>
              <a:xfrm>
                <a:off x="5415522" y="453219"/>
                <a:ext cx="14328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/>
                  <a:t>TONSKA</a:t>
                </a:r>
              </a:p>
              <a:p>
                <a:r>
                  <a:rPr lang="hr-HR" b="1" dirty="0" smtClean="0"/>
                  <a:t>GRADACIJA     </a:t>
                </a:r>
                <a:endParaRPr lang="hr-HR" b="1" dirty="0"/>
              </a:p>
            </p:txBody>
          </p:sp>
          <p:pic>
            <p:nvPicPr>
              <p:cNvPr id="8" name="Picture 2" descr="Related image">
                <a:extLst>
                  <a:ext uri="{FF2B5EF4-FFF2-40B4-BE49-F238E27FC236}">
                    <a16:creationId xmlns:a16="http://schemas.microsoft.com/office/drawing/2014/main" id="{A65C5F80-69DC-4FCC-A9B2-98B29FF73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121592" y="-1407880"/>
                <a:ext cx="1461923" cy="6874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Pravokutnik 4"/>
            <p:cNvSpPr/>
            <p:nvPr/>
          </p:nvSpPr>
          <p:spPr>
            <a:xfrm rot="5400000">
              <a:off x="8210492" y="1791219"/>
              <a:ext cx="1356808" cy="6874063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  <a:lumMod val="41000"/>
                  </a:schemeClr>
                </a:gs>
                <a:gs pos="38000">
                  <a:schemeClr val="bg2">
                    <a:lumMod val="75000"/>
                    <a:shade val="67500"/>
                    <a:satMod val="115000"/>
                  </a:schemeClr>
                </a:gs>
                <a:gs pos="66000">
                  <a:schemeClr val="bg2">
                    <a:shade val="100000"/>
                    <a:satMod val="115000"/>
                    <a:lumMod val="97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TekstniOkvir 5"/>
            <p:cNvSpPr txBox="1"/>
            <p:nvPr/>
          </p:nvSpPr>
          <p:spPr>
            <a:xfrm>
              <a:off x="5451865" y="3746497"/>
              <a:ext cx="1762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TONSKA MODELACIJA</a:t>
              </a:r>
              <a:endParaRPr lang="hr-HR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861980" y="350010"/>
            <a:ext cx="3194034" cy="592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TONSKOJ GRADACIJI SU PRIJELAZI NAČINJENI POSTUPNO, A IZMEĐU PROMJENE TONOVA SE VIDE GRANICE. KADA SE TONOVI PRELIJEVAJU OD SVIJETLOG DO NAJTAMNIJEG, TAKAV PRIJELAZ ZOVE SE TONSKA MODELACIJA.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MODELIRATI ZNAČI ZAOBLJIVATI, PA SE TONSKA MODELACIJA ČESTO PRIMJENJUJE ZA POSTIZANJE PRIVIDA ZAOBLJENOSTI NA PLOHI. ZAKLJUČUJEMO DA U PRIRODI NE POSTOJE CRTE, NEGO SU GRANICE REZULTAT SUSRETA TAMNIH I SVIJETLIH TONOVA.</a:t>
            </a:r>
          </a:p>
        </p:txBody>
      </p:sp>
    </p:spTree>
    <p:extLst>
      <p:ext uri="{BB962C8B-B14F-4D97-AF65-F5344CB8AC3E}">
        <p14:creationId xmlns:p14="http://schemas.microsoft.com/office/powerpoint/2010/main" val="27694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14779" y="476431"/>
            <a:ext cx="1056297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slici F. de </a:t>
            </a:r>
            <a:r>
              <a:rPr lang="hr-H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Zurbarana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dobro je uočljiva tonska </a:t>
            </a:r>
            <a:r>
              <a:rPr lang="hr-H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modelacija</a:t>
            </a: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mrtvoj prirodi. To stvara jak dojam zaobljenosti predmeta i dojam da su jarko obasjani s jedne strane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271" y="2444968"/>
            <a:ext cx="723998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445</TotalTime>
  <Words>243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Nives</dc:creator>
  <cp:lastModifiedBy>Nives</cp:lastModifiedBy>
  <cp:revision>6</cp:revision>
  <dcterms:created xsi:type="dcterms:W3CDTF">2020-10-27T16:36:46Z</dcterms:created>
  <dcterms:modified xsi:type="dcterms:W3CDTF">2020-11-03T19:23:46Z</dcterms:modified>
</cp:coreProperties>
</file>