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be3ee4910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be3ee4910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e3ee4910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be3ee4910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e3ee4910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e3ee4910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e3ee4910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be3ee4910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e3ee4910f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e3ee4910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e3ee4910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e3ee4910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e3ee4910f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be3ee4910f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e3ee4910f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e3ee4910f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13.jpg"/><Relationship Id="rId5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4.jpg"/><Relationship Id="rId5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hyperlink" Target="https://www.artsy.net/artist/romero-britto" TargetMode="External"/><Relationship Id="rId9" Type="http://schemas.openxmlformats.org/officeDocument/2006/relationships/hyperlink" Target="https://www.amazon.com/Nature-Morte-Pablo-Picasso-Poster/dp/B0074OPE4W" TargetMode="External"/><Relationship Id="rId5" Type="http://schemas.openxmlformats.org/officeDocument/2006/relationships/hyperlink" Target="https://www.proidee.de/kunst/grafik-malerei/romero-britto-nova-dia" TargetMode="External"/><Relationship Id="rId6" Type="http://schemas.openxmlformats.org/officeDocument/2006/relationships/hyperlink" Target="https://www.universitas-portal.hr/jezeva-kucica-na-bundeku-uljepsala-sivilo-zagrebackih-ulica/" TargetMode="External"/><Relationship Id="rId7" Type="http://schemas.openxmlformats.org/officeDocument/2006/relationships/hyperlink" Target="http://ivanpaulic.com/" TargetMode="External"/><Relationship Id="rId8" Type="http://schemas.openxmlformats.org/officeDocument/2006/relationships/hyperlink" Target="https://www.rijeka.hr/oslikavanjem-zidova-nastavljeno-uredenje-kosarkaskog-igralista-na-zamet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951375" y="327100"/>
            <a:ext cx="5459400" cy="1195800"/>
          </a:xfrm>
          <a:prstGeom prst="roundRect">
            <a:avLst>
              <a:gd fmla="val 16667" name="adj"/>
            </a:avLst>
          </a:prstGeom>
          <a:solidFill>
            <a:srgbClr val="351C7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2064175" y="406075"/>
            <a:ext cx="53691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6100">
                <a:solidFill>
                  <a:srgbClr val="FFFF00"/>
                </a:solidFill>
                <a:latin typeface="Impact"/>
                <a:ea typeface="Impact"/>
                <a:cs typeface="Impact"/>
                <a:sym typeface="Impact"/>
              </a:rPr>
              <a:t>ROMERO BRITTO</a:t>
            </a:r>
            <a:endParaRPr b="1" sz="6100">
              <a:solidFill>
                <a:srgbClr val="FFFF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3462925" y="3665875"/>
            <a:ext cx="5369100" cy="13197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711000" y="3844075"/>
            <a:ext cx="5001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U SVIJETU LIKOVNIH UMJETNIKA 3,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 3. b OŠ-SE "San Nicolò" Rijeka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5400" y="3795533"/>
            <a:ext cx="1485249" cy="106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394775" y="327100"/>
            <a:ext cx="8346900" cy="4624500"/>
          </a:xfrm>
          <a:prstGeom prst="roundRect">
            <a:avLst>
              <a:gd fmla="val 16667" name="adj"/>
            </a:avLst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064175" y="406075"/>
            <a:ext cx="53691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4500">
                <a:solidFill>
                  <a:srgbClr val="FFFF00"/>
                </a:solidFill>
                <a:latin typeface="Impact"/>
                <a:ea typeface="Impact"/>
                <a:cs typeface="Impact"/>
                <a:sym typeface="Impact"/>
              </a:rPr>
              <a:t>ROMERO BRITTO</a:t>
            </a:r>
            <a:endParaRPr b="1" sz="4500">
              <a:solidFill>
                <a:srgbClr val="FFFF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255900" y="1403750"/>
            <a:ext cx="40944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2300">
                <a:latin typeface="Impact"/>
                <a:ea typeface="Impact"/>
                <a:cs typeface="Impact"/>
                <a:sym typeface="Impact"/>
              </a:rPr>
              <a:t>Romero Britto je brazilski umjetnik, slikar i kipar. U svom djelima kombinira elemente kubizma, pop umjetnosti i grafita, koristeći žive boje , podebljane uzorke kao vizualni izraz nade, snova i sreće.</a:t>
            </a:r>
            <a:endParaRPr b="1" sz="23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0296" y="1319721"/>
            <a:ext cx="3285625" cy="328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394775" y="327100"/>
            <a:ext cx="8346900" cy="4624500"/>
          </a:xfrm>
          <a:prstGeom prst="roundRect">
            <a:avLst>
              <a:gd fmla="val 16667" name="adj"/>
            </a:avLst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2064175" y="406075"/>
            <a:ext cx="53691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4500">
                <a:solidFill>
                  <a:srgbClr val="FFFF00"/>
                </a:solidFill>
                <a:latin typeface="Impact"/>
                <a:ea typeface="Impact"/>
                <a:cs typeface="Impact"/>
                <a:sym typeface="Impact"/>
              </a:rPr>
              <a:t>KUBIZAM</a:t>
            </a:r>
            <a:endParaRPr b="1" sz="4500">
              <a:solidFill>
                <a:srgbClr val="FFFF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1255900" y="1403750"/>
            <a:ext cx="40944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2300">
                <a:latin typeface="Impact"/>
                <a:ea typeface="Impact"/>
                <a:cs typeface="Impact"/>
                <a:sym typeface="Impact"/>
              </a:rPr>
              <a:t>Najznačajniji predstavnik kubizma je Pablo Picasso.</a:t>
            </a:r>
            <a:endParaRPr b="1" sz="2300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2300">
                <a:latin typeface="Impact"/>
                <a:ea typeface="Impact"/>
                <a:cs typeface="Impact"/>
                <a:sym typeface="Impact"/>
              </a:rPr>
              <a:t>Riječki umjetnik Ivan Paulić</a:t>
            </a:r>
            <a:endParaRPr b="1" sz="2300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2300">
                <a:latin typeface="Impact"/>
                <a:ea typeface="Impact"/>
                <a:cs typeface="Impact"/>
                <a:sym typeface="Impact"/>
              </a:rPr>
              <a:t>stvara umjetnička djela u smjeru kubizma.</a:t>
            </a:r>
            <a:endParaRPr b="1" sz="2300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6327850" y="3180850"/>
            <a:ext cx="160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</a:t>
            </a:r>
            <a:r>
              <a:rPr lang="hr" sz="1300"/>
              <a:t>ABLO PICASSO</a:t>
            </a:r>
            <a:endParaRPr sz="1300"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3297" y="3076525"/>
            <a:ext cx="2301049" cy="16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6226300" y="4173450"/>
            <a:ext cx="180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IVAN PAULIĆ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7850" y="958775"/>
            <a:ext cx="1601700" cy="2017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/>
          <p:nvPr/>
        </p:nvSpPr>
        <p:spPr>
          <a:xfrm>
            <a:off x="394775" y="327100"/>
            <a:ext cx="8346900" cy="4624500"/>
          </a:xfrm>
          <a:prstGeom prst="roundRect">
            <a:avLst>
              <a:gd fmla="val 16667" name="adj"/>
            </a:avLst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575250" y="406075"/>
            <a:ext cx="6858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4500">
                <a:solidFill>
                  <a:srgbClr val="FFFF00"/>
                </a:solidFill>
                <a:latin typeface="Impact"/>
                <a:ea typeface="Impact"/>
                <a:cs typeface="Impact"/>
                <a:sym typeface="Impact"/>
              </a:rPr>
              <a:t>GRAFITI- ulična umjetnost</a:t>
            </a:r>
            <a:endParaRPr b="1" sz="4500">
              <a:solidFill>
                <a:srgbClr val="FFFF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1255900" y="1403750"/>
            <a:ext cx="62790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2300">
                <a:latin typeface="Impact"/>
                <a:ea typeface="Impact"/>
                <a:cs typeface="Impact"/>
                <a:sym typeface="Impact"/>
              </a:rPr>
              <a:t>Grafiti - umjetnost ili vandalizam</a:t>
            </a:r>
            <a:endParaRPr b="1" sz="2300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2300">
                <a:latin typeface="Impact"/>
                <a:ea typeface="Impact"/>
                <a:cs typeface="Impact"/>
                <a:sym typeface="Impact"/>
              </a:rPr>
              <a:t>Ako grafit stvara umjetnik na dozvoljenom mjestu.</a:t>
            </a:r>
            <a:endParaRPr b="1" sz="23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275" y="2819900"/>
            <a:ext cx="30034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0225" y="2359800"/>
            <a:ext cx="3502350" cy="23349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2786075" y="1601700"/>
            <a:ext cx="64971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7BA0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/>
        </p:nvSpPr>
        <p:spPr>
          <a:xfrm>
            <a:off x="1003875" y="530150"/>
            <a:ext cx="4173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2200">
                <a:solidFill>
                  <a:srgbClr val="FFFF00"/>
                </a:solidFill>
              </a:rPr>
              <a:t>RADOVI ROMERA BRITTA</a:t>
            </a:r>
            <a:endParaRPr b="1" sz="2200">
              <a:solidFill>
                <a:srgbClr val="FFFF00"/>
              </a:solidFill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500" y="1331000"/>
            <a:ext cx="3220200" cy="322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2728" y="1331000"/>
            <a:ext cx="4710447" cy="309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7BA0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/>
        </p:nvSpPr>
        <p:spPr>
          <a:xfrm>
            <a:off x="398400" y="462475"/>
            <a:ext cx="4173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2200">
                <a:solidFill>
                  <a:srgbClr val="FFFF00"/>
                </a:solidFill>
              </a:rPr>
              <a:t>RADOVI ROMERA BRITTA</a:t>
            </a:r>
            <a:endParaRPr b="1" sz="2200">
              <a:solidFill>
                <a:srgbClr val="FFFF00"/>
              </a:solidFill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50" y="1205777"/>
            <a:ext cx="4286250" cy="337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0725" y="794213"/>
            <a:ext cx="3785350" cy="378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7BA0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/>
        </p:nvSpPr>
        <p:spPr>
          <a:xfrm>
            <a:off x="398400" y="462475"/>
            <a:ext cx="4173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2200">
                <a:solidFill>
                  <a:srgbClr val="FFFF00"/>
                </a:solidFill>
              </a:rPr>
              <a:t>RADOVI ROMERA BRITTA</a:t>
            </a:r>
            <a:endParaRPr b="1" sz="2200">
              <a:solidFill>
                <a:srgbClr val="FFFF00"/>
              </a:solidFill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38075"/>
            <a:ext cx="5137366" cy="385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4716" y="1566700"/>
            <a:ext cx="3549435" cy="3104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7BA0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/>
        </p:nvSpPr>
        <p:spPr>
          <a:xfrm>
            <a:off x="184100" y="62850"/>
            <a:ext cx="8895900" cy="52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2200">
                <a:solidFill>
                  <a:srgbClr val="FFFF00"/>
                </a:solidFill>
              </a:rPr>
              <a:t>NAŠ LIKOVNI ZADATAK:</a:t>
            </a:r>
            <a:endParaRPr b="1" sz="22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1800"/>
              <a:t>ISHOD: OŠ LK A.3.1.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/>
              <a:t>U stvaralačkom procesu i izražavanju koristiti likovni jezik, iskustvo usmjerenog opažanja, doživljaj temeljen na osjećajima, iskustvu, mislima i asocijacije na temelju poticaja.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/>
              <a:t>MOTIV SU NAM MAČKA I MIŠ U TEHNICI PASTELA: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/>
              <a:t>Možete naslikati samo mačku ili samo miša ili staviti ih zajedno u vašu kompoziciju.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/>
              <a:t>Stvaramo po uzoru na Romera Britta.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/>
              <a:t>Proučavajući njegov rad vidimo mnoštvo različitih jarkih boja u kojima osnovne boje prevladavaju: crvena, plava i žuta. Svaka njegova slika ima upravo te boje. Njih nadopunjava izvedenim bojama: ružičastom, ljubičastom, narančastom ali i koristi nijanse osnovnih boja.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/>
              <a:t>Motiv koji slika je u središtu.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/>
              <a:t>Zatim cijelu plohu papira ocrtava nepravilnim likovima koji podsjećaju na pravokutnike, kvadrate ili trokute. No nisu pravilni. Često koristi i oblik srca.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/>
              <a:t>Obrub likova je debela crna obrisna crta.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/>
              <a:t>Sada na red stupa vaša mašta! Nacrtajte motiv mačke, miša ili oboje. Obrubite ih crnom pastelom.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Plohu papira crnom pastelom podijelite na pravilne ili nepravilne likove. Unutar likova ponekad dodajte teksture (crtice, točkice, nijanse boja i sl.) te oslikajte živim jarkim bojama.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UŽIVAJTE U RADU!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/>
          <p:nvPr/>
        </p:nvSpPr>
        <p:spPr>
          <a:xfrm>
            <a:off x="394775" y="327100"/>
            <a:ext cx="8346900" cy="4624500"/>
          </a:xfrm>
          <a:prstGeom prst="roundRect">
            <a:avLst>
              <a:gd fmla="val 16667" name="adj"/>
            </a:avLst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970050" y="406075"/>
            <a:ext cx="6463200" cy="4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4500">
                <a:solidFill>
                  <a:srgbClr val="FFFF00"/>
                </a:solidFill>
                <a:latin typeface="Impact"/>
                <a:ea typeface="Impact"/>
                <a:cs typeface="Impact"/>
                <a:sym typeface="Impact"/>
              </a:rPr>
              <a:t>SLIKE PREUZETE:</a:t>
            </a:r>
            <a:endParaRPr b="1" sz="4500">
              <a:solidFill>
                <a:srgbClr val="FFFF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2CC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1300" u="sng">
                <a:solidFill>
                  <a:schemeClr val="hlink"/>
                </a:solidFill>
                <a:latin typeface="Impact"/>
                <a:ea typeface="Impact"/>
                <a:cs typeface="Impact"/>
                <a:sym typeface="Impact"/>
                <a:hlinkClick r:id="rId4"/>
              </a:rPr>
              <a:t>https://www.artsy.net/artist/romero-britto</a:t>
            </a:r>
            <a:endParaRPr b="1" sz="1300">
              <a:solidFill>
                <a:srgbClr val="FFF2CC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2CC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1300" u="sng">
                <a:solidFill>
                  <a:schemeClr val="hlink"/>
                </a:solidFill>
                <a:latin typeface="Impact"/>
                <a:ea typeface="Impact"/>
                <a:cs typeface="Impact"/>
                <a:sym typeface="Impact"/>
                <a:hlinkClick r:id="rId5"/>
              </a:rPr>
              <a:t>https://www.proidee.de/kunst/grafik-malerei/romero-britto-nova-dia</a:t>
            </a:r>
            <a:endParaRPr b="1" sz="1300">
              <a:solidFill>
                <a:srgbClr val="FFF2CC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2CC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1300" u="sng">
                <a:solidFill>
                  <a:schemeClr val="hlink"/>
                </a:solidFill>
                <a:latin typeface="Impact"/>
                <a:ea typeface="Impact"/>
                <a:cs typeface="Impact"/>
                <a:sym typeface="Impact"/>
                <a:hlinkClick r:id="rId6"/>
              </a:rPr>
              <a:t>https://www.universitas-portal.hr/jezeva-kucica-na-bundeku-uljepsala-sivilo-zagrebackih-ulica/</a:t>
            </a:r>
            <a:endParaRPr b="1" sz="1300">
              <a:solidFill>
                <a:srgbClr val="FFF2CC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2CC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1300" u="sng">
                <a:solidFill>
                  <a:schemeClr val="hlink"/>
                </a:solidFill>
                <a:latin typeface="Impact"/>
                <a:ea typeface="Impact"/>
                <a:cs typeface="Impact"/>
                <a:sym typeface="Impact"/>
                <a:hlinkClick r:id="rId7"/>
              </a:rPr>
              <a:t>http://ivanpaulic.com/</a:t>
            </a:r>
            <a:endParaRPr b="1" sz="1300">
              <a:solidFill>
                <a:srgbClr val="FFF2CC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2CC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1300" u="sng">
                <a:solidFill>
                  <a:schemeClr val="hlink"/>
                </a:solidFill>
                <a:latin typeface="Impact"/>
                <a:ea typeface="Impact"/>
                <a:cs typeface="Impact"/>
                <a:sym typeface="Impact"/>
                <a:hlinkClick r:id="rId8"/>
              </a:rPr>
              <a:t>https://www.rijeka.hr/oslikavanjem-zidova-nastavljeno-uredenje-kosarkaskog-igralista-na-zametu/</a:t>
            </a:r>
            <a:endParaRPr b="1" sz="1300">
              <a:solidFill>
                <a:srgbClr val="FFF2CC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2CC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1300" u="sng">
                <a:solidFill>
                  <a:schemeClr val="hlink"/>
                </a:solidFill>
                <a:latin typeface="Impact"/>
                <a:ea typeface="Impact"/>
                <a:cs typeface="Impact"/>
                <a:sym typeface="Impact"/>
                <a:hlinkClick r:id="rId9"/>
              </a:rPr>
              <a:t>https://www.amazon.com/Nature-Morte-Pablo-Picasso-Poster/dp/B0074OPE4W</a:t>
            </a:r>
            <a:endParaRPr b="1" sz="1300">
              <a:solidFill>
                <a:srgbClr val="FFF2CC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2CC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2CC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1255900" y="1403750"/>
            <a:ext cx="40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