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8515dd42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8515dd42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8515dd42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8515dd42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8515dd42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8515dd42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8515dd42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8515dd42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8515dd42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8515dd42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8515dd42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8515dd42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8515dd42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8515dd42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8515dd42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8515dd42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SPzHwpRfMMY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300" y="939675"/>
            <a:ext cx="4033250" cy="39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90450" y="577325"/>
            <a:ext cx="37134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4100"/>
              <a:t>MIRNA SIŠUL</a:t>
            </a:r>
            <a:endParaRPr b="1" sz="4100"/>
          </a:p>
        </p:txBody>
      </p:sp>
      <p:sp>
        <p:nvSpPr>
          <p:cNvPr id="56" name="Google Shape;56;p13"/>
          <p:cNvSpPr txBox="1"/>
          <p:nvPr/>
        </p:nvSpPr>
        <p:spPr>
          <a:xfrm>
            <a:off x="669175" y="2729200"/>
            <a:ext cx="3713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900"/>
              <a:t>DODAJ SLICI MALO BOJE...</a:t>
            </a:r>
            <a:endParaRPr b="1" sz="1900"/>
          </a:p>
        </p:txBody>
      </p:sp>
      <p:sp>
        <p:nvSpPr>
          <p:cNvPr id="57" name="Google Shape;57;p13"/>
          <p:cNvSpPr txBox="1"/>
          <p:nvPr/>
        </p:nvSpPr>
        <p:spPr>
          <a:xfrm>
            <a:off x="406750" y="4316875"/>
            <a:ext cx="474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/>
              <a:t>eTwinning </a:t>
            </a:r>
            <a:r>
              <a:rPr b="1" lang="hr"/>
              <a:t>U SVIJETU LIKOVNIH UMJETNIKA 3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-43335" l="-8520" r="-43639" t="-8825"/>
          <a:stretch/>
        </p:blipFill>
        <p:spPr>
          <a:xfrm>
            <a:off x="0" y="152400"/>
            <a:ext cx="6287400" cy="47155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025400" y="616700"/>
            <a:ext cx="3542700" cy="10467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Mirna Sišul je riječka umjetnica.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Rođena je 1977. godine, završila je riječke škole i riječki Pedagoški fakultet a kasnije i Akademiju primijenjene umjetnosti.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476" y="1951525"/>
            <a:ext cx="3935200" cy="291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6219425" y="1810725"/>
            <a:ext cx="2598000" cy="21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/>
              <a:t>I</a:t>
            </a:r>
            <a:r>
              <a:rPr lang="hr" sz="1900"/>
              <a:t>n</a:t>
            </a:r>
            <a:r>
              <a:rPr lang="hr" sz="1800"/>
              <a:t>spiraciju za stvaralaštvo pronalazi u glazbi, prirodi, kiši, sunčanom danu, smatrajući da sve može biti inspiracija za umjetnika.</a:t>
            </a:r>
            <a:endParaRPr sz="18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8525"/>
            <a:ext cx="5599224" cy="37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049138" y="3647675"/>
            <a:ext cx="7492200" cy="1293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/>
              <a:t>Svojom vedrinom autorica želi reći da živimo u prekrasnom svijetu, prepunom ljepote i radosti … ljepota je u zrncu prašine, u kapljici vode, u odbačenom papiriću, u hrpi smeća i u svemu gdje pogled dopire … a  ovo je jedini svijet koji imamo i velika je sreća gostovati u njemu…</a:t>
            </a:r>
            <a:endParaRPr sz="18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650" y="207100"/>
            <a:ext cx="4806325" cy="33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642925" y="747900"/>
            <a:ext cx="8345100" cy="4464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/>
              <a:t>KAKO MIRNA SIŠUL STVARA? </a:t>
            </a:r>
            <a:r>
              <a:rPr lang="hr" sz="1700"/>
              <a:t>KOMBINACIJA CRTEŽA I BOJE</a:t>
            </a:r>
            <a:endParaRPr sz="1700"/>
          </a:p>
        </p:txBody>
      </p:sp>
      <p:sp>
        <p:nvSpPr>
          <p:cNvPr id="82" name="Google Shape;82;p17"/>
          <p:cNvSpPr txBox="1"/>
          <p:nvPr/>
        </p:nvSpPr>
        <p:spPr>
          <a:xfrm>
            <a:off x="393650" y="1574550"/>
            <a:ext cx="7807200" cy="3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850">
                <a:solidFill>
                  <a:srgbClr val="212529"/>
                </a:solidFill>
                <a:highlight>
                  <a:srgbClr val="FFFFFF"/>
                </a:highlight>
              </a:rPr>
              <a:t> </a:t>
            </a:r>
            <a:r>
              <a:rPr lang="hr" sz="1550">
                <a:solidFill>
                  <a:srgbClr val="212529"/>
                </a:solidFill>
                <a:highlight>
                  <a:srgbClr val="FFFFFF"/>
                </a:highlight>
              </a:rPr>
              <a:t>Na podlozi nalazimo začudnu ponudu oblika- forme biljaka – stabala, plodova, trave, cvjetova ili listova, kišobrana, nastambi, cvjetnjaka ili ljudi. </a:t>
            </a:r>
            <a:endParaRPr sz="15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550">
                <a:solidFill>
                  <a:srgbClr val="212529"/>
                </a:solidFill>
                <a:highlight>
                  <a:srgbClr val="FFFFFF"/>
                </a:highlight>
              </a:rPr>
              <a:t>Uz njih nalazimo asocijacije meteoroloških prilika i vedre i optimistične natpise.</a:t>
            </a:r>
            <a:endParaRPr sz="15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550">
                <a:solidFill>
                  <a:srgbClr val="212529"/>
                </a:solidFill>
                <a:highlight>
                  <a:srgbClr val="FFFFFF"/>
                </a:highlight>
              </a:rPr>
              <a:t>Prisutne su crtice koje označavaju kišu ili travu. </a:t>
            </a:r>
            <a:endParaRPr sz="15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550">
                <a:solidFill>
                  <a:srgbClr val="212529"/>
                </a:solidFill>
                <a:highlight>
                  <a:srgbClr val="FFFFFF"/>
                </a:highlight>
              </a:rPr>
              <a:t>Elementi često završavaju izvan formata. </a:t>
            </a:r>
            <a:endParaRPr sz="15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550">
                <a:solidFill>
                  <a:srgbClr val="212529"/>
                </a:solidFill>
                <a:highlight>
                  <a:srgbClr val="FFFFFF"/>
                </a:highlight>
              </a:rPr>
              <a:t>Prisutne su vedre jarke boje koje skladno  kombinira </a:t>
            </a:r>
            <a:endParaRPr sz="15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550">
                <a:solidFill>
                  <a:srgbClr val="212529"/>
                </a:solidFill>
                <a:highlight>
                  <a:srgbClr val="FFFFFF"/>
                </a:highlight>
              </a:rPr>
              <a:t>pa nikada ne naginje kiču.</a:t>
            </a:r>
            <a:endParaRPr sz="15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550">
                <a:solidFill>
                  <a:srgbClr val="212529"/>
                </a:solidFill>
                <a:highlight>
                  <a:srgbClr val="FFFFFF"/>
                </a:highlight>
              </a:rPr>
              <a:t>Motivi na radovima se ponegdje ponavljaju. </a:t>
            </a:r>
            <a:endParaRPr sz="18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375" y="2708700"/>
            <a:ext cx="2866975" cy="21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747900" y="511725"/>
            <a:ext cx="2598000" cy="431100"/>
          </a:xfrm>
          <a:prstGeom prst="rect">
            <a:avLst/>
          </a:prstGeom>
          <a:gradFill>
            <a:gsLst>
              <a:gs pos="0">
                <a:srgbClr val="00FFFF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600"/>
              <a:t>NAŠ LIKOVNI ZADATAK</a:t>
            </a:r>
            <a:endParaRPr b="1" sz="1600"/>
          </a:p>
        </p:txBody>
      </p:sp>
      <p:sp>
        <p:nvSpPr>
          <p:cNvPr id="89" name="Google Shape;89;p18"/>
          <p:cNvSpPr txBox="1"/>
          <p:nvPr/>
        </p:nvSpPr>
        <p:spPr>
          <a:xfrm>
            <a:off x="498600" y="1797025"/>
            <a:ext cx="74136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674EA7"/>
                </a:solidFill>
              </a:rPr>
              <a:t>Najprije ćemo analizirati Mirnine slike.</a:t>
            </a:r>
            <a:endParaRPr sz="1600">
              <a:solidFill>
                <a:srgbClr val="674E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674EA7"/>
                </a:solidFill>
              </a:rPr>
              <a:t>Potražit ćemo sve elemente koje ćemo i mi koristiti na našim slikama:</a:t>
            </a:r>
            <a:r>
              <a:rPr lang="hr" sz="1600"/>
              <a:t> </a:t>
            </a:r>
            <a:endParaRPr sz="1600"/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Char char="●"/>
            </a:pPr>
            <a:r>
              <a:rPr lang="hr" sz="2050">
                <a:solidFill>
                  <a:srgbClr val="212529"/>
                </a:solidFill>
                <a:highlight>
                  <a:srgbClr val="FFFFFF"/>
                </a:highlight>
              </a:rPr>
              <a:t>oblici i  forme biljaka – stabala, plodova, trave, cvjetova ili listova</a:t>
            </a:r>
            <a:endParaRPr sz="20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Char char="●"/>
            </a:pPr>
            <a:r>
              <a:rPr lang="hr" sz="2050">
                <a:solidFill>
                  <a:srgbClr val="212529"/>
                </a:solidFill>
                <a:highlight>
                  <a:srgbClr val="FFFFFF"/>
                </a:highlight>
              </a:rPr>
              <a:t>vedri i optimistični natpisi</a:t>
            </a:r>
            <a:endParaRPr sz="20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Char char="●"/>
            </a:pPr>
            <a:r>
              <a:rPr lang="hr" sz="2050">
                <a:solidFill>
                  <a:srgbClr val="212529"/>
                </a:solidFill>
                <a:highlight>
                  <a:srgbClr val="FFFFFF"/>
                </a:highlight>
              </a:rPr>
              <a:t>crtice koje označavaju kišu ili travu </a:t>
            </a:r>
            <a:endParaRPr sz="20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Char char="●"/>
            </a:pPr>
            <a:r>
              <a:rPr lang="hr" sz="2050">
                <a:solidFill>
                  <a:srgbClr val="212529"/>
                </a:solidFill>
                <a:highlight>
                  <a:srgbClr val="FFFFFF"/>
                </a:highlight>
              </a:rPr>
              <a:t>elementi koji često završavaju izvan formata</a:t>
            </a:r>
            <a:endParaRPr sz="20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Char char="●"/>
            </a:pPr>
            <a:r>
              <a:rPr lang="hr" sz="2050">
                <a:solidFill>
                  <a:srgbClr val="212529"/>
                </a:solidFill>
                <a:highlight>
                  <a:srgbClr val="FFFFFF"/>
                </a:highlight>
              </a:rPr>
              <a:t>vedre jarke boje koje skladno kombinira </a:t>
            </a:r>
            <a:endParaRPr sz="20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Char char="●"/>
            </a:pPr>
            <a:r>
              <a:rPr lang="hr" sz="2050">
                <a:solidFill>
                  <a:srgbClr val="212529"/>
                </a:solidFill>
                <a:highlight>
                  <a:srgbClr val="FFFFFF"/>
                </a:highlight>
              </a:rPr>
              <a:t>motivi se mogu i  ponavljati</a:t>
            </a:r>
            <a:endParaRPr sz="155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    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150" y="70800"/>
            <a:ext cx="4932100" cy="17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747900" y="511725"/>
            <a:ext cx="2598000" cy="431100"/>
          </a:xfrm>
          <a:prstGeom prst="rect">
            <a:avLst/>
          </a:prstGeom>
          <a:gradFill>
            <a:gsLst>
              <a:gs pos="0">
                <a:srgbClr val="00FFFF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600"/>
              <a:t>NAŠ LIKOVNI ZADATAK</a:t>
            </a:r>
            <a:endParaRPr b="1" sz="1600"/>
          </a:p>
        </p:txBody>
      </p:sp>
      <p:sp>
        <p:nvSpPr>
          <p:cNvPr id="96" name="Google Shape;96;p19"/>
          <p:cNvSpPr txBox="1"/>
          <p:nvPr/>
        </p:nvSpPr>
        <p:spPr>
          <a:xfrm>
            <a:off x="498600" y="1797025"/>
            <a:ext cx="81351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674EA7"/>
                </a:solidFill>
              </a:rPr>
              <a:t>KAKO ĆEMO STVARATI?</a:t>
            </a:r>
            <a:endParaRPr sz="1600">
              <a:solidFill>
                <a:srgbClr val="674E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74EA7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" sz="1600"/>
              <a:t>Najprije ćemo tušem nacrtati crtež kojim želimo poručiti: Volim proljetni dan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" sz="1600"/>
              <a:t>Koristit ćete crteže stabala, cvjetova, ptica kao što to čini Mirna (ona ne radi stablo ni cvijet šablonski- svaki joj je poseban na svoj način).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" sz="1600"/>
              <a:t>Napisat ćete jedan natpi</a:t>
            </a:r>
            <a:r>
              <a:rPr lang="hr" sz="1600"/>
              <a:t>s pu</a:t>
            </a:r>
            <a:r>
              <a:rPr lang="hr" sz="1600"/>
              <a:t>n optimizma (najbolje bi bilo da ga sami smislite, ali ako baš ne ide, možete koristit ove prijedloge: Volim  proljeće! Danas je divan dan! Obojimo ovaj dan srećom! Volim biti dio ovog svijeta!  Baš sam sretna! - </a:t>
            </a:r>
            <a:r>
              <a:rPr lang="hr" sz="1600">
                <a:solidFill>
                  <a:srgbClr val="9900FF"/>
                </a:solidFill>
              </a:rPr>
              <a:t>Vrednujemo kreativnost i originalnost!</a:t>
            </a:r>
            <a:endParaRPr sz="1600">
              <a:solidFill>
                <a:srgbClr val="9900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" sz="1600"/>
              <a:t>Kad se tuš osuši, dodat ćete boje! Pazi- iako su Mirnine slike prepune boja ona lijepo kombinira tri do četiri boje s tim da joj je jedna do dvije dominantne (pretežne).</a:t>
            </a:r>
            <a:endParaRPr sz="16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150" y="70800"/>
            <a:ext cx="4932100" cy="17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747900" y="511725"/>
            <a:ext cx="2598000" cy="431100"/>
          </a:xfrm>
          <a:prstGeom prst="rect">
            <a:avLst/>
          </a:prstGeom>
          <a:gradFill>
            <a:gsLst>
              <a:gs pos="0">
                <a:srgbClr val="00FFFF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600"/>
              <a:t>NAŠ LIKOVNI ZADATAK</a:t>
            </a:r>
            <a:endParaRPr b="1" sz="1600"/>
          </a:p>
        </p:txBody>
      </p:sp>
      <p:sp>
        <p:nvSpPr>
          <p:cNvPr id="103" name="Google Shape;103;p20"/>
          <p:cNvSpPr txBox="1"/>
          <p:nvPr/>
        </p:nvSpPr>
        <p:spPr>
          <a:xfrm>
            <a:off x="602150" y="2348125"/>
            <a:ext cx="8135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674EA7"/>
                </a:solidFill>
              </a:rPr>
              <a:t>INSPIRACIJA</a:t>
            </a:r>
            <a:endParaRPr sz="1600">
              <a:solidFill>
                <a:srgbClr val="674E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74EA7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" sz="1600"/>
              <a:t>Pogledajte video na sljedećem slajdu  i budite inspirirani.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150" y="70800"/>
            <a:ext cx="4932100" cy="17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rna u Poneštrici!&#10;&#10;Mirna Sišul je samostalna umjetnica sa završenom Akademijom primjenjene umjetnosti. Već devetnaest godina bavi se umjetnošću, a školovanje je započela kao jedna od prvih polaznica škole za primjenjenu umjetnost u rodnom gradu Rijeci.&#10;”Radim slušajući glazbu. To je moj pokretač, bez toga ne mogu i to uvelike obilježuje moje slike, moj rad“&#10;&#10;Snimanje i montaža: Goran Pleić" id="109" name="Google Shape;109;p21" title="Poneštrica - Mirna Sišu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2100" y="163750"/>
            <a:ext cx="6421325" cy="48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