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bs-Latn-B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s-Latn-B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88F62B-B642-42C4-8CE7-CC8EC157A66D}" type="datetimeFigureOut">
              <a:rPr lang="sr-Latn-CS" smtClean="0"/>
              <a:t>18.3.2018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10E36E-125B-42B3-8AC8-77107B4E6AEA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2571768"/>
          </a:xfrm>
        </p:spPr>
        <p:txBody>
          <a:bodyPr>
            <a:noAutofit/>
          </a:bodyPr>
          <a:lstStyle/>
          <a:p>
            <a:pPr algn="ctr"/>
            <a:r>
              <a:rPr lang="bs-Latn-BA" sz="4800" dirty="0" smtClean="0"/>
              <a:t>Primjena eksponencijalnih funkcija</a:t>
            </a:r>
            <a:endParaRPr lang="bs-Latn-B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5943600"/>
            <a:ext cx="7772400" cy="914400"/>
          </a:xfrm>
        </p:spPr>
        <p:txBody>
          <a:bodyPr/>
          <a:lstStyle/>
          <a:p>
            <a:pPr algn="ctr"/>
            <a:r>
              <a:rPr lang="bs-Latn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Mart, 2018</a:t>
            </a:r>
            <a:endParaRPr lang="bs-Latn-B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5357826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Almedina Durak II3</a:t>
            </a:r>
            <a:endParaRPr lang="bs-Latn-B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214290"/>
            <a:ext cx="6516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3200" dirty="0" smtClean="0"/>
              <a:t>Srednja ekonomska </a:t>
            </a:r>
            <a:r>
              <a:rPr lang="bs-Latn-BA" sz="2800" dirty="0" smtClean="0"/>
              <a:t>škola</a:t>
            </a:r>
            <a:r>
              <a:rPr lang="bs-Latn-BA" sz="3200" dirty="0" smtClean="0"/>
              <a:t>, Sarajevo</a:t>
            </a:r>
            <a:endParaRPr lang="bs-Latn-B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Eksponencijalna funkcija y=</a:t>
            </a:r>
            <a:r>
              <a:rPr lang="hr-HR" dirty="0" smtClean="0"/>
              <a:t>a</a:t>
            </a:r>
            <a:r>
              <a:rPr lang="hr-HR" baseline="30000" dirty="0" smtClean="0"/>
              <a:t>x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2000240"/>
            <a:ext cx="8153400" cy="4495800"/>
          </a:xfrm>
        </p:spPr>
        <p:txBody>
          <a:bodyPr/>
          <a:lstStyle/>
          <a:p>
            <a:r>
              <a:rPr lang="bs-Latn-BA" dirty="0" smtClean="0"/>
              <a:t>Funkcija sa R</a:t>
            </a:r>
            <a:r>
              <a:rPr lang="bs-Latn-BA" dirty="0" smtClean="0">
                <a:sym typeface="Wingdings" pitchFamily="2" charset="2"/>
              </a:rPr>
              <a:t></a:t>
            </a:r>
            <a:r>
              <a:rPr lang="bs-Latn-BA" dirty="0" smtClean="0"/>
              <a:t>R</a:t>
            </a:r>
            <a:r>
              <a:rPr lang="bs-Latn-BA" baseline="30000" dirty="0" smtClean="0"/>
              <a:t>+</a:t>
            </a:r>
            <a:r>
              <a:rPr lang="bs-Latn-BA" dirty="0" smtClean="0"/>
              <a:t> koja za svaki pozitivan broj a, realnom broju x pridružuje pozitivan broj y=</a:t>
            </a:r>
            <a:r>
              <a:rPr lang="hr-HR" dirty="0" smtClean="0"/>
              <a:t> </a:t>
            </a:r>
            <a:r>
              <a:rPr lang="hr-HR" dirty="0" smtClean="0"/>
              <a:t>a</a:t>
            </a:r>
            <a:r>
              <a:rPr lang="hr-HR" baseline="30000" dirty="0" smtClean="0"/>
              <a:t>x</a:t>
            </a:r>
            <a:r>
              <a:rPr lang="hr-HR" dirty="0" smtClean="0"/>
              <a:t> , naziva se </a:t>
            </a:r>
            <a:r>
              <a:rPr lang="hr-HR" b="1" dirty="0" smtClean="0"/>
              <a:t>eksponencijalna funcija</a:t>
            </a:r>
            <a:r>
              <a:rPr lang="hr-HR" dirty="0" smtClean="0"/>
              <a:t>.</a:t>
            </a:r>
          </a:p>
          <a:p>
            <a:r>
              <a:rPr lang="hr-HR" dirty="0" smtClean="0"/>
              <a:t>Broj a nazivamo </a:t>
            </a:r>
            <a:r>
              <a:rPr lang="hr-HR" b="1" dirty="0" smtClean="0"/>
              <a:t>osnova</a:t>
            </a:r>
            <a:r>
              <a:rPr lang="hr-HR" dirty="0" smtClean="0"/>
              <a:t> ili </a:t>
            </a:r>
            <a:r>
              <a:rPr lang="hr-HR" b="1" dirty="0" smtClean="0"/>
              <a:t>baza</a:t>
            </a:r>
            <a:r>
              <a:rPr lang="hr-HR" dirty="0" smtClean="0"/>
              <a:t> eksponencijalne funkcije.</a:t>
            </a:r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Eksponencijalna funkcija y=</a:t>
            </a:r>
            <a:r>
              <a:rPr lang="hr-HR" dirty="0" smtClean="0"/>
              <a:t>a</a:t>
            </a:r>
            <a:r>
              <a:rPr lang="hr-HR" baseline="30000" dirty="0" smtClean="0"/>
              <a:t>x</a:t>
            </a:r>
            <a:endParaRPr lang="bs-Latn-BA" dirty="0"/>
          </a:p>
        </p:txBody>
      </p:sp>
      <p:pic>
        <p:nvPicPr>
          <p:cNvPr id="4" name="Content Placeholder 3" descr="grafik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2143116"/>
            <a:ext cx="4711329" cy="2952000"/>
          </a:xfrm>
        </p:spPr>
      </p:pic>
      <p:sp>
        <p:nvSpPr>
          <p:cNvPr id="5" name="TextBox 4"/>
          <p:cNvSpPr txBox="1"/>
          <p:nvPr/>
        </p:nvSpPr>
        <p:spPr>
          <a:xfrm>
            <a:off x="1285852" y="300037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y=2</a:t>
            </a:r>
            <a:r>
              <a:rPr lang="bs-Latn-BA" sz="2400" baseline="30000" dirty="0" smtClean="0"/>
              <a:t>x</a:t>
            </a:r>
            <a:endParaRPr lang="bs-Latn-B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64357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a&gt;1- funkcija je rastuća</a:t>
            </a:r>
            <a:endParaRPr lang="bs-Latn-BA" sz="2400" dirty="0"/>
          </a:p>
        </p:txBody>
      </p:sp>
      <p:pic>
        <p:nvPicPr>
          <p:cNvPr id="7" name="Picture 6" descr="grafi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071678"/>
            <a:ext cx="4488108" cy="291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58082" y="27146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y=(1/2)</a:t>
            </a:r>
            <a:r>
              <a:rPr lang="bs-Latn-BA" baseline="30000" dirty="0" smtClean="0"/>
              <a:t> x</a:t>
            </a:r>
            <a:endParaRPr lang="bs-Latn-BA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571501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s-Latn-B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hr-H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72132" y="5572140"/>
            <a:ext cx="3571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/>
              <a:t>0&lt;a&lt;1- funkcija je opadajuća</a:t>
            </a:r>
            <a:endParaRPr lang="bs-Latn-BA" sz="24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hr-H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hr-H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hr-H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153400" cy="990600"/>
          </a:xfrm>
        </p:spPr>
        <p:txBody>
          <a:bodyPr/>
          <a:lstStyle/>
          <a:p>
            <a:r>
              <a:rPr lang="bs-Latn-BA" dirty="0" smtClean="0"/>
              <a:t>Primjena eksponencijalnih funkcija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576382"/>
            <a:ext cx="8224838" cy="5281618"/>
          </a:xfrm>
        </p:spPr>
        <p:txBody>
          <a:bodyPr>
            <a:normAutofit/>
          </a:bodyPr>
          <a:lstStyle/>
          <a:p>
            <a:r>
              <a:rPr lang="bs-Latn-BA" dirty="0" smtClean="0">
                <a:latin typeface="Tw Cen MT" pitchFamily="34" charset="-18"/>
              </a:rPr>
              <a:t>Eksponecijalne funkcije prisutne su u svakodnevom životu i više nego što to mi mislimo.</a:t>
            </a:r>
          </a:p>
          <a:p>
            <a:r>
              <a:rPr lang="bs-Latn-BA" dirty="0" smtClean="0">
                <a:latin typeface="Tw Cen MT" pitchFamily="34" charset="-18"/>
              </a:rPr>
              <a:t>Koriste se u: </a:t>
            </a:r>
          </a:p>
          <a:p>
            <a:pPr>
              <a:buNone/>
            </a:pPr>
            <a:r>
              <a:rPr lang="bs-Latn-BA" sz="2400" dirty="0" smtClean="0">
                <a:solidFill>
                  <a:schemeClr val="accent2">
                    <a:lumMod val="75000"/>
                  </a:schemeClr>
                </a:solidFill>
              </a:rPr>
              <a:t>     -</a:t>
            </a:r>
            <a:r>
              <a:rPr lang="vi-VN" sz="2400" dirty="0" smtClean="0">
                <a:solidFill>
                  <a:schemeClr val="accent2">
                    <a:lumMod val="75000"/>
                  </a:schemeClr>
                </a:solidFill>
              </a:rPr>
              <a:t>BIOLOGIJI</a:t>
            </a:r>
            <a:r>
              <a:rPr lang="vi-VN" sz="2400" dirty="0" smtClean="0"/>
              <a:t> </a:t>
            </a:r>
            <a:r>
              <a:rPr lang="vi-VN" sz="2400" dirty="0" smtClean="0"/>
              <a:t>(rast neke populacije, npr. bakterija, </a:t>
            </a:r>
            <a:r>
              <a:rPr lang="vi-VN" sz="2400" dirty="0" smtClean="0"/>
              <a:t>virusa; demografska </a:t>
            </a:r>
            <a:r>
              <a:rPr lang="vi-VN" sz="2400" dirty="0" smtClean="0"/>
              <a:t>kretanja, cijeljenje rana kao funkcija vremena) </a:t>
            </a:r>
            <a:endParaRPr lang="bs-Latn-BA" sz="2400" dirty="0" smtClean="0"/>
          </a:p>
          <a:p>
            <a:pPr>
              <a:buNone/>
            </a:pPr>
            <a:r>
              <a:rPr lang="bs-Latn-BA" sz="2400" dirty="0" smtClean="0">
                <a:solidFill>
                  <a:schemeClr val="accent2">
                    <a:lumMod val="75000"/>
                  </a:schemeClr>
                </a:solidFill>
              </a:rPr>
              <a:t>    -</a:t>
            </a:r>
            <a:r>
              <a:rPr lang="vi-VN" sz="2400" dirty="0" smtClean="0">
                <a:solidFill>
                  <a:schemeClr val="accent2">
                    <a:lumMod val="75000"/>
                  </a:schemeClr>
                </a:solidFill>
              </a:rPr>
              <a:t>EKONOMIJI</a:t>
            </a:r>
            <a:r>
              <a:rPr lang="vi-VN" sz="2400" dirty="0" smtClean="0"/>
              <a:t> </a:t>
            </a:r>
            <a:r>
              <a:rPr lang="vi-VN" sz="2400" dirty="0" smtClean="0"/>
              <a:t>(složeno ukamaćivanje)</a:t>
            </a:r>
            <a:endParaRPr lang="bs-Latn-BA" sz="2400" dirty="0" smtClean="0"/>
          </a:p>
          <a:p>
            <a:pPr>
              <a:buNone/>
            </a:pPr>
            <a:r>
              <a:rPr lang="bs-Latn-BA" sz="2400" dirty="0" smtClean="0">
                <a:solidFill>
                  <a:schemeClr val="accent2">
                    <a:lumMod val="75000"/>
                  </a:schemeClr>
                </a:solidFill>
              </a:rPr>
              <a:t>     -</a:t>
            </a:r>
            <a:r>
              <a:rPr lang="vi-VN" sz="2400" dirty="0" smtClean="0">
                <a:solidFill>
                  <a:schemeClr val="accent2">
                    <a:lumMod val="75000"/>
                  </a:schemeClr>
                </a:solidFill>
              </a:rPr>
              <a:t>FIZICI</a:t>
            </a:r>
            <a:r>
              <a:rPr lang="vi-VN" sz="2400" dirty="0" smtClean="0"/>
              <a:t> </a:t>
            </a:r>
            <a:r>
              <a:rPr lang="vi-VN" sz="2400" dirty="0" smtClean="0"/>
              <a:t>(Newtonov zakon hlađenja; promjena atmosferskog tlaka s visinom,...) </a:t>
            </a:r>
            <a:endParaRPr lang="bs-Latn-BA" sz="2400" dirty="0" smtClean="0"/>
          </a:p>
          <a:p>
            <a:pPr>
              <a:buNone/>
            </a:pPr>
            <a:r>
              <a:rPr lang="bs-Latn-BA" sz="2400" dirty="0" smtClean="0">
                <a:solidFill>
                  <a:schemeClr val="accent2">
                    <a:lumMod val="75000"/>
                  </a:schemeClr>
                </a:solidFill>
              </a:rPr>
              <a:t>     -</a:t>
            </a:r>
            <a:r>
              <a:rPr lang="vi-VN" sz="2400" dirty="0" smtClean="0">
                <a:solidFill>
                  <a:schemeClr val="accent2">
                    <a:lumMod val="75000"/>
                  </a:schemeClr>
                </a:solidFill>
              </a:rPr>
              <a:t>FORENZICI</a:t>
            </a:r>
            <a:r>
              <a:rPr lang="vi-VN" sz="2400" dirty="0" smtClean="0"/>
              <a:t> </a:t>
            </a:r>
            <a:r>
              <a:rPr lang="vi-VN" sz="2400" dirty="0" smtClean="0"/>
              <a:t>(određivanje vremena smrti</a:t>
            </a:r>
            <a:r>
              <a:rPr lang="vi-VN" sz="2400" dirty="0" smtClean="0"/>
              <a:t>)</a:t>
            </a:r>
            <a:r>
              <a:rPr lang="bs-Latn-BA" sz="2400" dirty="0" smtClean="0"/>
              <a:t> </a:t>
            </a:r>
            <a:endParaRPr lang="bs-Latn-B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Cijeljenje rana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8858280" cy="4900634"/>
          </a:xfrm>
        </p:spPr>
        <p:txBody>
          <a:bodyPr>
            <a:normAutofit fontScale="92500"/>
          </a:bodyPr>
          <a:lstStyle/>
          <a:p>
            <a:r>
              <a:rPr lang="bs-Latn-BA" dirty="0" smtClean="0"/>
              <a:t>Normalno </a:t>
            </a:r>
            <a:r>
              <a:rPr lang="bs-Latn-BA" dirty="0" smtClean="0"/>
              <a:t>cijeljenje rana moguće je modelirati eksponencijalnom funkcijom. </a:t>
            </a:r>
            <a:endParaRPr lang="bs-Latn-BA" dirty="0" smtClean="0"/>
          </a:p>
          <a:p>
            <a:pPr algn="ctr"/>
            <a:r>
              <a:rPr lang="bs-Latn-BA" dirty="0" smtClean="0"/>
              <a:t> </a:t>
            </a:r>
            <a:r>
              <a:rPr lang="bs-Latn-BA" dirty="0" smtClean="0"/>
              <a:t>Ako sa A</a:t>
            </a:r>
            <a:r>
              <a:rPr lang="bs-Latn-BA" baseline="-25000" dirty="0" smtClean="0"/>
              <a:t>0</a:t>
            </a:r>
            <a:r>
              <a:rPr lang="bs-Latn-BA" dirty="0" smtClean="0"/>
              <a:t> </a:t>
            </a:r>
            <a:r>
              <a:rPr lang="bs-Latn-BA" dirty="0" smtClean="0"/>
              <a:t>označimo inicijalnu površinu rane, tada se površina rane nakon t dana A(t) može opisati </a:t>
            </a:r>
            <a:r>
              <a:rPr lang="bs-Latn-BA" dirty="0" smtClean="0"/>
              <a:t>funkcijom </a:t>
            </a:r>
            <a:r>
              <a:rPr lang="bs-Latn-BA" dirty="0" smtClean="0">
                <a:solidFill>
                  <a:schemeClr val="accent2">
                    <a:lumMod val="75000"/>
                  </a:schemeClr>
                </a:solidFill>
              </a:rPr>
              <a:t>A(t) = A</a:t>
            </a:r>
            <a:r>
              <a:rPr lang="bs-Latn-BA" baseline="-25000" dirty="0" smtClean="0">
                <a:solidFill>
                  <a:schemeClr val="accent2">
                    <a:lumMod val="75000"/>
                  </a:schemeClr>
                </a:solidFill>
              </a:rPr>
              <a:t>0 *</a:t>
            </a:r>
            <a:r>
              <a:rPr lang="bs-Latn-B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hr-HR" baseline="30000" dirty="0" smtClean="0">
                <a:solidFill>
                  <a:schemeClr val="accent2">
                    <a:lumMod val="75000"/>
                  </a:schemeClr>
                </a:solidFill>
              </a:rPr>
              <a:t>-0,3t </a:t>
            </a:r>
            <a:endParaRPr lang="bs-Latn-BA" baseline="30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bs-Latn-BA" dirty="0" smtClean="0"/>
              <a:t> Pretpostavimo </a:t>
            </a:r>
            <a:r>
              <a:rPr lang="bs-Latn-BA" dirty="0" smtClean="0"/>
              <a:t>da je početna rana imala površinu od 25 mm2 . Dakle, naša jednadžba </a:t>
            </a:r>
            <a:r>
              <a:rPr lang="bs-Latn-BA" dirty="0" smtClean="0"/>
              <a:t>glasi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A(t) =25* e</a:t>
            </a:r>
            <a:r>
              <a:rPr lang="hr-HR" baseline="30000" dirty="0" smtClean="0">
                <a:solidFill>
                  <a:schemeClr val="accent2">
                    <a:lumMod val="75000"/>
                  </a:schemeClr>
                </a:solidFill>
              </a:rPr>
              <a:t>-0,3t</a:t>
            </a:r>
            <a:r>
              <a:rPr lang="bs-Latn-B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s-Latn-BA" dirty="0" smtClean="0"/>
              <a:t>. </a:t>
            </a:r>
            <a:r>
              <a:rPr lang="bs-Latn-BA" dirty="0" smtClean="0"/>
              <a:t>Prateći taj model možemo predvidjeti kolika će rana biti </a:t>
            </a:r>
            <a:r>
              <a:rPr lang="bs-Latn-BA" dirty="0" smtClean="0"/>
              <a:t>tokom </a:t>
            </a:r>
            <a:r>
              <a:rPr lang="bs-Latn-BA" dirty="0" smtClean="0"/>
              <a:t>sljedećih dana i, naravno, kada će u potpunosti </a:t>
            </a:r>
            <a:r>
              <a:rPr lang="bs-Latn-BA" dirty="0" smtClean="0"/>
              <a:t>zacijeliti.</a:t>
            </a:r>
          </a:p>
          <a:p>
            <a:r>
              <a:rPr lang="bs-Latn-BA" dirty="0" smtClean="0"/>
              <a:t>Ako </a:t>
            </a:r>
            <a:r>
              <a:rPr lang="bs-Latn-BA" dirty="0" smtClean="0"/>
              <a:t>računamo s točnošću od 2 decimale, očigledno je da će rana u potpunosti </a:t>
            </a:r>
            <a:r>
              <a:rPr lang="bs-Latn-BA" dirty="0" smtClean="0">
                <a:solidFill>
                  <a:schemeClr val="accent2">
                    <a:lumMod val="75000"/>
                  </a:schemeClr>
                </a:solidFill>
              </a:rPr>
              <a:t>zacijeliti 29. dana</a:t>
            </a:r>
            <a:r>
              <a:rPr lang="bs-Latn-BA" dirty="0" smtClean="0"/>
              <a:t>. 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Cijeljenje rana</a:t>
            </a:r>
            <a:endParaRPr lang="bs-Latn-BA" dirty="0"/>
          </a:p>
        </p:txBody>
      </p:sp>
      <p:pic>
        <p:nvPicPr>
          <p:cNvPr id="4" name="Content Placeholder 3" descr="grafik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2428868"/>
            <a:ext cx="8411306" cy="30965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Složeno ukamaćivanje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Još u doba babilonske algebre pojavili su se izrazi za računanje složenih kamata u obliku eksponencijalne funkcije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 smtClean="0"/>
              <a:t>U današnje vrijeme, kada nam banke i njihove kamate u velikoj mjeri određuju svakodnevni život, dobro je biti upoznat s elementima financijske matematike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 smtClean="0"/>
              <a:t>Složeni kamatni račun jedan je od njezinih temelja. Naravno, u tom odnosu uvijek je povoljnije biti u ulozi ulagača a ne dužnika, pa ćemo u razmatranju radije biti u povoljnijoj poziciji.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Složeno ukamaćivanje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Zamislimo da u banku uložimo određeni iznos, glavnicu </a:t>
            </a:r>
            <a:r>
              <a:rPr lang="bs-Latn-BA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bs-Latn-BA" baseline="-25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vi-VN" dirty="0" smtClean="0"/>
              <a:t>. </a:t>
            </a:r>
            <a:r>
              <a:rPr lang="vi-VN" dirty="0" smtClean="0"/>
              <a:t>Banka primjenjuje kamatnu stopu </a:t>
            </a:r>
            <a:r>
              <a:rPr lang="vi-VN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vi-VN" dirty="0" smtClean="0"/>
              <a:t> na godišnjoj razini. Ovisno o danim uvjetima, banka kamate može pripisivati</a:t>
            </a:r>
            <a:r>
              <a:rPr lang="vi-VN" dirty="0" smtClean="0">
                <a:solidFill>
                  <a:schemeClr val="accent2">
                    <a:lumMod val="75000"/>
                  </a:schemeClr>
                </a:solidFill>
              </a:rPr>
              <a:t> n </a:t>
            </a:r>
            <a:r>
              <a:rPr lang="vi-VN" dirty="0" smtClean="0"/>
              <a:t>puta u godini. Iznos kojim ulagač raspolaže nakon vremena </a:t>
            </a:r>
            <a:r>
              <a:rPr lang="vi-VN" dirty="0" smtClean="0">
                <a:solidFill>
                  <a:schemeClr val="accent2">
                    <a:lumMod val="75000"/>
                  </a:schemeClr>
                </a:solidFill>
              </a:rPr>
              <a:t>t </a:t>
            </a:r>
            <a:r>
              <a:rPr lang="vi-VN" dirty="0" smtClean="0"/>
              <a:t>dan je izrazom</a:t>
            </a:r>
            <a:r>
              <a:rPr lang="vi-VN" dirty="0" smtClean="0"/>
              <a:t>:</a:t>
            </a:r>
            <a:endParaRPr lang="bs-Latn-BA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C(t)= C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0 </a:t>
            </a:r>
            <a:r>
              <a:rPr lang="bs-Latn-BA" dirty="0" smtClean="0">
                <a:solidFill>
                  <a:schemeClr val="accent2">
                    <a:lumMod val="75000"/>
                  </a:schemeClr>
                </a:solidFill>
              </a:rPr>
              <a:t>*( 1+p/n)</a:t>
            </a:r>
            <a:r>
              <a:rPr lang="bs-Latn-BA" baseline="30000" dirty="0" smtClean="0">
                <a:solidFill>
                  <a:schemeClr val="accent2">
                    <a:lumMod val="75000"/>
                  </a:schemeClr>
                </a:solidFill>
              </a:rPr>
              <a:t>nt</a:t>
            </a:r>
            <a:endParaRPr lang="bs-Latn-BA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Zaključak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Ovo su samo neki od primjera kako se eksponencijalne funkcije mogu koristiti u svim životnim oblastima.</a:t>
            </a:r>
          </a:p>
          <a:p>
            <a:r>
              <a:rPr lang="bs-Latn-BA" dirty="0" smtClean="0"/>
              <a:t>Te baš iz tog razloga bismo se više trebali posvetiti funkcijama i njihovoj primjeni.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199</TotalTime>
  <Words>424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Primjena eksponencijalnih funkcija</vt:lpstr>
      <vt:lpstr>Eksponencijalna funkcija y=ax</vt:lpstr>
      <vt:lpstr>Eksponencijalna funkcija y=ax</vt:lpstr>
      <vt:lpstr>Primjena eksponencijalnih funkcija</vt:lpstr>
      <vt:lpstr>Cijeljenje rana</vt:lpstr>
      <vt:lpstr>Cijeljenje rana</vt:lpstr>
      <vt:lpstr>Složeno ukamaćivanje</vt:lpstr>
      <vt:lpstr>Složeno ukamaćivanje</vt:lpstr>
      <vt:lpstr>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eksponencijalnih funkcija</dc:title>
  <dc:creator>almedina</dc:creator>
  <cp:lastModifiedBy>almedina</cp:lastModifiedBy>
  <cp:revision>2</cp:revision>
  <dcterms:created xsi:type="dcterms:W3CDTF">2018-03-18T10:04:49Z</dcterms:created>
  <dcterms:modified xsi:type="dcterms:W3CDTF">2018-03-18T13:24:27Z</dcterms:modified>
</cp:coreProperties>
</file>