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199" y="1823352"/>
            <a:ext cx="8375374" cy="2390839"/>
          </a:xfrm>
        </p:spPr>
        <p:txBody>
          <a:bodyPr>
            <a:normAutofit fontScale="90000"/>
          </a:bodyPr>
          <a:lstStyle/>
          <a:p>
            <a:r>
              <a:rPr lang="bs-Latn-BA" dirty="0">
                <a:latin typeface="Rockwell Extra Bold" panose="02060903040505020403" pitchFamily="18" charset="0"/>
              </a:rPr>
              <a:t>Primjena eksponencijalne funkcije</a:t>
            </a:r>
            <a:endParaRPr lang="en-US" dirty="0">
              <a:latin typeface="Rockwell Extra Bold" panose="020609030405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b="1" dirty="0">
                <a:latin typeface="Arial Nova Cond Light" panose="020B0306020202020204" pitchFamily="34" charset="0"/>
              </a:rPr>
              <a:t>Profesorica: Lejla Hujdur.prof</a:t>
            </a:r>
          </a:p>
          <a:p>
            <a:r>
              <a:rPr lang="bs-Latn-BA" b="1" dirty="0">
                <a:latin typeface="Arial Nova Cond Light" panose="020B0306020202020204" pitchFamily="34" charset="0"/>
              </a:rPr>
              <a:t>Uradila : Smajlović Anesa II-4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B3743-FFFC-4266-BF19-C804F8A73E16}"/>
              </a:ext>
            </a:extLst>
          </p:cNvPr>
          <p:cNvSpPr txBox="1"/>
          <p:nvPr/>
        </p:nvSpPr>
        <p:spPr>
          <a:xfrm>
            <a:off x="5706682" y="1454020"/>
            <a:ext cx="352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/>
              <a:t>Srednja ekonomska škola, Sarajevo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F218-664F-4A84-A560-37DC8285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466343"/>
            <a:ext cx="10749766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ekonomiji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C058-391A-491C-855E-FBC59364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4" y="2270262"/>
            <a:ext cx="5936974" cy="3986213"/>
          </a:xfrm>
        </p:spPr>
        <p:txBody>
          <a:bodyPr>
            <a:normAutofit/>
          </a:bodyPr>
          <a:lstStyle/>
          <a:p>
            <a:r>
              <a:rPr lang="en-GB" sz="2400" dirty="0" err="1"/>
              <a:t>Još</a:t>
            </a:r>
            <a:r>
              <a:rPr lang="en-GB" sz="2400" dirty="0"/>
              <a:t> u </a:t>
            </a:r>
            <a:r>
              <a:rPr lang="en-GB" sz="2400" dirty="0" err="1"/>
              <a:t>doba</a:t>
            </a:r>
            <a:r>
              <a:rPr lang="en-GB" sz="2400" dirty="0"/>
              <a:t> </a:t>
            </a:r>
            <a:r>
              <a:rPr lang="en-GB" sz="2400" dirty="0" err="1"/>
              <a:t>babilonske</a:t>
            </a:r>
            <a:r>
              <a:rPr lang="en-GB" sz="2400" dirty="0"/>
              <a:t> </a:t>
            </a:r>
            <a:r>
              <a:rPr lang="en-GB" sz="2400" dirty="0" err="1"/>
              <a:t>algebre</a:t>
            </a:r>
            <a:r>
              <a:rPr lang="en-GB" sz="2400" dirty="0"/>
              <a:t> </a:t>
            </a:r>
            <a:r>
              <a:rPr lang="en-GB" sz="2400" dirty="0" err="1"/>
              <a:t>pojavili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se </a:t>
            </a:r>
            <a:r>
              <a:rPr lang="en-GB" sz="2400" dirty="0" err="1"/>
              <a:t>izrazi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računanje</a:t>
            </a:r>
            <a:r>
              <a:rPr lang="en-GB" sz="2400" dirty="0"/>
              <a:t> </a:t>
            </a:r>
            <a:r>
              <a:rPr lang="en-GB" sz="2400" dirty="0" err="1"/>
              <a:t>složenih</a:t>
            </a:r>
            <a:r>
              <a:rPr lang="en-GB" sz="2400" dirty="0"/>
              <a:t> </a:t>
            </a:r>
            <a:r>
              <a:rPr lang="en-GB" sz="2400" dirty="0" err="1"/>
              <a:t>kamata</a:t>
            </a:r>
            <a:r>
              <a:rPr lang="en-GB" sz="2400" dirty="0"/>
              <a:t> u </a:t>
            </a:r>
            <a:r>
              <a:rPr lang="en-GB" sz="2400" dirty="0" err="1"/>
              <a:t>obliku</a:t>
            </a:r>
            <a:r>
              <a:rPr lang="en-GB" sz="2400" dirty="0"/>
              <a:t> </a:t>
            </a:r>
            <a:r>
              <a:rPr lang="en-GB" sz="2400" dirty="0" err="1"/>
              <a:t>eksponencijalne</a:t>
            </a:r>
            <a:r>
              <a:rPr lang="en-GB" sz="2400" dirty="0"/>
              <a:t> </a:t>
            </a:r>
            <a:r>
              <a:rPr lang="en-GB" sz="2400" dirty="0" err="1"/>
              <a:t>funkcije</a:t>
            </a:r>
            <a:r>
              <a:rPr lang="en-GB" sz="2400" dirty="0"/>
              <a:t>. U </a:t>
            </a:r>
            <a:r>
              <a:rPr lang="en-GB" sz="2400" dirty="0" err="1"/>
              <a:t>današnje</a:t>
            </a:r>
            <a:r>
              <a:rPr lang="en-GB" sz="2400" dirty="0"/>
              <a:t> </a:t>
            </a:r>
            <a:r>
              <a:rPr lang="en-GB" sz="2400" dirty="0" err="1"/>
              <a:t>vrijeme</a:t>
            </a:r>
            <a:r>
              <a:rPr lang="en-GB" sz="2400" dirty="0"/>
              <a:t>, </a:t>
            </a:r>
            <a:r>
              <a:rPr lang="en-GB" sz="2400" dirty="0" err="1"/>
              <a:t>kada</a:t>
            </a:r>
            <a:r>
              <a:rPr lang="en-GB" sz="2400" dirty="0"/>
              <a:t> </a:t>
            </a:r>
            <a:r>
              <a:rPr lang="en-GB" sz="2400" dirty="0" err="1"/>
              <a:t>nam</a:t>
            </a:r>
            <a:r>
              <a:rPr lang="en-GB" sz="2400" dirty="0"/>
              <a:t> </a:t>
            </a:r>
            <a:r>
              <a:rPr lang="en-GB" sz="2400" dirty="0" err="1"/>
              <a:t>banke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njihove</a:t>
            </a:r>
            <a:r>
              <a:rPr lang="en-GB" sz="2400" dirty="0"/>
              <a:t> </a:t>
            </a:r>
            <a:r>
              <a:rPr lang="en-GB" sz="2400" dirty="0" err="1"/>
              <a:t>kamate</a:t>
            </a:r>
            <a:r>
              <a:rPr lang="en-GB" sz="2400" dirty="0"/>
              <a:t> u </a:t>
            </a:r>
            <a:r>
              <a:rPr lang="en-GB" sz="2400" dirty="0" err="1"/>
              <a:t>velikoj</a:t>
            </a:r>
            <a:r>
              <a:rPr lang="en-GB" sz="2400" dirty="0"/>
              <a:t> </a:t>
            </a:r>
            <a:r>
              <a:rPr lang="en-GB" sz="2400" dirty="0" err="1"/>
              <a:t>mjeri</a:t>
            </a:r>
            <a:r>
              <a:rPr lang="en-GB" sz="2400" dirty="0"/>
              <a:t> </a:t>
            </a:r>
            <a:r>
              <a:rPr lang="en-GB" sz="2400" dirty="0" err="1"/>
              <a:t>određuju</a:t>
            </a:r>
            <a:r>
              <a:rPr lang="en-GB" sz="2400" dirty="0"/>
              <a:t> </a:t>
            </a:r>
            <a:r>
              <a:rPr lang="en-GB" sz="2400" dirty="0" err="1"/>
              <a:t>svakodnevni</a:t>
            </a:r>
            <a:r>
              <a:rPr lang="en-GB" sz="2400" dirty="0"/>
              <a:t> </a:t>
            </a:r>
            <a:r>
              <a:rPr lang="en-GB" sz="2400" dirty="0" err="1"/>
              <a:t>život</a:t>
            </a:r>
            <a:r>
              <a:rPr lang="en-GB" sz="2400" dirty="0"/>
              <a:t>, dobro </a:t>
            </a:r>
            <a:r>
              <a:rPr lang="en-GB" sz="2400" dirty="0" err="1"/>
              <a:t>je</a:t>
            </a:r>
            <a:r>
              <a:rPr lang="en-GB" sz="2400" dirty="0"/>
              <a:t> </a:t>
            </a:r>
            <a:r>
              <a:rPr lang="en-GB" sz="2400" dirty="0" err="1"/>
              <a:t>biti</a:t>
            </a:r>
            <a:r>
              <a:rPr lang="en-GB" sz="2400" dirty="0"/>
              <a:t> </a:t>
            </a:r>
            <a:r>
              <a:rPr lang="en-GB" sz="2400" dirty="0" err="1"/>
              <a:t>upoznat</a:t>
            </a:r>
            <a:r>
              <a:rPr lang="en-GB" sz="2400" dirty="0"/>
              <a:t> s </a:t>
            </a:r>
            <a:r>
              <a:rPr lang="en-GB" sz="2400" dirty="0" err="1"/>
              <a:t>elementima</a:t>
            </a:r>
            <a:r>
              <a:rPr lang="en-GB" sz="2400" dirty="0"/>
              <a:t> </a:t>
            </a:r>
            <a:r>
              <a:rPr lang="en-GB" sz="2400" dirty="0" err="1"/>
              <a:t>financijske</a:t>
            </a:r>
            <a:r>
              <a:rPr lang="en-GB" sz="2400" dirty="0"/>
              <a:t> </a:t>
            </a:r>
            <a:r>
              <a:rPr lang="en-GB" sz="2400" dirty="0" err="1"/>
              <a:t>matematike</a:t>
            </a:r>
            <a:r>
              <a:rPr lang="en-GB" sz="2400" dirty="0"/>
              <a:t>. </a:t>
            </a:r>
            <a:r>
              <a:rPr lang="en-GB" sz="2400" dirty="0" err="1"/>
              <a:t>Složeni</a:t>
            </a:r>
            <a:r>
              <a:rPr lang="en-GB" sz="2400" dirty="0"/>
              <a:t> </a:t>
            </a:r>
            <a:r>
              <a:rPr lang="en-GB" sz="2400" dirty="0" err="1"/>
              <a:t>kamatni</a:t>
            </a:r>
            <a:r>
              <a:rPr lang="en-GB" sz="2400" dirty="0"/>
              <a:t> </a:t>
            </a:r>
            <a:r>
              <a:rPr lang="en-GB" sz="2400" dirty="0" err="1"/>
              <a:t>račun</a:t>
            </a:r>
            <a:r>
              <a:rPr lang="en-GB" sz="2400" dirty="0"/>
              <a:t> </a:t>
            </a:r>
            <a:r>
              <a:rPr lang="en-GB" sz="2400" dirty="0" err="1"/>
              <a:t>jedan</a:t>
            </a:r>
            <a:r>
              <a:rPr lang="en-GB" sz="2400" dirty="0"/>
              <a:t> </a:t>
            </a:r>
            <a:r>
              <a:rPr lang="en-GB" sz="2400" dirty="0" err="1"/>
              <a:t>je</a:t>
            </a:r>
            <a:r>
              <a:rPr lang="en-GB" sz="2400" dirty="0"/>
              <a:t> od </a:t>
            </a:r>
            <a:r>
              <a:rPr lang="en-GB" sz="2400" dirty="0" err="1"/>
              <a:t>njezinih</a:t>
            </a:r>
            <a:r>
              <a:rPr lang="en-GB" sz="2400" dirty="0"/>
              <a:t> </a:t>
            </a:r>
            <a:r>
              <a:rPr lang="en-GB" sz="2400" dirty="0" err="1"/>
              <a:t>temelja</a:t>
            </a:r>
            <a:r>
              <a:rPr lang="en-GB" sz="2400" dirty="0"/>
              <a:t>. </a:t>
            </a:r>
            <a:r>
              <a:rPr lang="en-GB" sz="2400" dirty="0" err="1"/>
              <a:t>Naravno</a:t>
            </a:r>
            <a:r>
              <a:rPr lang="en-GB" sz="2400" dirty="0"/>
              <a:t>, u tom </a:t>
            </a:r>
            <a:r>
              <a:rPr lang="en-GB" sz="2400" dirty="0" err="1"/>
              <a:t>odnosu</a:t>
            </a:r>
            <a:r>
              <a:rPr lang="en-GB" sz="2400" dirty="0"/>
              <a:t> </a:t>
            </a:r>
            <a:r>
              <a:rPr lang="en-GB" sz="2400" dirty="0" err="1"/>
              <a:t>uvijek</a:t>
            </a:r>
            <a:r>
              <a:rPr lang="en-GB" sz="2400" dirty="0"/>
              <a:t> </a:t>
            </a:r>
            <a:r>
              <a:rPr lang="en-GB" sz="2400" dirty="0" err="1"/>
              <a:t>je</a:t>
            </a:r>
            <a:r>
              <a:rPr lang="en-GB" sz="2400" dirty="0"/>
              <a:t> </a:t>
            </a:r>
            <a:r>
              <a:rPr lang="en-GB" sz="2400" dirty="0" err="1"/>
              <a:t>povoljnije</a:t>
            </a:r>
            <a:r>
              <a:rPr lang="en-GB" sz="2400" dirty="0"/>
              <a:t> </a:t>
            </a:r>
            <a:r>
              <a:rPr lang="en-GB" sz="2400" dirty="0" err="1"/>
              <a:t>biti</a:t>
            </a:r>
            <a:r>
              <a:rPr lang="en-GB" sz="2400" dirty="0"/>
              <a:t> u </a:t>
            </a:r>
            <a:r>
              <a:rPr lang="en-GB" sz="2400" dirty="0" err="1"/>
              <a:t>ulozi</a:t>
            </a:r>
            <a:r>
              <a:rPr lang="en-GB" sz="2400" dirty="0"/>
              <a:t> </a:t>
            </a:r>
            <a:r>
              <a:rPr lang="en-GB" sz="2400" dirty="0" err="1"/>
              <a:t>ulagača</a:t>
            </a:r>
            <a:r>
              <a:rPr lang="en-GB" sz="2400" dirty="0"/>
              <a:t> a ne </a:t>
            </a:r>
            <a:r>
              <a:rPr lang="en-GB" sz="2400" dirty="0" err="1"/>
              <a:t>dužnika</a:t>
            </a:r>
            <a:r>
              <a:rPr lang="bs-Latn-BA" sz="2400" dirty="0"/>
              <a:t>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D2CE3-0067-4484-8151-BDF30389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2" y="1940202"/>
            <a:ext cx="3750365" cy="2135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7A37E-B2F8-412D-B26F-1E667796A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4386470"/>
            <a:ext cx="4651513" cy="223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86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B784-601F-4DFB-898C-530B264E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466343"/>
            <a:ext cx="1078952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ekonomiji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4883-BA25-4EC6-BD5C-75F6B8A9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2054087"/>
            <a:ext cx="9051234" cy="1126434"/>
          </a:xfrm>
        </p:spPr>
        <p:txBody>
          <a:bodyPr>
            <a:noAutofit/>
          </a:bodyPr>
          <a:lstStyle/>
          <a:p>
            <a:r>
              <a:rPr lang="en-GB" sz="2000" dirty="0" err="1"/>
              <a:t>Zamislimo</a:t>
            </a:r>
            <a:r>
              <a:rPr lang="en-GB" sz="2000" dirty="0"/>
              <a:t> da u </a:t>
            </a:r>
            <a:r>
              <a:rPr lang="en-GB" sz="2000" dirty="0" err="1"/>
              <a:t>banku</a:t>
            </a:r>
            <a:r>
              <a:rPr lang="en-GB" sz="2000" dirty="0"/>
              <a:t> </a:t>
            </a:r>
            <a:r>
              <a:rPr lang="en-GB" sz="2000" dirty="0" err="1"/>
              <a:t>uložimo</a:t>
            </a:r>
            <a:r>
              <a:rPr lang="en-GB" sz="2000" dirty="0"/>
              <a:t> </a:t>
            </a:r>
            <a:r>
              <a:rPr lang="en-GB" sz="2000" dirty="0" err="1"/>
              <a:t>određeni</a:t>
            </a:r>
            <a:r>
              <a:rPr lang="en-GB" sz="2000" dirty="0"/>
              <a:t> </a:t>
            </a:r>
            <a:r>
              <a:rPr lang="en-GB" sz="2000" dirty="0" err="1"/>
              <a:t>iznos</a:t>
            </a:r>
            <a:r>
              <a:rPr lang="en-GB" sz="2000" dirty="0"/>
              <a:t>, </a:t>
            </a:r>
            <a:r>
              <a:rPr lang="en-GB" sz="2000" dirty="0" err="1"/>
              <a:t>glavnicu</a:t>
            </a:r>
            <a:r>
              <a:rPr lang="en-GB" sz="2000" dirty="0"/>
              <a:t> C0. Banka </a:t>
            </a:r>
            <a:r>
              <a:rPr lang="en-GB" sz="2000" dirty="0" err="1"/>
              <a:t>primjenjujekamatnu</a:t>
            </a:r>
            <a:r>
              <a:rPr lang="en-GB" sz="2000" dirty="0"/>
              <a:t> </a:t>
            </a:r>
            <a:r>
              <a:rPr lang="en-GB" sz="2000" dirty="0" err="1"/>
              <a:t>stopu</a:t>
            </a:r>
            <a:r>
              <a:rPr lang="en-GB" sz="2000" dirty="0"/>
              <a:t> p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godišnjoj</a:t>
            </a:r>
            <a:r>
              <a:rPr lang="en-GB" sz="2000" dirty="0"/>
              <a:t> </a:t>
            </a:r>
            <a:r>
              <a:rPr lang="en-GB" sz="2000" dirty="0" err="1"/>
              <a:t>razini</a:t>
            </a:r>
            <a:r>
              <a:rPr lang="en-GB" sz="2000" dirty="0"/>
              <a:t>. </a:t>
            </a:r>
            <a:r>
              <a:rPr lang="en-GB" sz="2000" dirty="0" err="1"/>
              <a:t>Ovisno</a:t>
            </a:r>
            <a:r>
              <a:rPr lang="en-GB" sz="2000" dirty="0"/>
              <a:t> o </a:t>
            </a:r>
            <a:r>
              <a:rPr lang="en-GB" sz="2000" dirty="0" err="1"/>
              <a:t>danim</a:t>
            </a:r>
            <a:r>
              <a:rPr lang="en-GB" sz="2000" dirty="0"/>
              <a:t> </a:t>
            </a:r>
            <a:r>
              <a:rPr lang="en-GB" sz="2000" dirty="0" err="1"/>
              <a:t>uvjetima</a:t>
            </a:r>
            <a:r>
              <a:rPr lang="en-GB" sz="2000" dirty="0"/>
              <a:t>, </a:t>
            </a:r>
            <a:r>
              <a:rPr lang="en-GB" sz="2000" dirty="0" err="1"/>
              <a:t>banka</a:t>
            </a:r>
            <a:r>
              <a:rPr lang="en-GB" sz="2000" dirty="0"/>
              <a:t> </a:t>
            </a:r>
            <a:r>
              <a:rPr lang="en-GB" sz="2000" dirty="0" err="1"/>
              <a:t>kamate</a:t>
            </a:r>
            <a:r>
              <a:rPr lang="en-GB" sz="2000" dirty="0"/>
              <a:t> </a:t>
            </a:r>
            <a:r>
              <a:rPr lang="en-GB" sz="2000" dirty="0" err="1"/>
              <a:t>možepripisivati</a:t>
            </a:r>
            <a:r>
              <a:rPr lang="en-GB" sz="2000" dirty="0"/>
              <a:t> n puta u </a:t>
            </a:r>
            <a:r>
              <a:rPr lang="en-GB" sz="2000" dirty="0" err="1"/>
              <a:t>godini</a:t>
            </a:r>
            <a:r>
              <a:rPr lang="en-GB" sz="2000" dirty="0"/>
              <a:t>. </a:t>
            </a:r>
            <a:r>
              <a:rPr lang="en-GB" sz="2000" dirty="0" err="1"/>
              <a:t>Iznos</a:t>
            </a:r>
            <a:r>
              <a:rPr lang="en-GB" sz="2000" dirty="0"/>
              <a:t> </a:t>
            </a:r>
            <a:r>
              <a:rPr lang="en-GB" sz="2000" dirty="0" err="1"/>
              <a:t>kojim</a:t>
            </a:r>
            <a:r>
              <a:rPr lang="en-GB" sz="2000" dirty="0"/>
              <a:t> </a:t>
            </a:r>
            <a:r>
              <a:rPr lang="en-GB" sz="2000" dirty="0" err="1"/>
              <a:t>ulagač</a:t>
            </a:r>
            <a:r>
              <a:rPr lang="en-GB" sz="2000" dirty="0"/>
              <a:t> </a:t>
            </a:r>
            <a:r>
              <a:rPr lang="en-GB" sz="2000" dirty="0" err="1"/>
              <a:t>raspolaže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vremena</a:t>
            </a:r>
            <a:r>
              <a:rPr lang="en-GB" sz="2000" dirty="0"/>
              <a:t> t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jeizrazom</a:t>
            </a:r>
            <a:r>
              <a:rPr lang="en-GB" sz="2000" dirty="0"/>
              <a:t>: C(t)= C0(1+p/n)</a:t>
            </a:r>
            <a:r>
              <a:rPr lang="en-GB" sz="2000" dirty="0" err="1"/>
              <a:t>nt.Neka</a:t>
            </a:r>
            <a:r>
              <a:rPr lang="en-GB" sz="2000" dirty="0"/>
              <a:t> </a:t>
            </a:r>
            <a:r>
              <a:rPr lang="en-GB" sz="2000" dirty="0" err="1"/>
              <a:t>je</a:t>
            </a:r>
            <a:r>
              <a:rPr lang="en-GB" sz="2000" dirty="0"/>
              <a:t> </a:t>
            </a:r>
            <a:r>
              <a:rPr lang="en-GB" sz="2000" dirty="0" err="1"/>
              <a:t>početni</a:t>
            </a:r>
            <a:r>
              <a:rPr lang="en-GB" sz="2000" dirty="0"/>
              <a:t> </a:t>
            </a:r>
            <a:r>
              <a:rPr lang="en-GB" sz="2000" dirty="0" err="1"/>
              <a:t>ulog</a:t>
            </a:r>
            <a:r>
              <a:rPr lang="en-GB" sz="2000" dirty="0"/>
              <a:t> 100 000 km, a </a:t>
            </a:r>
            <a:r>
              <a:rPr lang="en-GB" sz="2000" dirty="0" err="1"/>
              <a:t>razdoblje</a:t>
            </a:r>
            <a:r>
              <a:rPr lang="en-GB" sz="2000" dirty="0"/>
              <a:t> </a:t>
            </a:r>
            <a:r>
              <a:rPr lang="en-GB" sz="2000" dirty="0" err="1"/>
              <a:t>kapitalizacije</a:t>
            </a:r>
            <a:r>
              <a:rPr lang="en-GB" sz="2000" dirty="0"/>
              <a:t> </a:t>
            </a:r>
            <a:r>
              <a:rPr lang="en-GB" sz="2000" dirty="0" err="1"/>
              <a:t>godišnje</a:t>
            </a:r>
            <a:r>
              <a:rPr lang="en-GB" sz="2000" dirty="0"/>
              <a:t>, </a:t>
            </a:r>
            <a:r>
              <a:rPr lang="en-GB" sz="2000" dirty="0" err="1"/>
              <a:t>polugodišnje,kvartalno</a:t>
            </a:r>
            <a:r>
              <a:rPr lang="en-GB" sz="2000" dirty="0"/>
              <a:t>, </a:t>
            </a:r>
            <a:r>
              <a:rPr lang="en-GB" sz="2000" dirty="0" err="1"/>
              <a:t>mjesečno</a:t>
            </a:r>
            <a:r>
              <a:rPr lang="en-GB" sz="2000" dirty="0"/>
              <a:t>, </a:t>
            </a:r>
            <a:r>
              <a:rPr lang="en-GB" sz="2000" dirty="0" err="1"/>
              <a:t>dnevno</a:t>
            </a:r>
            <a:r>
              <a:rPr lang="en-GB" sz="2000" dirty="0"/>
              <a:t>, </a:t>
            </a:r>
            <a:r>
              <a:rPr lang="en-GB" sz="2000" dirty="0" err="1"/>
              <a:t>svakog</a:t>
            </a:r>
            <a:r>
              <a:rPr lang="en-GB" sz="2000" dirty="0"/>
              <a:t> </a:t>
            </a:r>
            <a:r>
              <a:rPr lang="en-GB" sz="2000" dirty="0" err="1"/>
              <a:t>sata</a:t>
            </a:r>
            <a:r>
              <a:rPr lang="en-GB" sz="2000" dirty="0"/>
              <a:t>, </a:t>
            </a:r>
            <a:r>
              <a:rPr lang="en-GB" sz="2000" dirty="0" err="1"/>
              <a:t>svake</a:t>
            </a:r>
            <a:r>
              <a:rPr lang="en-GB" sz="2000" dirty="0"/>
              <a:t> minute. Banka </a:t>
            </a:r>
            <a:r>
              <a:rPr lang="en-GB" sz="2000" dirty="0" err="1"/>
              <a:t>primjenjuje</a:t>
            </a:r>
            <a:r>
              <a:rPr lang="en-GB" sz="2000" dirty="0"/>
              <a:t> </a:t>
            </a:r>
            <a:r>
              <a:rPr lang="en-GB" sz="2000" dirty="0" err="1"/>
              <a:t>godišnju</a:t>
            </a:r>
            <a:r>
              <a:rPr lang="bs-Latn-BA" sz="2000" dirty="0"/>
              <a:t> </a:t>
            </a:r>
            <a:r>
              <a:rPr lang="en-GB" sz="2000" dirty="0" err="1"/>
              <a:t>kamatnu</a:t>
            </a:r>
            <a:r>
              <a:rPr lang="en-GB" sz="2000" dirty="0"/>
              <a:t> </a:t>
            </a:r>
            <a:r>
              <a:rPr lang="en-GB" sz="2000" dirty="0" err="1"/>
              <a:t>stopu</a:t>
            </a:r>
            <a:r>
              <a:rPr lang="en-GB" sz="2000" dirty="0"/>
              <a:t> od 4%. </a:t>
            </a:r>
            <a:r>
              <a:rPr lang="en-GB" sz="2000" dirty="0" err="1"/>
              <a:t>Štediša</a:t>
            </a:r>
            <a:r>
              <a:rPr lang="en-GB" sz="2000" dirty="0"/>
              <a:t> </a:t>
            </a:r>
            <a:r>
              <a:rPr lang="en-GB" sz="2000" dirty="0" err="1"/>
              <a:t>podiže</a:t>
            </a:r>
            <a:r>
              <a:rPr lang="en-GB" sz="2000" dirty="0"/>
              <a:t> </a:t>
            </a:r>
            <a:r>
              <a:rPr lang="en-GB" sz="2000" dirty="0" err="1"/>
              <a:t>novce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godine</a:t>
            </a:r>
            <a:r>
              <a:rPr lang="en-GB" sz="2000" dirty="0"/>
              <a:t> dana. C0 = 100 000 </a:t>
            </a:r>
            <a:r>
              <a:rPr lang="en-GB" sz="2000" dirty="0" err="1"/>
              <a:t>km.Po</a:t>
            </a:r>
            <a:r>
              <a:rPr lang="en-GB" sz="2000" dirty="0"/>
              <a:t> </a:t>
            </a:r>
            <a:r>
              <a:rPr lang="en-GB" sz="2000" dirty="0" err="1"/>
              <a:t>dobivenim</a:t>
            </a:r>
            <a:r>
              <a:rPr lang="bs-Latn-BA" sz="2000" dirty="0"/>
              <a:t> </a:t>
            </a:r>
            <a:r>
              <a:rPr lang="en-GB" sz="2000" dirty="0" err="1"/>
              <a:t>rezultatima</a:t>
            </a:r>
            <a:r>
              <a:rPr lang="en-GB" sz="2000" dirty="0"/>
              <a:t> </a:t>
            </a:r>
            <a:r>
              <a:rPr lang="en-GB" sz="2000" dirty="0" err="1"/>
              <a:t>vidljivo</a:t>
            </a:r>
            <a:r>
              <a:rPr lang="en-GB" sz="2000" dirty="0"/>
              <a:t> </a:t>
            </a:r>
            <a:r>
              <a:rPr lang="en-GB" sz="2000" dirty="0" err="1"/>
              <a:t>je</a:t>
            </a:r>
            <a:r>
              <a:rPr lang="en-GB" sz="2000" dirty="0"/>
              <a:t> da </a:t>
            </a:r>
            <a:r>
              <a:rPr lang="en-GB" sz="2000" dirty="0" err="1"/>
              <a:t>je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ulagača</a:t>
            </a:r>
            <a:r>
              <a:rPr lang="en-GB" sz="2000" dirty="0"/>
              <a:t> </a:t>
            </a:r>
            <a:r>
              <a:rPr lang="en-GB" sz="2000" dirty="0" err="1"/>
              <a:t>povoljnija</a:t>
            </a:r>
            <a:r>
              <a:rPr lang="en-GB" sz="2000" dirty="0"/>
              <a:t> </a:t>
            </a:r>
            <a:r>
              <a:rPr lang="en-GB" sz="2000" dirty="0" err="1"/>
              <a:t>češća</a:t>
            </a:r>
            <a:r>
              <a:rPr lang="en-GB" sz="2000" dirty="0"/>
              <a:t> </a:t>
            </a:r>
            <a:r>
              <a:rPr lang="en-GB" sz="2000" dirty="0" err="1"/>
              <a:t>kapitalizacija</a:t>
            </a:r>
            <a:r>
              <a:rPr lang="en-GB" sz="2000" dirty="0"/>
              <a:t>.</a:t>
            </a:r>
            <a:endParaRPr lang="bs-Latn-BA" sz="2000" dirty="0"/>
          </a:p>
          <a:p>
            <a:pPr marL="457200" lvl="1" indent="0">
              <a:buNone/>
            </a:pPr>
            <a:r>
              <a:rPr lang="bs-Latn-BA" dirty="0"/>
              <a:t>                         </a:t>
            </a:r>
            <a:r>
              <a:rPr lang="en-GB" dirty="0"/>
              <a:t>2C0 = C0 e0,03t</a:t>
            </a:r>
            <a:r>
              <a:rPr lang="bs-Latn-BA" dirty="0"/>
              <a:t> </a:t>
            </a:r>
          </a:p>
          <a:p>
            <a:pPr marL="457200" lvl="1" indent="0">
              <a:buNone/>
            </a:pPr>
            <a:r>
              <a:rPr lang="bs-Latn-BA" dirty="0"/>
              <a:t>                         </a:t>
            </a:r>
            <a:r>
              <a:rPr lang="en-GB" dirty="0"/>
              <a:t>2 = e0.03t</a:t>
            </a:r>
            <a:r>
              <a:rPr lang="bs-Latn-BA" dirty="0"/>
              <a:t> </a:t>
            </a:r>
            <a:r>
              <a:rPr lang="en-GB" dirty="0"/>
              <a:t>ln2 = 0.03t</a:t>
            </a:r>
            <a:endParaRPr lang="bs-Latn-BA" dirty="0"/>
          </a:p>
          <a:p>
            <a:pPr marL="457200" lvl="1" indent="0">
              <a:buNone/>
            </a:pPr>
            <a:r>
              <a:rPr lang="bs-Latn-BA" dirty="0"/>
              <a:t>                         </a:t>
            </a:r>
            <a:r>
              <a:rPr lang="en-GB" dirty="0"/>
              <a:t>t=In2/0,0</a:t>
            </a:r>
            <a:r>
              <a:rPr lang="bs-Latn-BA" dirty="0"/>
              <a:t> </a:t>
            </a:r>
          </a:p>
          <a:p>
            <a:pPr marL="457200" lvl="1" indent="0">
              <a:buNone/>
            </a:pPr>
            <a:r>
              <a:rPr lang="bs-Latn-BA" dirty="0"/>
              <a:t>                         </a:t>
            </a:r>
            <a:r>
              <a:rPr lang="en-GB" dirty="0"/>
              <a:t>t=23,1godina</a:t>
            </a:r>
          </a:p>
          <a:p>
            <a:pPr marL="0" indent="0">
              <a:buNone/>
            </a:pPr>
            <a:r>
              <a:rPr lang="en-GB" sz="2000" dirty="0" err="1"/>
              <a:t>Nažalost</a:t>
            </a:r>
            <a:r>
              <a:rPr lang="en-GB" sz="2000" dirty="0"/>
              <a:t>, </a:t>
            </a:r>
            <a:r>
              <a:rPr lang="en-GB" sz="2000" dirty="0" err="1"/>
              <a:t>ekonomska</a:t>
            </a:r>
            <a:r>
              <a:rPr lang="en-GB" sz="2000" dirty="0"/>
              <a:t> </a:t>
            </a:r>
            <a:r>
              <a:rPr lang="en-GB" sz="2000" dirty="0" err="1"/>
              <a:t>kretanja</a:t>
            </a:r>
            <a:r>
              <a:rPr lang="en-GB" sz="2000" dirty="0"/>
              <a:t> </a:t>
            </a:r>
            <a:r>
              <a:rPr lang="en-GB" sz="2000" dirty="0" err="1"/>
              <a:t>posljednjih</a:t>
            </a:r>
            <a:r>
              <a:rPr lang="en-GB" sz="2000" dirty="0"/>
              <a:t> </a:t>
            </a:r>
            <a:r>
              <a:rPr lang="en-GB" sz="2000" dirty="0" err="1"/>
              <a:t>godina</a:t>
            </a:r>
            <a:r>
              <a:rPr lang="en-GB" sz="2000" dirty="0"/>
              <a:t> ne </a:t>
            </a:r>
            <a:r>
              <a:rPr lang="en-GB" sz="2000" dirty="0" err="1"/>
              <a:t>pokazuju</a:t>
            </a:r>
            <a:r>
              <a:rPr lang="en-GB" sz="2000" dirty="0"/>
              <a:t> </a:t>
            </a:r>
            <a:r>
              <a:rPr lang="en-GB" sz="2000" dirty="0" err="1"/>
              <a:t>ekonomski</a:t>
            </a:r>
            <a:r>
              <a:rPr lang="en-GB" sz="2000" dirty="0"/>
              <a:t> </a:t>
            </a:r>
            <a:r>
              <a:rPr lang="en-GB" sz="2000" dirty="0" err="1"/>
              <a:t>ras</a:t>
            </a:r>
            <a:r>
              <a:rPr lang="bs-Latn-BA" sz="2000" dirty="0"/>
              <a:t>t </a:t>
            </a:r>
            <a:r>
              <a:rPr lang="en-GB" sz="2000" dirty="0" err="1"/>
              <a:t>nego</a:t>
            </a:r>
            <a:r>
              <a:rPr lang="en-GB" sz="2000" dirty="0"/>
              <a:t> pad, pa </a:t>
            </a:r>
            <a:r>
              <a:rPr lang="en-GB" sz="2000" dirty="0" err="1"/>
              <a:t>je</a:t>
            </a:r>
            <a:r>
              <a:rPr lang="en-GB" sz="2000" dirty="0"/>
              <a:t> </a:t>
            </a:r>
            <a:r>
              <a:rPr lang="en-GB" sz="2000" dirty="0" err="1"/>
              <a:t>vjerojatnije</a:t>
            </a:r>
            <a:r>
              <a:rPr lang="en-GB" sz="2000" dirty="0"/>
              <a:t> da </a:t>
            </a:r>
            <a:r>
              <a:rPr lang="en-GB" sz="2000" dirty="0" err="1"/>
              <a:t>ćemo</a:t>
            </a:r>
            <a:r>
              <a:rPr lang="en-GB" sz="2000" dirty="0"/>
              <a:t> </a:t>
            </a:r>
            <a:r>
              <a:rPr lang="en-GB" sz="2000" dirty="0" err="1"/>
              <a:t>trpjeti</a:t>
            </a:r>
            <a:r>
              <a:rPr lang="en-GB" sz="2000" dirty="0"/>
              <a:t> </a:t>
            </a:r>
            <a:r>
              <a:rPr lang="en-GB" sz="2000" dirty="0" err="1"/>
              <a:t>posljedice</a:t>
            </a:r>
            <a:r>
              <a:rPr lang="en-GB" sz="2000" dirty="0"/>
              <a:t> </a:t>
            </a:r>
            <a:r>
              <a:rPr lang="en-GB" sz="2000" dirty="0" err="1"/>
              <a:t>inflacije</a:t>
            </a:r>
            <a:r>
              <a:rPr lang="en-GB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65AAB-E766-426D-9419-6E338EFE0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4" y="3909392"/>
            <a:ext cx="3260036" cy="208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03FF1-0EEB-4DF4-A282-42E498A5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42" y="371061"/>
            <a:ext cx="2771258" cy="145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14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427E-6F64-4372-818F-0DEE534C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" y="518662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ekonomiji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2DF6F-4F45-40FE-B6A4-0C33221A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2190749"/>
            <a:ext cx="8362121" cy="4501599"/>
          </a:xfrm>
        </p:spPr>
        <p:txBody>
          <a:bodyPr>
            <a:normAutofit/>
          </a:bodyPr>
          <a:lstStyle/>
          <a:p>
            <a:r>
              <a:rPr lang="en-GB" dirty="0" err="1"/>
              <a:t>Neka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A0 </a:t>
            </a:r>
            <a:r>
              <a:rPr lang="en-GB" dirty="0" err="1"/>
              <a:t>početna</a:t>
            </a:r>
            <a:r>
              <a:rPr lang="en-GB" dirty="0"/>
              <a:t>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nekog</a:t>
            </a:r>
            <a:r>
              <a:rPr lang="en-GB" dirty="0"/>
              <a:t> </a:t>
            </a:r>
            <a:r>
              <a:rPr lang="en-GB" dirty="0" err="1"/>
              <a:t>proizvoda</a:t>
            </a:r>
            <a:r>
              <a:rPr lang="en-GB" dirty="0"/>
              <a:t> (</a:t>
            </a:r>
            <a:r>
              <a:rPr lang="en-GB" dirty="0" err="1"/>
              <a:t>usluge</a:t>
            </a:r>
            <a:r>
              <a:rPr lang="en-GB" dirty="0"/>
              <a:t>), a p </a:t>
            </a:r>
            <a:r>
              <a:rPr lang="en-GB" dirty="0" err="1"/>
              <a:t>godišnja</a:t>
            </a:r>
            <a:r>
              <a:rPr lang="bs-Latn-BA" dirty="0"/>
              <a:t> </a:t>
            </a:r>
            <a:r>
              <a:rPr lang="en-GB" dirty="0" err="1"/>
              <a:t>stopa</a:t>
            </a:r>
            <a:r>
              <a:rPr lang="en-GB" dirty="0"/>
              <a:t> </a:t>
            </a:r>
            <a:r>
              <a:rPr lang="en-GB" dirty="0" err="1"/>
              <a:t>inflacije</a:t>
            </a:r>
            <a:r>
              <a:rPr lang="en-GB" dirty="0"/>
              <a:t>. Tada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cijena</a:t>
            </a:r>
            <a:r>
              <a:rPr lang="en-GB" dirty="0"/>
              <a:t> tog </a:t>
            </a:r>
            <a:r>
              <a:rPr lang="en-GB" dirty="0" err="1"/>
              <a:t>istog</a:t>
            </a:r>
            <a:r>
              <a:rPr lang="en-GB" dirty="0"/>
              <a:t> </a:t>
            </a:r>
            <a:r>
              <a:rPr lang="en-GB" dirty="0" err="1"/>
              <a:t>proizvoda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t </a:t>
            </a:r>
            <a:r>
              <a:rPr lang="en-GB" dirty="0" err="1"/>
              <a:t>godina</a:t>
            </a:r>
            <a:r>
              <a:rPr lang="en-GB" dirty="0"/>
              <a:t> dana </a:t>
            </a:r>
            <a:r>
              <a:rPr lang="en-GB" dirty="0" err="1"/>
              <a:t>izrazom</a:t>
            </a:r>
            <a:r>
              <a:rPr lang="bs-Latn-BA" dirty="0"/>
              <a:t> </a:t>
            </a:r>
            <a:r>
              <a:rPr lang="en-GB" dirty="0"/>
              <a:t>A(t)=A0(1+p)</a:t>
            </a:r>
            <a:r>
              <a:rPr lang="en-GB" dirty="0" err="1"/>
              <a:t>t.Ukoliko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inflacija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u </a:t>
            </a:r>
            <a:r>
              <a:rPr lang="en-GB" dirty="0" err="1"/>
              <a:t>dolje</a:t>
            </a:r>
            <a:r>
              <a:rPr lang="en-GB" dirty="0"/>
              <a:t> </a:t>
            </a:r>
            <a:r>
              <a:rPr lang="en-GB" dirty="0" err="1"/>
              <a:t>navedenom</a:t>
            </a:r>
            <a:r>
              <a:rPr lang="en-GB" dirty="0"/>
              <a:t> </a:t>
            </a:r>
            <a:r>
              <a:rPr lang="en-GB" dirty="0" err="1"/>
              <a:t>primjeru</a:t>
            </a:r>
            <a:r>
              <a:rPr lang="en-GB" dirty="0"/>
              <a:t>, 3,9% , to </a:t>
            </a:r>
            <a:r>
              <a:rPr lang="en-GB" dirty="0" err="1"/>
              <a:t>znači</a:t>
            </a:r>
            <a:r>
              <a:rPr lang="en-GB" dirty="0"/>
              <a:t> da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proizvoda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danas</a:t>
            </a:r>
            <a:r>
              <a:rPr lang="en-GB" dirty="0"/>
              <a:t> 1 </a:t>
            </a:r>
            <a:r>
              <a:rPr lang="en-GB" dirty="0" err="1"/>
              <a:t>kn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papirnate</a:t>
            </a:r>
            <a:r>
              <a:rPr lang="en-GB" dirty="0"/>
              <a:t> </a:t>
            </a:r>
            <a:r>
              <a:rPr lang="en-GB" dirty="0" err="1"/>
              <a:t>maramice</a:t>
            </a:r>
            <a:r>
              <a:rPr lang="en-GB" dirty="0"/>
              <a:t>)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godinu</a:t>
            </a:r>
            <a:r>
              <a:rPr lang="en-GB" dirty="0"/>
              <a:t> dana </a:t>
            </a:r>
            <a:r>
              <a:rPr lang="en-GB" dirty="0" err="1"/>
              <a:t>biti</a:t>
            </a:r>
            <a:r>
              <a:rPr lang="en-GB" dirty="0"/>
              <a:t> 1.039 kn. </a:t>
            </a:r>
            <a:r>
              <a:rPr lang="en-GB" dirty="0" err="1"/>
              <a:t>Kada</a:t>
            </a:r>
            <a:r>
              <a:rPr lang="en-GB" dirty="0"/>
              <a:t> bi se </a:t>
            </a:r>
            <a:r>
              <a:rPr lang="en-GB" dirty="0" err="1"/>
              <a:t>zadržala</a:t>
            </a:r>
            <a:r>
              <a:rPr lang="en-GB" dirty="0"/>
              <a:t> </a:t>
            </a:r>
            <a:r>
              <a:rPr lang="en-GB" dirty="0" err="1"/>
              <a:t>ista</a:t>
            </a:r>
            <a:r>
              <a:rPr lang="en-GB" dirty="0"/>
              <a:t> </a:t>
            </a:r>
            <a:r>
              <a:rPr lang="en-GB" dirty="0" err="1"/>
              <a:t>stopa</a:t>
            </a:r>
            <a:r>
              <a:rPr lang="en-GB" dirty="0"/>
              <a:t> </a:t>
            </a:r>
            <a:r>
              <a:rPr lang="en-GB" dirty="0" err="1"/>
              <a:t>inflacije</a:t>
            </a:r>
            <a:r>
              <a:rPr lang="en-GB" dirty="0"/>
              <a:t> </a:t>
            </a:r>
            <a:r>
              <a:rPr lang="en-GB" dirty="0" err="1"/>
              <a:t>tijekom</a:t>
            </a:r>
            <a:r>
              <a:rPr lang="en-GB" dirty="0"/>
              <a:t> 5 </a:t>
            </a:r>
            <a:r>
              <a:rPr lang="en-GB" dirty="0" err="1"/>
              <a:t>godina</a:t>
            </a:r>
            <a:r>
              <a:rPr lang="en-GB" dirty="0"/>
              <a:t>,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istih</a:t>
            </a:r>
            <a:r>
              <a:rPr lang="en-GB" dirty="0"/>
              <a:t> </a:t>
            </a:r>
            <a:r>
              <a:rPr lang="en-GB" dirty="0" err="1"/>
              <a:t>maramica</a:t>
            </a:r>
            <a:r>
              <a:rPr lang="en-GB" dirty="0"/>
              <a:t> bi </a:t>
            </a:r>
            <a:r>
              <a:rPr lang="en-GB" dirty="0" err="1"/>
              <a:t>tada</a:t>
            </a:r>
            <a:r>
              <a:rPr lang="en-GB" dirty="0"/>
              <a:t> </a:t>
            </a:r>
            <a:r>
              <a:rPr lang="en-GB" dirty="0" err="1"/>
              <a:t>bila</a:t>
            </a:r>
            <a:r>
              <a:rPr lang="en-GB" dirty="0"/>
              <a:t> 1.0395 = 1.21 kn.</a:t>
            </a:r>
            <a:endParaRPr lang="bs-Latn-BA" dirty="0"/>
          </a:p>
          <a:p>
            <a:r>
              <a:rPr lang="en-GB" dirty="0"/>
              <a:t>2A0=A0(1+p)t</a:t>
            </a:r>
          </a:p>
          <a:p>
            <a:r>
              <a:rPr lang="en-GB" dirty="0"/>
              <a:t>2=(1+p)t</a:t>
            </a:r>
            <a:endParaRPr lang="bs-Latn-BA" dirty="0"/>
          </a:p>
          <a:p>
            <a:r>
              <a:rPr lang="en-GB" dirty="0"/>
              <a:t>t=In2/In(1+p)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F4CC9-C616-419F-B3CB-83D3FDA72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90" y="4621696"/>
            <a:ext cx="4256776" cy="206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CF436-3E60-4702-B714-20B768C2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66" y="2061922"/>
            <a:ext cx="2844455" cy="2197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64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37D0-F8B8-472A-918C-0595CE1C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466343"/>
            <a:ext cx="1078952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fizici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1954-4F1A-4367-8023-3F0441D3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190749"/>
            <a:ext cx="7964557" cy="3986213"/>
          </a:xfrm>
        </p:spPr>
        <p:txBody>
          <a:bodyPr/>
          <a:lstStyle/>
          <a:p>
            <a:r>
              <a:rPr lang="bs-Latn-BA" dirty="0"/>
              <a:t> Primjenu eksponencijalne funkcije u fizici nalazimo kod atmosferskog pritiska I Newtonog zakona hlađenja.</a:t>
            </a:r>
          </a:p>
          <a:p>
            <a:r>
              <a:rPr lang="bs-Latn-BA" dirty="0"/>
              <a:t>Svima je i iz iskustva poznato da se atmosferski pritisak  smanjuje, ali ne znaju svi da pritom slijedi eksponencijalnu ovisnost o visini. Dakle, statički atmosferski pritisak visini h određen je relacijom p(h)= p0*e-p0g/p0h</a:t>
            </a:r>
          </a:p>
          <a:p>
            <a:r>
              <a:rPr lang="bs-Latn-BA" dirty="0"/>
              <a:t>Gdje su h – nadmorska visina; p0 – pritisak rentnom nivou (h = 0); g – akceleracija zemljine sile teže (g = 9.81 m/s2) ;</a:t>
            </a:r>
            <a:r>
              <a:rPr lang="el-GR" dirty="0"/>
              <a:t>ρ0 – </a:t>
            </a:r>
            <a:r>
              <a:rPr lang="bs-Latn-BA" dirty="0"/>
              <a:t>gustoća zraka na referentnom nivou (h = 0)</a:t>
            </a:r>
          </a:p>
          <a:p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5F91-03F6-4BCC-9027-F28BBDC5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76" y="2001078"/>
            <a:ext cx="3485076" cy="43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E0D4-0442-457A-A965-F2043346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091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fizici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D816-3B83-4890-975B-E89D9A74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6" y="2137741"/>
            <a:ext cx="9474906" cy="3812486"/>
          </a:xfrm>
        </p:spPr>
        <p:txBody>
          <a:bodyPr>
            <a:normAutofit/>
          </a:bodyPr>
          <a:lstStyle/>
          <a:p>
            <a:r>
              <a:rPr lang="en-GB" dirty="0" err="1"/>
              <a:t>Primjer</a:t>
            </a:r>
            <a:r>
              <a:rPr lang="en-GB" dirty="0"/>
              <a:t>: </a:t>
            </a:r>
            <a:r>
              <a:rPr lang="en-GB" dirty="0" err="1"/>
              <a:t>Izračunajte</a:t>
            </a:r>
            <a:r>
              <a:rPr lang="en-GB" dirty="0"/>
              <a:t> </a:t>
            </a:r>
            <a:r>
              <a:rPr lang="en-GB" dirty="0" err="1"/>
              <a:t>pritisak</a:t>
            </a:r>
            <a:r>
              <a:rPr lang="en-GB" dirty="0"/>
              <a:t> </a:t>
            </a:r>
            <a:r>
              <a:rPr lang="en-GB" dirty="0" err="1"/>
              <a:t>Marjana</a:t>
            </a:r>
            <a:r>
              <a:rPr lang="en-GB" dirty="0"/>
              <a:t> (h = 178 m)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znamo</a:t>
            </a:r>
            <a:r>
              <a:rPr lang="en-GB" dirty="0"/>
              <a:t> da </a:t>
            </a:r>
            <a:r>
              <a:rPr lang="en-GB" dirty="0" err="1"/>
              <a:t>je</a:t>
            </a:r>
            <a:r>
              <a:rPr lang="en-GB" dirty="0"/>
              <a:t> u </a:t>
            </a:r>
            <a:r>
              <a:rPr lang="en-GB" dirty="0" err="1"/>
              <a:t>njegovom</a:t>
            </a:r>
            <a:r>
              <a:rPr lang="bs-Latn-BA" dirty="0"/>
              <a:t> </a:t>
            </a:r>
            <a:r>
              <a:rPr lang="en-GB" dirty="0" err="1"/>
              <a:t>podnožju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obali</a:t>
            </a:r>
            <a:r>
              <a:rPr lang="en-GB" dirty="0"/>
              <a:t> mora p0=101 400 Pa, a </a:t>
            </a:r>
            <a:r>
              <a:rPr lang="el-GR" dirty="0"/>
              <a:t>ρ0= 1.16 </a:t>
            </a:r>
            <a:r>
              <a:rPr lang="en-GB" dirty="0"/>
              <a:t>kg/m3.</a:t>
            </a:r>
            <a:endParaRPr lang="bs-Latn-BA" dirty="0"/>
          </a:p>
          <a:p>
            <a:r>
              <a:rPr lang="en-GB" dirty="0"/>
              <a:t>p=101400*e-1,16*9,81/101400*178</a:t>
            </a:r>
          </a:p>
          <a:p>
            <a:r>
              <a:rPr lang="en-GB" dirty="0"/>
              <a:t>h=178m</a:t>
            </a:r>
          </a:p>
          <a:p>
            <a:r>
              <a:rPr lang="en-GB" dirty="0"/>
              <a:t>P0=101400Pa</a:t>
            </a:r>
          </a:p>
          <a:p>
            <a:r>
              <a:rPr lang="en-GB" dirty="0"/>
              <a:t>p0=1,16kg/m3</a:t>
            </a:r>
          </a:p>
          <a:p>
            <a:r>
              <a:rPr lang="en-GB" dirty="0"/>
              <a:t>p(178m)=99394,53Pa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5C983-56BB-4DC9-9475-076DAA1A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16" y="3946634"/>
            <a:ext cx="4226507" cy="245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6B109-5B0A-48F6-B7BD-28A1FBD8D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14" y="1967059"/>
            <a:ext cx="2319960" cy="207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72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7784-7076-407B-BE4B-CB65E1D1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3" y="439839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forenzici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428A-56B9-4981-9F45-D0A4CCB8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226365"/>
            <a:ext cx="6056244" cy="3977101"/>
          </a:xfrm>
        </p:spPr>
        <p:txBody>
          <a:bodyPr/>
          <a:lstStyle/>
          <a:p>
            <a:r>
              <a:rPr lang="bs-Latn-BA" dirty="0"/>
              <a:t>Kao što već znamo jedan od zadatak ove nauke je i istraživanje čina ubojstva , kada se desilo , pod kojim uslovima itd.Pomoću eksponencijalne funkcije možemo izračunati vrijeme ubojstva ako naravno imamo odgovarajuće podatke.Za ovaj slučaj nam je potrebna temeperatura osoba , prostorije u kojoj se to desilo pa zatim nizom računskih operacija dolazimo do tačnog sata smrti.Temperature su različite i variraju te ih možemo zbog toga prikazati na grafiku eksponencijalne funkcije.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6B204-512E-424A-B804-3CBB75BC0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05" y="1995400"/>
            <a:ext cx="3906907" cy="232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0964D-E1C1-41FF-A514-6A7D7A454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13" y="4616178"/>
            <a:ext cx="3906906" cy="206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95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16B-C02A-422F-BAE7-32C70F36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334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forenzici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F276-83DB-44A1-9A09-EA7E4F20F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961322"/>
            <a:ext cx="11595653" cy="1099931"/>
          </a:xfrm>
        </p:spPr>
        <p:txBody>
          <a:bodyPr>
            <a:noAutofit/>
          </a:bodyPr>
          <a:lstStyle/>
          <a:p>
            <a:r>
              <a:rPr lang="en-GB" sz="1800" dirty="0" err="1"/>
              <a:t>Primjer</a:t>
            </a:r>
            <a:r>
              <a:rPr lang="en-GB" sz="1800" dirty="0"/>
              <a:t>: </a:t>
            </a:r>
            <a:r>
              <a:rPr lang="en-GB" sz="1800" dirty="0" err="1"/>
              <a:t>Dogodilo</a:t>
            </a:r>
            <a:r>
              <a:rPr lang="en-GB" sz="1800" dirty="0"/>
              <a:t> se </a:t>
            </a:r>
            <a:r>
              <a:rPr lang="en-GB" sz="1800" dirty="0" err="1"/>
              <a:t>ubojstvo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teren</a:t>
            </a:r>
            <a:r>
              <a:rPr lang="en-GB" sz="1800" dirty="0"/>
              <a:t> </a:t>
            </a:r>
            <a:r>
              <a:rPr lang="en-GB" sz="1800" dirty="0" err="1"/>
              <a:t>je</a:t>
            </a:r>
            <a:r>
              <a:rPr lang="en-GB" sz="1800" dirty="0"/>
              <a:t> </a:t>
            </a:r>
            <a:r>
              <a:rPr lang="en-GB" sz="1800" dirty="0" err="1"/>
              <a:t>izašla</a:t>
            </a:r>
            <a:r>
              <a:rPr lang="en-GB" sz="1800" dirty="0"/>
              <a:t> </a:t>
            </a:r>
            <a:r>
              <a:rPr lang="en-GB" sz="1800" dirty="0" err="1"/>
              <a:t>policijska</a:t>
            </a:r>
            <a:r>
              <a:rPr lang="en-GB" sz="1800" dirty="0"/>
              <a:t> </a:t>
            </a:r>
            <a:r>
              <a:rPr lang="en-GB" sz="1800" dirty="0" err="1"/>
              <a:t>ekipa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očevid</a:t>
            </a:r>
            <a:r>
              <a:rPr lang="en-GB" sz="1800" dirty="0"/>
              <a:t>. </a:t>
            </a:r>
            <a:r>
              <a:rPr lang="en-GB" sz="1800" dirty="0" err="1"/>
              <a:t>Temperatura</a:t>
            </a:r>
            <a:r>
              <a:rPr lang="en-GB" sz="1800" dirty="0"/>
              <a:t> </a:t>
            </a:r>
            <a:r>
              <a:rPr lang="en-GB" sz="1800" dirty="0" err="1"/>
              <a:t>tijela</a:t>
            </a:r>
            <a:r>
              <a:rPr lang="en-GB" sz="1800" dirty="0"/>
              <a:t> </a:t>
            </a:r>
            <a:r>
              <a:rPr lang="en-GB" sz="1800" dirty="0" err="1"/>
              <a:t>ubijenog</a:t>
            </a:r>
            <a:r>
              <a:rPr lang="en-GB" sz="1800" dirty="0"/>
              <a:t> </a:t>
            </a:r>
            <a:r>
              <a:rPr lang="en-GB" sz="1800" dirty="0" err="1"/>
              <a:t>tada</a:t>
            </a:r>
            <a:r>
              <a:rPr lang="en-GB" sz="1800" dirty="0"/>
              <a:t> </a:t>
            </a:r>
            <a:r>
              <a:rPr lang="en-GB" sz="1800" dirty="0" err="1"/>
              <a:t>je</a:t>
            </a:r>
            <a:r>
              <a:rPr lang="en-GB" sz="1800" dirty="0"/>
              <a:t> </a:t>
            </a:r>
            <a:r>
              <a:rPr lang="en-GB" sz="1800" dirty="0" err="1"/>
              <a:t>iznosila</a:t>
            </a:r>
            <a:r>
              <a:rPr lang="en-GB" sz="1800" dirty="0"/>
              <a:t> 26.5 °C. </a:t>
            </a:r>
            <a:r>
              <a:rPr lang="en-GB" sz="1800" dirty="0" err="1"/>
              <a:t>Dva</a:t>
            </a:r>
            <a:r>
              <a:rPr lang="en-GB" sz="1800" dirty="0"/>
              <a:t> </a:t>
            </a:r>
            <a:r>
              <a:rPr lang="en-GB" sz="1800" dirty="0" err="1"/>
              <a:t>sata</a:t>
            </a:r>
            <a:r>
              <a:rPr lang="en-GB" sz="1800" dirty="0"/>
              <a:t> </a:t>
            </a:r>
            <a:r>
              <a:rPr lang="en-GB" sz="1800" dirty="0" err="1"/>
              <a:t>poslije</a:t>
            </a:r>
            <a:r>
              <a:rPr lang="en-GB" sz="1800" dirty="0"/>
              <a:t> </a:t>
            </a:r>
            <a:r>
              <a:rPr lang="en-GB" sz="1800" dirty="0" err="1"/>
              <a:t>temperatura</a:t>
            </a:r>
            <a:r>
              <a:rPr lang="en-GB" sz="1800" dirty="0"/>
              <a:t> </a:t>
            </a:r>
            <a:r>
              <a:rPr lang="en-GB" sz="1800" dirty="0" err="1"/>
              <a:t>tijela</a:t>
            </a:r>
            <a:r>
              <a:rPr lang="en-GB" sz="1800" dirty="0"/>
              <a:t> </a:t>
            </a:r>
            <a:r>
              <a:rPr lang="en-GB" sz="1800" dirty="0" err="1"/>
              <a:t>žrtve</a:t>
            </a:r>
            <a:r>
              <a:rPr lang="en-GB" sz="1800" dirty="0"/>
              <a:t> </a:t>
            </a:r>
            <a:r>
              <a:rPr lang="en-GB" sz="1800" dirty="0" err="1"/>
              <a:t>iznosila</a:t>
            </a:r>
            <a:r>
              <a:rPr lang="en-GB" sz="1800" dirty="0"/>
              <a:t> </a:t>
            </a:r>
            <a:r>
              <a:rPr lang="en-GB" sz="1800" dirty="0" err="1"/>
              <a:t>je</a:t>
            </a:r>
            <a:r>
              <a:rPr lang="en-GB" sz="1800" dirty="0"/>
              <a:t> 24.5 °C. U </a:t>
            </a:r>
            <a:r>
              <a:rPr lang="en-GB" sz="1800" dirty="0" err="1"/>
              <a:t>sobi</a:t>
            </a:r>
            <a:r>
              <a:rPr lang="en-GB" sz="1800" dirty="0"/>
              <a:t> </a:t>
            </a:r>
            <a:r>
              <a:rPr lang="en-GB" sz="1800" dirty="0" err="1"/>
              <a:t>je</a:t>
            </a:r>
            <a:r>
              <a:rPr lang="en-GB" sz="1800" dirty="0"/>
              <a:t> </a:t>
            </a:r>
            <a:r>
              <a:rPr lang="en-GB" sz="1800" dirty="0" err="1"/>
              <a:t>temperatura</a:t>
            </a:r>
            <a:r>
              <a:rPr lang="en-GB" sz="1800" dirty="0"/>
              <a:t> </a:t>
            </a:r>
            <a:r>
              <a:rPr lang="en-GB" sz="1800" dirty="0" err="1"/>
              <a:t>konstantna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iznosi</a:t>
            </a:r>
            <a:r>
              <a:rPr lang="en-GB" sz="1800" dirty="0"/>
              <a:t> 20 °C.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pretpostavku</a:t>
            </a:r>
            <a:r>
              <a:rPr lang="en-GB" sz="1800" dirty="0"/>
              <a:t> da </a:t>
            </a:r>
            <a:r>
              <a:rPr lang="en-GB" sz="1800" dirty="0" err="1"/>
              <a:t>je</a:t>
            </a:r>
            <a:r>
              <a:rPr lang="en-GB" sz="1800" dirty="0"/>
              <a:t> </a:t>
            </a:r>
            <a:r>
              <a:rPr lang="en-GB" sz="1800" dirty="0" err="1"/>
              <a:t>temperatura</a:t>
            </a:r>
            <a:r>
              <a:rPr lang="en-GB" sz="1800" dirty="0"/>
              <a:t> </a:t>
            </a:r>
            <a:r>
              <a:rPr lang="en-GB" sz="1800" dirty="0" err="1"/>
              <a:t>tijela</a:t>
            </a:r>
            <a:r>
              <a:rPr lang="en-GB" sz="1800" dirty="0"/>
              <a:t> </a:t>
            </a:r>
            <a:r>
              <a:rPr lang="en-GB" sz="1800" dirty="0" err="1"/>
              <a:t>prije</a:t>
            </a:r>
            <a:r>
              <a:rPr lang="en-GB" sz="1800" dirty="0"/>
              <a:t> </a:t>
            </a:r>
            <a:r>
              <a:rPr lang="en-GB" sz="1800" dirty="0" err="1"/>
              <a:t>smrti</a:t>
            </a:r>
            <a:r>
              <a:rPr lang="en-GB" sz="1800" dirty="0"/>
              <a:t>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prosječnih</a:t>
            </a:r>
            <a:r>
              <a:rPr lang="en-GB" sz="1800" dirty="0"/>
              <a:t> 36.5 °C, </a:t>
            </a:r>
            <a:r>
              <a:rPr lang="en-GB" sz="1800" dirty="0" err="1"/>
              <a:t>odredite</a:t>
            </a:r>
            <a:r>
              <a:rPr lang="en-GB" sz="1800" dirty="0"/>
              <a:t> </a:t>
            </a:r>
            <a:r>
              <a:rPr lang="en-GB" sz="1800" dirty="0" err="1"/>
              <a:t>vrijeme</a:t>
            </a:r>
            <a:r>
              <a:rPr lang="en-GB" sz="1800" dirty="0"/>
              <a:t> </a:t>
            </a:r>
            <a:r>
              <a:rPr lang="en-GB" sz="1800" dirty="0" err="1"/>
              <a:t>smrti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Tpoč</a:t>
            </a:r>
            <a:r>
              <a:rPr lang="en-GB" sz="1800" dirty="0"/>
              <a:t> = 26.5 °C </a:t>
            </a:r>
          </a:p>
          <a:p>
            <a:r>
              <a:rPr lang="en-GB" sz="1800" dirty="0"/>
              <a:t>T(2) = 24.5 °C</a:t>
            </a:r>
          </a:p>
          <a:p>
            <a:r>
              <a:rPr lang="en-GB" sz="1800" dirty="0"/>
              <a:t>T </a:t>
            </a:r>
            <a:r>
              <a:rPr lang="en-GB" sz="1800" dirty="0" err="1"/>
              <a:t>okoline</a:t>
            </a:r>
            <a:r>
              <a:rPr lang="en-GB" sz="1800" dirty="0"/>
              <a:t>= 20 °C; 24.5 = 20 + (26.5 − 20)⋅ e−k⋅2</a:t>
            </a:r>
          </a:p>
          <a:p>
            <a:r>
              <a:rPr lang="en-GB" sz="1800" dirty="0"/>
              <a:t>4.5 = 6.5 ⋅ e−2k</a:t>
            </a:r>
          </a:p>
          <a:p>
            <a:r>
              <a:rPr lang="en-GB" sz="1800" dirty="0"/>
              <a:t>0.6923 = e−2k</a:t>
            </a:r>
            <a:endParaRPr lang="bs-Latn-BA" sz="1800" dirty="0"/>
          </a:p>
          <a:p>
            <a:r>
              <a:rPr lang="en-GB" sz="1800" dirty="0"/>
              <a:t>ln0.6923 = −2k</a:t>
            </a:r>
            <a:endParaRPr lang="bs-Latn-BA" sz="1800" dirty="0"/>
          </a:p>
          <a:p>
            <a:r>
              <a:rPr lang="en-GB" sz="1800" dirty="0"/>
              <a:t>k = -In0,6923/2</a:t>
            </a:r>
          </a:p>
          <a:p>
            <a:r>
              <a:rPr lang="en-GB" sz="1800" dirty="0"/>
              <a:t>k = 0.18387</a:t>
            </a:r>
            <a:r>
              <a:rPr lang="bs-Latn-BA" sz="1800" dirty="0"/>
              <a:t> </a:t>
            </a:r>
            <a:r>
              <a:rPr lang="en-GB" sz="1800" dirty="0" err="1"/>
              <a:t>Dakle</a:t>
            </a:r>
            <a:r>
              <a:rPr lang="en-GB" sz="1800" dirty="0"/>
              <a:t>, </a:t>
            </a:r>
            <a:r>
              <a:rPr lang="en-GB" sz="1800" dirty="0" err="1"/>
              <a:t>hlađenje</a:t>
            </a:r>
            <a:r>
              <a:rPr lang="en-GB" sz="1800" dirty="0"/>
              <a:t> </a:t>
            </a:r>
            <a:r>
              <a:rPr lang="en-GB" sz="1800" dirty="0" err="1"/>
              <a:t>tijela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tim</a:t>
            </a:r>
            <a:r>
              <a:rPr lang="en-GB" sz="1800" dirty="0"/>
              <a:t> </a:t>
            </a:r>
            <a:r>
              <a:rPr lang="en-GB" sz="1800" dirty="0" err="1"/>
              <a:t>uvjetima</a:t>
            </a:r>
            <a:r>
              <a:rPr lang="en-GB" sz="1800" dirty="0"/>
              <a:t> </a:t>
            </a:r>
            <a:r>
              <a:rPr lang="en-GB" sz="1800" dirty="0" err="1"/>
              <a:t>slijedi</a:t>
            </a:r>
            <a:r>
              <a:rPr lang="en-GB" sz="1800" dirty="0"/>
              <a:t> </a:t>
            </a:r>
            <a:r>
              <a:rPr lang="en-GB" sz="1800" dirty="0" err="1"/>
              <a:t>zakonitost</a:t>
            </a:r>
            <a:r>
              <a:rPr lang="en-GB" sz="1800" dirty="0"/>
              <a:t>:</a:t>
            </a:r>
            <a:r>
              <a:rPr lang="bs-Latn-BA" sz="1800" dirty="0"/>
              <a:t> </a:t>
            </a:r>
            <a:r>
              <a:rPr lang="en-GB" sz="1800" dirty="0"/>
              <a:t>T(t) 20+(36.5-20)*e-0.18387t</a:t>
            </a:r>
            <a:r>
              <a:rPr lang="bs-Latn-BA" sz="1800" dirty="0"/>
              <a:t> i </a:t>
            </a:r>
            <a:r>
              <a:rPr lang="en-GB" sz="1800" dirty="0"/>
              <a:t>T(t)=20+16.5*e-0.18387t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533B4-7733-4A77-8184-1E79F84D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97" y="3429000"/>
            <a:ext cx="4340496" cy="204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69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94E0-B758-44AB-A938-67E38C40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587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forenzici 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2BDA-92D4-4429-BEE1-741646FD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190749"/>
            <a:ext cx="10696757" cy="3986213"/>
          </a:xfrm>
        </p:spPr>
        <p:txBody>
          <a:bodyPr>
            <a:normAutofit/>
          </a:bodyPr>
          <a:lstStyle/>
          <a:p>
            <a:r>
              <a:rPr lang="en-GB" dirty="0" err="1"/>
              <a:t>Znajući</a:t>
            </a:r>
            <a:r>
              <a:rPr lang="en-GB" dirty="0"/>
              <a:t> </a:t>
            </a:r>
            <a:r>
              <a:rPr lang="en-GB" dirty="0" err="1"/>
              <a:t>dakle</a:t>
            </a:r>
            <a:r>
              <a:rPr lang="en-GB" dirty="0"/>
              <a:t> </a:t>
            </a:r>
            <a:r>
              <a:rPr lang="en-GB" dirty="0" err="1"/>
              <a:t>konačnu</a:t>
            </a:r>
            <a:r>
              <a:rPr lang="en-GB" dirty="0"/>
              <a:t> </a:t>
            </a:r>
            <a:r>
              <a:rPr lang="en-GB" dirty="0" err="1"/>
              <a:t>temperaturu</a:t>
            </a:r>
            <a:r>
              <a:rPr lang="en-GB" dirty="0"/>
              <a:t> </a:t>
            </a:r>
            <a:r>
              <a:rPr lang="en-GB" dirty="0" err="1"/>
              <a:t>trupla</a:t>
            </a:r>
            <a:r>
              <a:rPr lang="en-GB" dirty="0"/>
              <a:t>,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odrediti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smrti</a:t>
            </a:r>
            <a:r>
              <a:rPr lang="en-GB" dirty="0"/>
              <a:t>:</a:t>
            </a:r>
          </a:p>
          <a:p>
            <a:r>
              <a:rPr lang="en-GB" dirty="0"/>
              <a:t>24.5=20+16.5*e-0.18387t</a:t>
            </a:r>
          </a:p>
          <a:p>
            <a:r>
              <a:rPr lang="en-GB" dirty="0"/>
              <a:t>4.5=16.5*e-0.18387t</a:t>
            </a:r>
          </a:p>
          <a:p>
            <a:r>
              <a:rPr lang="en-GB" dirty="0"/>
              <a:t>0.2727=e-0.18387t</a:t>
            </a:r>
          </a:p>
          <a:p>
            <a:r>
              <a:rPr lang="en-GB" dirty="0"/>
              <a:t>ln0.2727 = −0.18387t</a:t>
            </a:r>
          </a:p>
          <a:p>
            <a:r>
              <a:rPr lang="en-GB" dirty="0"/>
              <a:t>t = 7.07 h</a:t>
            </a:r>
          </a:p>
          <a:p>
            <a:r>
              <a:rPr lang="en-GB" dirty="0" err="1"/>
              <a:t>Dakle</a:t>
            </a:r>
            <a:r>
              <a:rPr lang="en-GB" dirty="0"/>
              <a:t>, </a:t>
            </a:r>
            <a:r>
              <a:rPr lang="en-GB" dirty="0" err="1"/>
              <a:t>ubojstvo</a:t>
            </a:r>
            <a:r>
              <a:rPr lang="en-GB" dirty="0"/>
              <a:t> se </a:t>
            </a:r>
            <a:r>
              <a:rPr lang="en-GB" dirty="0" err="1"/>
              <a:t>dogodilo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7 sati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pronalaska</a:t>
            </a:r>
            <a:r>
              <a:rPr lang="en-GB" dirty="0"/>
              <a:t> </a:t>
            </a:r>
            <a:r>
              <a:rPr lang="en-GB" dirty="0" err="1"/>
              <a:t>tijela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1B269-CE2E-4CCF-AFDB-DB2E46298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21" y="4520989"/>
            <a:ext cx="3778819" cy="205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C242C-DAF6-45CF-A934-BD3CA1BB5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02" y="2022300"/>
            <a:ext cx="2768462" cy="181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43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A786-775F-4F42-9C80-483FC359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466343"/>
            <a:ext cx="10816027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ZAKLJUČAK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03F5-181A-4D3C-BEEE-DE774B21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30" y="2296767"/>
            <a:ext cx="9628632" cy="3986213"/>
          </a:xfrm>
        </p:spPr>
        <p:txBody>
          <a:bodyPr/>
          <a:lstStyle/>
          <a:p>
            <a:r>
              <a:rPr lang="bs-Latn-BA" dirty="0">
                <a:latin typeface="Rockwell Nova Extra Bold" panose="02060903020205020403" pitchFamily="18" charset="0"/>
              </a:rPr>
              <a:t>Eksponencijalna funkcija ima važnu ulogu u prirodi i naukama.Istraživanjem smo poboljšali naše znanje o ovom segmentu matematike i shvatili da eksponencijalna funkcija ne predstavlja samo „teške„ zadatke sa kojima se susrećemo već jednu ogromnu ulogu u svijetu oko nas. Trebamo stalno poboljšavati znanje o njima i truditi se da ih koristimo što više kako bi mogli predstaviti jedan drugačiji pogled na određeni problem.</a:t>
            </a:r>
            <a:endParaRPr lang="en-GB" dirty="0">
              <a:latin typeface="Rockwell Nova Extra Bold" panose="02060903020205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8A298-228B-45A8-8D3B-F2605BFB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66343"/>
            <a:ext cx="3048000" cy="136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76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02B1-C7CD-461E-84FA-5717C918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82" y="3429000"/>
            <a:ext cx="9674086" cy="1076395"/>
          </a:xfrm>
        </p:spPr>
        <p:txBody>
          <a:bodyPr>
            <a:noAutofit/>
          </a:bodyPr>
          <a:lstStyle/>
          <a:p>
            <a:r>
              <a:rPr lang="bs-Latn-BA" sz="9600" dirty="0">
                <a:solidFill>
                  <a:schemeClr val="tx2">
                    <a:lumMod val="95000"/>
                    <a:lumOff val="5000"/>
                  </a:schemeClr>
                </a:solidFill>
                <a:latin typeface="Eras Bold ITC" panose="020B0907030504020204" pitchFamily="34" charset="0"/>
              </a:rPr>
              <a:t>HVALA ZA PAŽNJU !</a:t>
            </a:r>
            <a:endParaRPr lang="en-GB" sz="9600" dirty="0">
              <a:solidFill>
                <a:schemeClr val="tx2">
                  <a:lumMod val="95000"/>
                  <a:lumOff val="5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53090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Općenito o eksponencijalnoj funkciji</a:t>
            </a:r>
            <a:endParaRPr lang="en-US" sz="44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9256" y="2140402"/>
            <a:ext cx="6114553" cy="3986213"/>
          </a:xfrm>
        </p:spPr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matematici</a:t>
            </a:r>
            <a:r>
              <a:rPr lang="en-US" dirty="0"/>
              <a:t> </a:t>
            </a:r>
            <a:r>
              <a:rPr lang="en-US" dirty="0" err="1"/>
              <a:t>eksponencijalna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f(x) = e</a:t>
            </a:r>
            <a:r>
              <a:rPr lang="bs-Latn-BA" dirty="0"/>
              <a:t> na </a:t>
            </a:r>
            <a:r>
              <a:rPr lang="en-US" dirty="0"/>
              <a:t>x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e </a:t>
            </a:r>
            <a:r>
              <a:rPr lang="en-US" dirty="0" err="1"/>
              <a:t>prirodna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prirodnih</a:t>
            </a:r>
            <a:r>
              <a:rPr lang="en-US" dirty="0"/>
              <a:t> </a:t>
            </a:r>
            <a:r>
              <a:rPr lang="en-US" dirty="0" err="1"/>
              <a:t>logritama</a:t>
            </a:r>
            <a:r>
              <a:rPr lang="en-US" dirty="0"/>
              <a:t>. </a:t>
            </a:r>
            <a:r>
              <a:rPr lang="en-US" dirty="0" err="1"/>
              <a:t>Funkcija</a:t>
            </a:r>
            <a:r>
              <a:rPr lang="en-US" dirty="0"/>
              <a:t> f(x) = e</a:t>
            </a:r>
            <a:r>
              <a:rPr lang="bs-Latn-BA" dirty="0"/>
              <a:t> na </a:t>
            </a:r>
            <a:r>
              <a:rPr lang="en-US" dirty="0"/>
              <a:t>x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definirana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realnih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, </a:t>
            </a:r>
            <a:r>
              <a:rPr lang="en-US" dirty="0" err="1"/>
              <a:t>monotono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rastuća</a:t>
            </a:r>
            <a:r>
              <a:rPr lang="en-US" dirty="0"/>
              <a:t> </a:t>
            </a:r>
            <a:r>
              <a:rPr lang="en-US" dirty="0" err="1"/>
              <a:t>porastom</a:t>
            </a:r>
            <a:r>
              <a:rPr lang="en-US" dirty="0"/>
              <a:t> </a:t>
            </a:r>
            <a:r>
              <a:rPr lang="en-US" dirty="0" err="1"/>
              <a:t>nezavisne</a:t>
            </a:r>
            <a:r>
              <a:rPr lang="en-US" dirty="0"/>
              <a:t> </a:t>
            </a:r>
            <a:r>
              <a:rPr lang="en-US" dirty="0" err="1"/>
              <a:t>varijable</a:t>
            </a:r>
            <a:r>
              <a:rPr lang="en-US" dirty="0"/>
              <a:t> x, </a:t>
            </a:r>
            <a:r>
              <a:rPr lang="en-US" dirty="0" err="1"/>
              <a:t>gdje</a:t>
            </a:r>
            <a:r>
              <a:rPr lang="en-US" dirty="0"/>
              <a:t> se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 </a:t>
            </a:r>
            <a:r>
              <a:rPr lang="en-US" dirty="0" err="1"/>
              <a:t>x.Graf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x-</a:t>
            </a:r>
            <a:r>
              <a:rPr lang="en-US" dirty="0" err="1"/>
              <a:t>osi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se </a:t>
            </a:r>
            <a:r>
              <a:rPr lang="en-US" dirty="0" err="1"/>
              <a:t>asimptotski</a:t>
            </a:r>
            <a:r>
              <a:rPr lang="en-US" dirty="0"/>
              <a:t> </a:t>
            </a:r>
            <a:r>
              <a:rPr lang="en-US" dirty="0" err="1"/>
              <a:t>približava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x </a:t>
            </a:r>
            <a:r>
              <a:rPr lang="en-US" dirty="0" err="1"/>
              <a:t>teži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manjim</a:t>
            </a:r>
            <a:r>
              <a:rPr lang="en-US" dirty="0"/>
              <a:t> </a:t>
            </a:r>
            <a:r>
              <a:rPr lang="en-US" dirty="0" err="1"/>
              <a:t>negativnim</a:t>
            </a:r>
            <a:r>
              <a:rPr lang="en-US" dirty="0"/>
              <a:t> </a:t>
            </a:r>
            <a:r>
              <a:rPr lang="en-US" dirty="0" err="1"/>
              <a:t>vrijednostima</a:t>
            </a:r>
            <a:r>
              <a:rPr lang="en-US" dirty="0"/>
              <a:t>.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u </a:t>
            </a:r>
            <a:r>
              <a:rPr lang="en-US" dirty="0" err="1"/>
              <a:t>svakoj</a:t>
            </a:r>
            <a:r>
              <a:rPr lang="en-US" dirty="0"/>
              <a:t> t</a:t>
            </a:r>
            <a:r>
              <a:rPr lang="bs-Latn-BA" dirty="0"/>
              <a:t>a</a:t>
            </a:r>
            <a:r>
              <a:rPr lang="en-US" dirty="0" err="1"/>
              <a:t>čki</a:t>
            </a:r>
            <a:r>
              <a:rPr lang="en-US" dirty="0"/>
              <a:t> </a:t>
            </a:r>
            <a:r>
              <a:rPr lang="en-US" dirty="0" err="1"/>
              <a:t>jednaka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u </a:t>
            </a:r>
            <a:r>
              <a:rPr lang="en-US" dirty="0" err="1"/>
              <a:t>toj</a:t>
            </a:r>
            <a:r>
              <a:rPr lang="en-US" dirty="0"/>
              <a:t> t</a:t>
            </a:r>
            <a:r>
              <a:rPr lang="bs-Latn-BA" dirty="0"/>
              <a:t>a</a:t>
            </a:r>
            <a:r>
              <a:rPr lang="en-US" dirty="0" err="1"/>
              <a:t>čki</a:t>
            </a:r>
            <a:r>
              <a:rPr lang="bs-Latn-BA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EC73A-041A-43F1-802E-6E918184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07" y="1948070"/>
            <a:ext cx="4347156" cy="2131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81806-D7DC-4284-B315-64CFD8970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20" y="4336566"/>
            <a:ext cx="3493930" cy="2292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0908792" cy="1362113"/>
          </a:xfrm>
        </p:spPr>
        <p:txBody>
          <a:bodyPr>
            <a:normAutofit/>
          </a:bodyPr>
          <a:lstStyle/>
          <a:p>
            <a:r>
              <a:rPr lang="bs-Latn-BA" sz="4000" b="1" dirty="0"/>
              <a:t>Primjena </a:t>
            </a:r>
            <a:r>
              <a:rPr lang="bs-Latn-BA" sz="4400" b="1" dirty="0"/>
              <a:t>eksponencijalne</a:t>
            </a:r>
            <a:r>
              <a:rPr lang="bs-Latn-BA" sz="4000" b="1" dirty="0"/>
              <a:t> funkcije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DB458-4479-47F0-9379-1E9C2284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7" y="2137740"/>
            <a:ext cx="8552954" cy="3986213"/>
          </a:xfrm>
        </p:spPr>
        <p:txBody>
          <a:bodyPr/>
          <a:lstStyle/>
          <a:p>
            <a:r>
              <a:rPr lang="bs-Latn-BA" dirty="0"/>
              <a:t>Primjenu eksponencijalne funkcije možemo naći u mnogim prirodnim i društvenim naukama.Neke od njih su :</a:t>
            </a:r>
          </a:p>
          <a:p>
            <a:r>
              <a:rPr lang="en-GB" dirty="0"/>
              <a:t> BIOLOGIJI (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neke</a:t>
            </a:r>
            <a:r>
              <a:rPr lang="en-GB" dirty="0"/>
              <a:t> </a:t>
            </a:r>
            <a:r>
              <a:rPr lang="en-GB" dirty="0" err="1"/>
              <a:t>populacije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bakterija</a:t>
            </a:r>
            <a:r>
              <a:rPr lang="en-GB" dirty="0"/>
              <a:t>, </a:t>
            </a:r>
            <a:r>
              <a:rPr lang="en-GB" dirty="0" err="1"/>
              <a:t>virusa</a:t>
            </a:r>
            <a:r>
              <a:rPr lang="en-GB" dirty="0"/>
              <a:t>; </a:t>
            </a:r>
            <a:r>
              <a:rPr lang="en-GB" dirty="0" err="1"/>
              <a:t>demografska</a:t>
            </a:r>
            <a:r>
              <a:rPr lang="en-GB" dirty="0"/>
              <a:t> </a:t>
            </a:r>
            <a:r>
              <a:rPr lang="en-GB" dirty="0" err="1"/>
              <a:t>kretanja</a:t>
            </a:r>
            <a:r>
              <a:rPr lang="en-GB" dirty="0"/>
              <a:t>, </a:t>
            </a:r>
            <a:r>
              <a:rPr lang="en-GB" dirty="0" err="1"/>
              <a:t>cijeljenje</a:t>
            </a:r>
            <a:r>
              <a:rPr lang="en-GB" dirty="0"/>
              <a:t> rana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funkcija</a:t>
            </a:r>
            <a:r>
              <a:rPr lang="en-GB" dirty="0"/>
              <a:t> </a:t>
            </a:r>
            <a:r>
              <a:rPr lang="en-GB" dirty="0" err="1"/>
              <a:t>vremena</a:t>
            </a:r>
            <a:r>
              <a:rPr lang="en-GB" dirty="0"/>
              <a:t>) </a:t>
            </a:r>
            <a:endParaRPr lang="bs-Latn-BA" dirty="0"/>
          </a:p>
          <a:p>
            <a:r>
              <a:rPr lang="en-GB" dirty="0"/>
              <a:t> EKONOMIJI (</a:t>
            </a:r>
            <a:r>
              <a:rPr lang="en-GB" dirty="0" err="1"/>
              <a:t>složeno</a:t>
            </a:r>
            <a:r>
              <a:rPr lang="en-GB" dirty="0"/>
              <a:t> </a:t>
            </a:r>
            <a:r>
              <a:rPr lang="en-GB" dirty="0" err="1"/>
              <a:t>ukamaćivanje</a:t>
            </a:r>
            <a:r>
              <a:rPr lang="en-GB" dirty="0"/>
              <a:t>) </a:t>
            </a:r>
            <a:endParaRPr lang="bs-Latn-BA" dirty="0"/>
          </a:p>
          <a:p>
            <a:r>
              <a:rPr lang="en-GB" dirty="0"/>
              <a:t>FIZICI (</a:t>
            </a:r>
            <a:r>
              <a:rPr lang="en-GB" dirty="0" err="1"/>
              <a:t>Newtonov</a:t>
            </a:r>
            <a:r>
              <a:rPr lang="en-GB" dirty="0"/>
              <a:t> </a:t>
            </a:r>
            <a:r>
              <a:rPr lang="en-GB" dirty="0" err="1"/>
              <a:t>zakon</a:t>
            </a:r>
            <a:r>
              <a:rPr lang="en-GB" dirty="0"/>
              <a:t> </a:t>
            </a:r>
            <a:r>
              <a:rPr lang="en-GB" dirty="0" err="1"/>
              <a:t>hlađenja</a:t>
            </a:r>
            <a:r>
              <a:rPr lang="en-GB" dirty="0"/>
              <a:t>; </a:t>
            </a:r>
            <a:r>
              <a:rPr lang="en-GB" dirty="0" err="1"/>
              <a:t>promjena</a:t>
            </a:r>
            <a:r>
              <a:rPr lang="en-GB" dirty="0"/>
              <a:t> </a:t>
            </a:r>
            <a:r>
              <a:rPr lang="en-GB" dirty="0" err="1"/>
              <a:t>atmosferskog</a:t>
            </a:r>
            <a:r>
              <a:rPr lang="en-GB" dirty="0"/>
              <a:t> </a:t>
            </a:r>
            <a:r>
              <a:rPr lang="en-GB" dirty="0" err="1"/>
              <a:t>tlaka</a:t>
            </a:r>
            <a:r>
              <a:rPr lang="en-GB" dirty="0"/>
              <a:t> s </a:t>
            </a:r>
            <a:r>
              <a:rPr lang="en-GB" dirty="0" err="1"/>
              <a:t>visinom</a:t>
            </a:r>
            <a:r>
              <a:rPr lang="en-GB" dirty="0"/>
              <a:t>,...) </a:t>
            </a:r>
            <a:endParaRPr lang="bs-Latn-BA" dirty="0"/>
          </a:p>
          <a:p>
            <a:r>
              <a:rPr lang="en-GB" dirty="0"/>
              <a:t> FORENZICI (</a:t>
            </a:r>
            <a:r>
              <a:rPr lang="en-GB" dirty="0" err="1"/>
              <a:t>određivanje</a:t>
            </a:r>
            <a:r>
              <a:rPr lang="en-GB" dirty="0"/>
              <a:t> </a:t>
            </a:r>
            <a:r>
              <a:rPr lang="en-GB" dirty="0" err="1"/>
              <a:t>vremena</a:t>
            </a:r>
            <a:r>
              <a:rPr lang="en-GB" dirty="0"/>
              <a:t> </a:t>
            </a:r>
            <a:r>
              <a:rPr lang="en-GB" dirty="0" err="1"/>
              <a:t>smrti</a:t>
            </a:r>
            <a:r>
              <a:rPr lang="en-GB" dirty="0"/>
              <a:t>) </a:t>
            </a:r>
            <a:endParaRPr lang="bs-Latn-BA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E20F4-6685-4204-90FF-80CFF5C3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14" y="2375452"/>
            <a:ext cx="2682670" cy="1663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2FFFAC-BD78-4DA4-9995-DE1DD1B60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65" y="4398201"/>
            <a:ext cx="3186071" cy="21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B74A-3316-487E-B589-DD7F6FB2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453091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Zanimljivosti kroz historiju 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26E9-99D8-4628-8658-23E5424F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42" y="2418696"/>
            <a:ext cx="5901641" cy="3986213"/>
          </a:xfrm>
        </p:spPr>
        <p:txBody>
          <a:bodyPr/>
          <a:lstStyle/>
          <a:p>
            <a:r>
              <a:rPr lang="en-GB" dirty="0"/>
              <a:t>Ima </a:t>
            </a:r>
            <a:r>
              <a:rPr lang="en-GB" dirty="0" err="1"/>
              <a:t>onih</a:t>
            </a:r>
            <a:r>
              <a:rPr lang="en-GB" dirty="0"/>
              <a:t> (...)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misle</a:t>
            </a:r>
            <a:r>
              <a:rPr lang="en-GB" dirty="0"/>
              <a:t> da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zrnaca</a:t>
            </a:r>
            <a:r>
              <a:rPr lang="en-GB" dirty="0"/>
              <a:t> </a:t>
            </a:r>
            <a:r>
              <a:rPr lang="en-GB" dirty="0" err="1"/>
              <a:t>pijeska</a:t>
            </a:r>
            <a:r>
              <a:rPr lang="en-GB" dirty="0"/>
              <a:t> </a:t>
            </a:r>
            <a:r>
              <a:rPr lang="en-GB" dirty="0" err="1"/>
              <a:t>beskonačan</a:t>
            </a:r>
            <a:r>
              <a:rPr lang="en-GB" dirty="0"/>
              <a:t> (...) Ima 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onih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ne </a:t>
            </a:r>
            <a:r>
              <a:rPr lang="en-GB" dirty="0" err="1"/>
              <a:t>misle</a:t>
            </a:r>
            <a:r>
              <a:rPr lang="en-GB" dirty="0"/>
              <a:t> da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beskonačan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da ne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dovoljno</a:t>
            </a:r>
            <a:r>
              <a:rPr lang="en-GB" dirty="0"/>
              <a:t> </a:t>
            </a:r>
            <a:r>
              <a:rPr lang="en-GB" dirty="0" err="1"/>
              <a:t>velik</a:t>
            </a:r>
            <a:r>
              <a:rPr lang="en-GB" dirty="0"/>
              <a:t>  </a:t>
            </a:r>
            <a:r>
              <a:rPr lang="en-GB" dirty="0" err="1"/>
              <a:t>broj</a:t>
            </a:r>
            <a:r>
              <a:rPr lang="en-GB" dirty="0"/>
              <a:t> (...) Ali </a:t>
            </a:r>
            <a:r>
              <a:rPr lang="en-GB" dirty="0" err="1"/>
              <a:t>pokušat</a:t>
            </a:r>
            <a:r>
              <a:rPr lang="en-GB" dirty="0"/>
              <a:t> </a:t>
            </a:r>
            <a:r>
              <a:rPr lang="en-GB" dirty="0" err="1"/>
              <a:t>ću</a:t>
            </a:r>
            <a:r>
              <a:rPr lang="en-GB" dirty="0"/>
              <a:t> </a:t>
            </a:r>
            <a:r>
              <a:rPr lang="en-GB" dirty="0" err="1"/>
              <a:t>vam</a:t>
            </a:r>
            <a:r>
              <a:rPr lang="en-GB" dirty="0"/>
              <a:t> </a:t>
            </a:r>
            <a:r>
              <a:rPr lang="en-GB" dirty="0" err="1"/>
              <a:t>pokazati</a:t>
            </a:r>
            <a:r>
              <a:rPr lang="en-GB" dirty="0"/>
              <a:t> </a:t>
            </a:r>
            <a:r>
              <a:rPr lang="en-GB" dirty="0" err="1"/>
              <a:t>brojeve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ne </a:t>
            </a:r>
            <a:r>
              <a:rPr lang="en-GB" dirty="0" err="1"/>
              <a:t>samo</a:t>
            </a:r>
            <a:r>
              <a:rPr lang="en-GB" dirty="0"/>
              <a:t> da </a:t>
            </a:r>
            <a:r>
              <a:rPr lang="en-GB" dirty="0" err="1"/>
              <a:t>premašuju</a:t>
            </a:r>
            <a:r>
              <a:rPr lang="en-GB" dirty="0"/>
              <a:t> </a:t>
            </a:r>
            <a:r>
              <a:rPr lang="en-GB" dirty="0" err="1"/>
              <a:t>količinu</a:t>
            </a:r>
            <a:r>
              <a:rPr lang="en-GB" dirty="0"/>
              <a:t> </a:t>
            </a:r>
            <a:r>
              <a:rPr lang="en-GB" dirty="0" err="1"/>
              <a:t>pijeska</a:t>
            </a:r>
            <a:r>
              <a:rPr lang="en-GB" dirty="0"/>
              <a:t> </a:t>
            </a:r>
            <a:r>
              <a:rPr lang="en-GB" dirty="0" err="1"/>
              <a:t>jednaku</a:t>
            </a:r>
            <a:r>
              <a:rPr lang="en-GB" dirty="0"/>
              <a:t> </a:t>
            </a:r>
            <a:r>
              <a:rPr lang="en-GB" dirty="0" err="1"/>
              <a:t>onoj</a:t>
            </a:r>
            <a:r>
              <a:rPr lang="en-GB" dirty="0"/>
              <a:t> </a:t>
            </a:r>
            <a:r>
              <a:rPr lang="en-GB" dirty="0" err="1"/>
              <a:t>ispunjene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(...),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količinu</a:t>
            </a:r>
            <a:r>
              <a:rPr lang="en-GB" dirty="0"/>
              <a:t> </a:t>
            </a:r>
            <a:r>
              <a:rPr lang="en-GB" dirty="0" err="1"/>
              <a:t>veličinom</a:t>
            </a:r>
            <a:r>
              <a:rPr lang="en-GB" dirty="0"/>
              <a:t> </a:t>
            </a:r>
            <a:r>
              <a:rPr lang="en-GB" dirty="0" err="1"/>
              <a:t>jednaku</a:t>
            </a:r>
            <a:r>
              <a:rPr lang="en-GB" dirty="0"/>
              <a:t> </a:t>
            </a:r>
            <a:r>
              <a:rPr lang="en-GB" dirty="0" err="1"/>
              <a:t>svemiru</a:t>
            </a:r>
            <a:r>
              <a:rPr lang="en-GB" dirty="0"/>
              <a:t>.</a:t>
            </a:r>
            <a:endParaRPr lang="bs-Latn-BA" dirty="0"/>
          </a:p>
          <a:p>
            <a:pPr marL="0" indent="0" algn="r">
              <a:buNone/>
            </a:pPr>
            <a:r>
              <a:rPr lang="en-GB" dirty="0"/>
              <a:t> ARHIMED  (</a:t>
            </a:r>
            <a:r>
              <a:rPr lang="en-GB" dirty="0" err="1"/>
              <a:t>oko</a:t>
            </a:r>
            <a:r>
              <a:rPr lang="en-GB" dirty="0"/>
              <a:t> 287. - 212.g. pr. Krista)</a:t>
            </a:r>
            <a:r>
              <a:rPr lang="bs-Latn-BA" dirty="0"/>
              <a:t>,</a:t>
            </a:r>
            <a:r>
              <a:rPr lang="en-GB" dirty="0"/>
              <a:t> </a:t>
            </a:r>
            <a:r>
              <a:rPr lang="en-GB" dirty="0" err="1"/>
              <a:t>Brojač</a:t>
            </a:r>
            <a:r>
              <a:rPr lang="en-GB" dirty="0"/>
              <a:t> </a:t>
            </a:r>
            <a:r>
              <a:rPr lang="en-GB" dirty="0" err="1"/>
              <a:t>pijeska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5726D-ABDC-4F56-BF8B-FF15DFFCD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36" y="453091"/>
            <a:ext cx="2591164" cy="1451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8A19B-E9E1-41F7-B42C-01E511D21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71" y="2073344"/>
            <a:ext cx="4083368" cy="419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0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EC9F-47C3-4625-BDED-201277A8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" y="453091"/>
            <a:ext cx="9628632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Zanimljivosti kroz historiju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6C54-D454-49C4-B3CD-A2338EF1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" y="2071479"/>
            <a:ext cx="9628632" cy="3986213"/>
          </a:xfrm>
        </p:spPr>
        <p:txBody>
          <a:bodyPr/>
          <a:lstStyle/>
          <a:p>
            <a:r>
              <a:rPr lang="en-GB" dirty="0" err="1"/>
              <a:t>Indijska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aritmetika</a:t>
            </a:r>
            <a:r>
              <a:rPr lang="en-GB" dirty="0"/>
              <a:t> </a:t>
            </a:r>
            <a:r>
              <a:rPr lang="en-GB" dirty="0" err="1"/>
              <a:t>dugo</a:t>
            </a:r>
            <a:r>
              <a:rPr lang="en-GB" dirty="0"/>
              <a:t> </a:t>
            </a:r>
            <a:r>
              <a:rPr lang="en-GB" dirty="0" err="1"/>
              <a:t>koristila</a:t>
            </a:r>
            <a:r>
              <a:rPr lang="en-GB" dirty="0"/>
              <a:t> </a:t>
            </a:r>
            <a:r>
              <a:rPr lang="en-GB" dirty="0" err="1"/>
              <a:t>velike</a:t>
            </a:r>
            <a:r>
              <a:rPr lang="en-GB" dirty="0"/>
              <a:t> </a:t>
            </a:r>
            <a:r>
              <a:rPr lang="en-GB" dirty="0" err="1"/>
              <a:t>brojeve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imala</a:t>
            </a:r>
            <a:r>
              <a:rPr lang="en-GB" dirty="0"/>
              <a:t> </a:t>
            </a:r>
            <a:r>
              <a:rPr lang="en-GB" dirty="0" err="1"/>
              <a:t>posebno</a:t>
            </a:r>
            <a:r>
              <a:rPr lang="en-GB" dirty="0"/>
              <a:t> </a:t>
            </a:r>
            <a:r>
              <a:rPr lang="en-GB" dirty="0" err="1"/>
              <a:t>nazivlje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pojedine</a:t>
            </a:r>
            <a:r>
              <a:rPr lang="en-GB" dirty="0"/>
              <a:t> </a:t>
            </a:r>
            <a:r>
              <a:rPr lang="en-GB" dirty="0" err="1"/>
              <a:t>veličine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Maje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starog</a:t>
            </a:r>
            <a:r>
              <a:rPr lang="en-GB" dirty="0"/>
              <a:t> </a:t>
            </a:r>
            <a:r>
              <a:rPr lang="en-GB" dirty="0" err="1"/>
              <a:t>Meksika</a:t>
            </a:r>
            <a:r>
              <a:rPr lang="en-GB" dirty="0"/>
              <a:t> </a:t>
            </a:r>
            <a:r>
              <a:rPr lang="en-GB" dirty="0" err="1"/>
              <a:t>stvorili</a:t>
            </a:r>
            <a:r>
              <a:rPr lang="en-GB" dirty="0"/>
              <a:t> </a:t>
            </a:r>
            <a:r>
              <a:rPr lang="en-GB" dirty="0" err="1"/>
              <a:t>vremensku</a:t>
            </a:r>
            <a:r>
              <a:rPr lang="en-GB" dirty="0"/>
              <a:t> </a:t>
            </a:r>
            <a:r>
              <a:rPr lang="en-GB" dirty="0" err="1"/>
              <a:t>ljestvicu</a:t>
            </a:r>
            <a:r>
              <a:rPr lang="en-GB" dirty="0"/>
              <a:t> </a:t>
            </a:r>
            <a:r>
              <a:rPr lang="en-GB" dirty="0" err="1"/>
              <a:t>kojom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procjenjivali</a:t>
            </a:r>
            <a:r>
              <a:rPr lang="en-GB" dirty="0"/>
              <a:t> starost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1029 </a:t>
            </a:r>
            <a:r>
              <a:rPr lang="en-GB" dirty="0" err="1"/>
              <a:t>godina</a:t>
            </a:r>
            <a:r>
              <a:rPr lang="en-GB" dirty="0"/>
              <a:t>.</a:t>
            </a:r>
            <a:endParaRPr lang="bs-Latn-BA" dirty="0"/>
          </a:p>
          <a:p>
            <a:r>
              <a:rPr lang="en-GB" dirty="0"/>
              <a:t> </a:t>
            </a:r>
            <a:r>
              <a:rPr lang="en-GB" dirty="0" err="1"/>
              <a:t>Hindusi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procijenili</a:t>
            </a:r>
            <a:r>
              <a:rPr lang="en-GB" dirty="0"/>
              <a:t> starost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8.6 ∙ 10</a:t>
            </a:r>
            <a:r>
              <a:rPr lang="bs-Latn-BA" dirty="0"/>
              <a:t> na </a:t>
            </a:r>
            <a:r>
              <a:rPr lang="en-GB" dirty="0"/>
              <a:t>9 </a:t>
            </a:r>
            <a:r>
              <a:rPr lang="en-GB" dirty="0" err="1"/>
              <a:t>godina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posve</a:t>
            </a:r>
            <a:r>
              <a:rPr lang="en-GB" dirty="0"/>
              <a:t> u </a:t>
            </a:r>
            <a:r>
              <a:rPr lang="en-GB" dirty="0" err="1"/>
              <a:t>skladu</a:t>
            </a:r>
            <a:r>
              <a:rPr lang="en-GB" dirty="0"/>
              <a:t> s </a:t>
            </a:r>
            <a:r>
              <a:rPr lang="en-GB" dirty="0" err="1"/>
              <a:t>današnjim</a:t>
            </a:r>
            <a:r>
              <a:rPr lang="en-GB" dirty="0"/>
              <a:t> </a:t>
            </a:r>
            <a:r>
              <a:rPr lang="en-GB" dirty="0" err="1"/>
              <a:t>spoznajama</a:t>
            </a:r>
            <a:r>
              <a:rPr lang="en-GB" dirty="0"/>
              <a:t>. </a:t>
            </a:r>
            <a:endParaRPr lang="bs-Latn-BA" dirty="0"/>
          </a:p>
          <a:p>
            <a:r>
              <a:rPr lang="en-GB" dirty="0"/>
              <a:t>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citirani</a:t>
            </a:r>
            <a:r>
              <a:rPr lang="en-GB" dirty="0"/>
              <a:t> </a:t>
            </a:r>
            <a:r>
              <a:rPr lang="en-GB" dirty="0" err="1"/>
              <a:t>Arhimed</a:t>
            </a:r>
            <a:r>
              <a:rPr lang="en-GB" dirty="0"/>
              <a:t> </a:t>
            </a:r>
            <a:r>
              <a:rPr lang="en-GB" dirty="0" err="1"/>
              <a:t>procjenjuje</a:t>
            </a:r>
            <a:r>
              <a:rPr lang="en-GB" dirty="0"/>
              <a:t> da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potrebno</a:t>
            </a:r>
            <a:r>
              <a:rPr lang="en-GB" dirty="0"/>
              <a:t> 10</a:t>
            </a:r>
            <a:r>
              <a:rPr lang="bs-Latn-BA" dirty="0"/>
              <a:t> na </a:t>
            </a:r>
            <a:r>
              <a:rPr lang="en-GB" dirty="0"/>
              <a:t>63 </a:t>
            </a:r>
            <a:r>
              <a:rPr lang="en-GB" dirty="0" err="1"/>
              <a:t>zrnaca</a:t>
            </a:r>
            <a:r>
              <a:rPr lang="en-GB" dirty="0"/>
              <a:t> </a:t>
            </a:r>
            <a:r>
              <a:rPr lang="en-GB" dirty="0" err="1"/>
              <a:t>pijeska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se </a:t>
            </a:r>
            <a:r>
              <a:rPr lang="en-GB" dirty="0" err="1"/>
              <a:t>ispunio</a:t>
            </a:r>
            <a:r>
              <a:rPr lang="en-GB" dirty="0"/>
              <a:t> </a:t>
            </a:r>
            <a:r>
              <a:rPr lang="en-GB" dirty="0" err="1"/>
              <a:t>svemir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16DC9-5552-4C5A-B4DE-B5808C359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25" y="453091"/>
            <a:ext cx="2703775" cy="136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32F99-7C5C-4A36-8529-C68C00EBA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9" y="4884542"/>
            <a:ext cx="3742183" cy="186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1DC67-F951-4D15-AB11-DCFE59D2D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95" y="4949033"/>
            <a:ext cx="2939165" cy="168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43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B302-ABCA-406F-BB7A-23E36966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466343"/>
            <a:ext cx="10802775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biologiji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0A4E7-31E4-4852-83FC-D1066FC7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2146853"/>
            <a:ext cx="9117495" cy="437321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 </a:t>
            </a:r>
            <a:r>
              <a:rPr lang="en-GB" sz="2400" dirty="0" err="1"/>
              <a:t>biologiji</a:t>
            </a:r>
            <a:r>
              <a:rPr lang="en-GB" sz="2400" dirty="0"/>
              <a:t> </a:t>
            </a:r>
            <a:r>
              <a:rPr lang="en-GB" sz="2400" dirty="0" err="1"/>
              <a:t>je</a:t>
            </a:r>
            <a:r>
              <a:rPr lang="en-GB" sz="2400" dirty="0"/>
              <a:t> dobro </a:t>
            </a:r>
            <a:r>
              <a:rPr lang="en-GB" sz="2400" dirty="0" err="1"/>
              <a:t>poznato</a:t>
            </a:r>
            <a:r>
              <a:rPr lang="en-GB" sz="2400" dirty="0"/>
              <a:t> da </a:t>
            </a:r>
            <a:r>
              <a:rPr lang="en-GB" sz="2400" dirty="0" err="1"/>
              <a:t>mnoge</a:t>
            </a:r>
            <a:r>
              <a:rPr lang="en-GB" sz="2400" dirty="0"/>
              <a:t> </a:t>
            </a:r>
            <a:r>
              <a:rPr lang="en-GB" sz="2400" dirty="0" err="1"/>
              <a:t>populacije</a:t>
            </a:r>
            <a:r>
              <a:rPr lang="en-GB" sz="2400" dirty="0"/>
              <a:t> u </a:t>
            </a:r>
            <a:r>
              <a:rPr lang="en-GB" sz="2400" dirty="0" err="1"/>
              <a:t>početku</a:t>
            </a:r>
            <a:r>
              <a:rPr lang="en-GB" sz="2400" dirty="0"/>
              <a:t> </a:t>
            </a:r>
            <a:r>
              <a:rPr lang="en-GB" sz="2400" dirty="0" err="1"/>
              <a:t>svog</a:t>
            </a:r>
            <a:r>
              <a:rPr lang="en-GB" sz="2400" dirty="0"/>
              <a:t> </a:t>
            </a:r>
            <a:r>
              <a:rPr lang="en-GB" sz="2400" dirty="0" err="1"/>
              <a:t>razvoja</a:t>
            </a:r>
            <a:r>
              <a:rPr lang="en-GB" sz="2400" dirty="0"/>
              <a:t> </a:t>
            </a:r>
            <a:r>
              <a:rPr lang="en-GB" sz="2400" dirty="0" err="1"/>
              <a:t>pokazuju</a:t>
            </a:r>
            <a:r>
              <a:rPr lang="en-GB" sz="2400" dirty="0"/>
              <a:t> </a:t>
            </a:r>
            <a:r>
              <a:rPr lang="en-GB" sz="2400" dirty="0" err="1"/>
              <a:t>svojstva</a:t>
            </a:r>
            <a:r>
              <a:rPr lang="en-GB" sz="2400" dirty="0"/>
              <a:t> </a:t>
            </a:r>
            <a:r>
              <a:rPr lang="en-GB" sz="2400" dirty="0" err="1"/>
              <a:t>eksponencijalnog</a:t>
            </a:r>
            <a:r>
              <a:rPr lang="en-GB" sz="2400" dirty="0"/>
              <a:t> </a:t>
            </a:r>
            <a:r>
              <a:rPr lang="en-GB" sz="2400" dirty="0" err="1"/>
              <a:t>rasta</a:t>
            </a:r>
            <a:r>
              <a:rPr lang="en-GB" sz="2400" dirty="0"/>
              <a:t>.</a:t>
            </a:r>
            <a:r>
              <a:rPr lang="bs-Latn-BA" sz="2400" dirty="0"/>
              <a:t>U prirodi postoji populacije čiji životni vijek nije ograničen hranom , prostorom niti bilo kojim drugim životnim resursima , međutim postoje mnogi ograničavajući faktori za njen rast vezani uz gustoću (predatori, ograničenja resursa, ...).</a:t>
            </a:r>
          </a:p>
          <a:p>
            <a:r>
              <a:rPr lang="bs-Latn-BA" sz="2400" dirty="0"/>
              <a:t>Postoje situacije u prirodi kada se eksponencijalni rast može događati kroz relativno duže razdoblje, a to su kada populacije koloniziraju kada su populacije bile snažno ograničavane u rastu uslijed ljudskih aktivnosti, a onda te aktivnosti prestanu, kada su populacije prirodno podložne velikim fluktuacijama i nalaze se u onoj fazi kada od niske gustoće rastu prema maksimalno mogućoj gustoći.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BE33A-1090-4B2B-9082-2286A06F3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3" y="2845453"/>
            <a:ext cx="2716696" cy="24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6DCE-E66F-4669-990A-1ABE0D3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2" y="466343"/>
            <a:ext cx="10768319" cy="1362113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Primjena</a:t>
            </a:r>
            <a:r>
              <a:rPr lang="en-GB" sz="4400" b="1" dirty="0"/>
              <a:t> u </a:t>
            </a:r>
            <a:r>
              <a:rPr lang="en-GB" sz="4400" b="1" dirty="0" err="1"/>
              <a:t>biologiji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E0F6-CBB6-4ED7-AB65-2D1C3DF83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" y="2094903"/>
            <a:ext cx="8183853" cy="4053533"/>
          </a:xfrm>
        </p:spPr>
        <p:txBody>
          <a:bodyPr>
            <a:noAutofit/>
          </a:bodyPr>
          <a:lstStyle/>
          <a:p>
            <a:r>
              <a:rPr lang="en-GB" sz="2400" dirty="0" err="1"/>
              <a:t>Eksponencijalni</a:t>
            </a:r>
            <a:r>
              <a:rPr lang="en-GB" sz="2400" dirty="0"/>
              <a:t> </a:t>
            </a:r>
            <a:r>
              <a:rPr lang="en-GB" sz="2400" dirty="0" err="1"/>
              <a:t>rast</a:t>
            </a:r>
            <a:r>
              <a:rPr lang="en-GB" sz="2400" dirty="0"/>
              <a:t> </a:t>
            </a:r>
            <a:r>
              <a:rPr lang="en-GB" sz="2400" dirty="0" err="1"/>
              <a:t>svoju</a:t>
            </a:r>
            <a:r>
              <a:rPr lang="en-GB" sz="2400" dirty="0"/>
              <a:t> </a:t>
            </a:r>
            <a:r>
              <a:rPr lang="en-GB" sz="2400" dirty="0" err="1"/>
              <a:t>primjenu</a:t>
            </a:r>
            <a:r>
              <a:rPr lang="en-GB" sz="2400" dirty="0"/>
              <a:t> </a:t>
            </a:r>
            <a:r>
              <a:rPr lang="en-GB" sz="2400" dirty="0" err="1"/>
              <a:t>nalazi</a:t>
            </a:r>
            <a:r>
              <a:rPr lang="en-GB" sz="2400" dirty="0"/>
              <a:t> u: </a:t>
            </a:r>
            <a:endParaRPr lang="bs-Latn-BA" sz="2400" dirty="0"/>
          </a:p>
          <a:p>
            <a:r>
              <a:rPr lang="en-GB" sz="2400" dirty="0" err="1"/>
              <a:t>mikrobiologiji</a:t>
            </a:r>
            <a:r>
              <a:rPr lang="en-GB" sz="2400" dirty="0"/>
              <a:t> (</a:t>
            </a:r>
            <a:r>
              <a:rPr lang="en-GB" sz="2400" dirty="0" err="1"/>
              <a:t>rast</a:t>
            </a:r>
            <a:r>
              <a:rPr lang="en-GB" sz="2400" dirty="0"/>
              <a:t> </a:t>
            </a:r>
            <a:r>
              <a:rPr lang="en-GB" sz="2400" dirty="0" err="1"/>
              <a:t>bakterija</a:t>
            </a:r>
            <a:r>
              <a:rPr lang="en-GB" sz="2400" dirty="0"/>
              <a:t>) </a:t>
            </a:r>
            <a:endParaRPr lang="bs-Latn-BA" sz="2400" dirty="0"/>
          </a:p>
          <a:p>
            <a:r>
              <a:rPr lang="en-GB" sz="2400" dirty="0"/>
              <a:t> </a:t>
            </a:r>
            <a:r>
              <a:rPr lang="en-GB" sz="2400" dirty="0" err="1"/>
              <a:t>konzervacijskoj</a:t>
            </a:r>
            <a:r>
              <a:rPr lang="en-GB" sz="2400" dirty="0"/>
              <a:t> </a:t>
            </a:r>
            <a:r>
              <a:rPr lang="en-GB" sz="2400" dirty="0" err="1"/>
              <a:t>biologiji</a:t>
            </a:r>
            <a:r>
              <a:rPr lang="en-GB" sz="2400" dirty="0"/>
              <a:t> (</a:t>
            </a:r>
            <a:r>
              <a:rPr lang="en-GB" sz="2400" dirty="0" err="1"/>
              <a:t>upravljanje</a:t>
            </a:r>
            <a:r>
              <a:rPr lang="en-GB" sz="2400" dirty="0"/>
              <a:t> </a:t>
            </a:r>
            <a:r>
              <a:rPr lang="en-GB" sz="2400" dirty="0" err="1"/>
              <a:t>ugroženim</a:t>
            </a:r>
            <a:r>
              <a:rPr lang="en-GB" sz="2400" dirty="0"/>
              <a:t> </a:t>
            </a:r>
            <a:r>
              <a:rPr lang="en-GB" sz="2400" dirty="0" err="1"/>
              <a:t>populacijama</a:t>
            </a:r>
            <a:r>
              <a:rPr lang="en-GB" sz="2400" dirty="0"/>
              <a:t>) </a:t>
            </a:r>
            <a:endParaRPr lang="bs-Latn-BA" sz="2400" dirty="0"/>
          </a:p>
          <a:p>
            <a:r>
              <a:rPr lang="en-GB" sz="2400" dirty="0"/>
              <a:t> </a:t>
            </a:r>
            <a:r>
              <a:rPr lang="en-GB" sz="2400" dirty="0" err="1"/>
              <a:t>uzgoju</a:t>
            </a:r>
            <a:r>
              <a:rPr lang="en-GB" sz="2400" dirty="0"/>
              <a:t> </a:t>
            </a:r>
            <a:r>
              <a:rPr lang="en-GB" sz="2400" dirty="0" err="1"/>
              <a:t>organizama</a:t>
            </a:r>
            <a:r>
              <a:rPr lang="en-GB" sz="2400" dirty="0"/>
              <a:t> (</a:t>
            </a:r>
            <a:r>
              <a:rPr lang="en-GB" sz="2400" dirty="0" err="1"/>
              <a:t>prognoza</a:t>
            </a:r>
            <a:r>
              <a:rPr lang="en-GB" sz="2400" dirty="0"/>
              <a:t> </a:t>
            </a:r>
            <a:r>
              <a:rPr lang="en-GB" sz="2400" dirty="0" err="1"/>
              <a:t>priroda</a:t>
            </a:r>
            <a:r>
              <a:rPr lang="en-GB" sz="2400" dirty="0"/>
              <a:t>/</a:t>
            </a:r>
            <a:r>
              <a:rPr lang="en-GB" sz="2400" dirty="0" err="1"/>
              <a:t>prinosa</a:t>
            </a:r>
            <a:r>
              <a:rPr lang="en-GB" sz="2400" dirty="0"/>
              <a:t>) </a:t>
            </a:r>
            <a:endParaRPr lang="bs-Latn-BA" sz="2400" dirty="0"/>
          </a:p>
          <a:p>
            <a:r>
              <a:rPr lang="en-GB" sz="2400" dirty="0"/>
              <a:t> </a:t>
            </a:r>
            <a:r>
              <a:rPr lang="en-GB" sz="2400" dirty="0" err="1"/>
              <a:t>ribarstvu</a:t>
            </a:r>
            <a:r>
              <a:rPr lang="en-GB" sz="2400" dirty="0"/>
              <a:t> (</a:t>
            </a:r>
            <a:r>
              <a:rPr lang="en-GB" sz="2400" dirty="0" err="1"/>
              <a:t>prognoza</a:t>
            </a:r>
            <a:r>
              <a:rPr lang="en-GB" sz="2400" dirty="0"/>
              <a:t> </a:t>
            </a:r>
            <a:r>
              <a:rPr lang="en-GB" sz="2400" dirty="0" err="1"/>
              <a:t>dinamike</a:t>
            </a:r>
            <a:r>
              <a:rPr lang="en-GB" sz="2400" dirty="0"/>
              <a:t> </a:t>
            </a:r>
            <a:r>
              <a:rPr lang="en-GB" sz="2400" dirty="0" err="1"/>
              <a:t>ribljih</a:t>
            </a:r>
            <a:r>
              <a:rPr lang="en-GB" sz="2400" dirty="0"/>
              <a:t> </a:t>
            </a:r>
            <a:r>
              <a:rPr lang="en-GB" sz="2400" dirty="0" err="1"/>
              <a:t>populacija</a:t>
            </a:r>
            <a:r>
              <a:rPr lang="en-GB" sz="2400" dirty="0"/>
              <a:t>)</a:t>
            </a:r>
            <a:endParaRPr lang="bs-Latn-BA" sz="2400" dirty="0"/>
          </a:p>
          <a:p>
            <a:r>
              <a:rPr lang="en-GB" sz="2400" dirty="0"/>
              <a:t> </a:t>
            </a:r>
            <a:r>
              <a:rPr lang="en-GB" sz="2400" dirty="0" err="1"/>
              <a:t>Većina</a:t>
            </a:r>
            <a:r>
              <a:rPr lang="en-GB" sz="2400" dirty="0"/>
              <a:t> </a:t>
            </a:r>
            <a:r>
              <a:rPr lang="en-GB" sz="2400" dirty="0" err="1"/>
              <a:t>populacija</a:t>
            </a:r>
            <a:r>
              <a:rPr lang="en-GB" sz="2400" dirty="0"/>
              <a:t> u </a:t>
            </a:r>
            <a:r>
              <a:rPr lang="en-GB" sz="2400" dirty="0" err="1"/>
              <a:t>prirodi</a:t>
            </a:r>
            <a:r>
              <a:rPr lang="en-GB" sz="2400" dirty="0"/>
              <a:t> ne </a:t>
            </a:r>
            <a:r>
              <a:rPr lang="en-GB" sz="2400" dirty="0" err="1"/>
              <a:t>raste</a:t>
            </a:r>
            <a:r>
              <a:rPr lang="en-GB" sz="2400" dirty="0"/>
              <a:t> </a:t>
            </a:r>
            <a:r>
              <a:rPr lang="en-GB" sz="2400" dirty="0" err="1"/>
              <a:t>eksponencijalno</a:t>
            </a:r>
            <a:r>
              <a:rPr lang="en-GB" sz="2400" dirty="0"/>
              <a:t> </a:t>
            </a:r>
            <a:r>
              <a:rPr lang="en-GB" sz="2400" dirty="0" err="1"/>
              <a:t>ili</a:t>
            </a:r>
            <a:r>
              <a:rPr lang="en-GB" sz="2400" dirty="0"/>
              <a:t> se </a:t>
            </a:r>
            <a:r>
              <a:rPr lang="en-GB" sz="2400" dirty="0" err="1"/>
              <a:t>taj</a:t>
            </a:r>
            <a:r>
              <a:rPr lang="en-GB" sz="2400" dirty="0"/>
              <a:t> </a:t>
            </a:r>
            <a:r>
              <a:rPr lang="en-GB" sz="2400" dirty="0" err="1"/>
              <a:t>rast</a:t>
            </a:r>
            <a:r>
              <a:rPr lang="en-GB" sz="2400" dirty="0"/>
              <a:t> </a:t>
            </a:r>
            <a:r>
              <a:rPr lang="en-GB" sz="2400" dirty="0" err="1"/>
              <a:t>događa</a:t>
            </a:r>
            <a:r>
              <a:rPr lang="en-GB" sz="2400" dirty="0"/>
              <a:t> </a:t>
            </a:r>
            <a:r>
              <a:rPr lang="en-GB" sz="2400" dirty="0" err="1"/>
              <a:t>vrlo</a:t>
            </a:r>
            <a:r>
              <a:rPr lang="en-GB" sz="2400" dirty="0"/>
              <a:t> </a:t>
            </a:r>
            <a:r>
              <a:rPr lang="en-GB" sz="2400" dirty="0" err="1"/>
              <a:t>kratkotrajno</a:t>
            </a:r>
            <a:r>
              <a:rPr lang="en-GB" sz="2400" dirty="0"/>
              <a:t>. </a:t>
            </a:r>
            <a:r>
              <a:rPr lang="en-GB" sz="2400" dirty="0" err="1"/>
              <a:t>Kada</a:t>
            </a:r>
            <a:r>
              <a:rPr lang="en-GB" sz="2400" dirty="0"/>
              <a:t> bi </a:t>
            </a:r>
            <a:r>
              <a:rPr lang="en-GB" sz="2400" dirty="0" err="1"/>
              <a:t>populacije</a:t>
            </a:r>
            <a:r>
              <a:rPr lang="en-GB" sz="2400" dirty="0"/>
              <a:t> u </a:t>
            </a:r>
            <a:r>
              <a:rPr lang="en-GB" sz="2400" dirty="0" err="1"/>
              <a:t>prirodi</a:t>
            </a:r>
            <a:r>
              <a:rPr lang="en-GB" sz="2400" dirty="0"/>
              <a:t> </a:t>
            </a:r>
            <a:r>
              <a:rPr lang="en-GB" sz="2400" dirty="0" err="1"/>
              <a:t>rasle</a:t>
            </a:r>
            <a:r>
              <a:rPr lang="en-GB" sz="2400" dirty="0"/>
              <a:t> </a:t>
            </a:r>
            <a:r>
              <a:rPr lang="en-GB" sz="2400" dirty="0" err="1"/>
              <a:t>eksponencijalno</a:t>
            </a:r>
            <a:r>
              <a:rPr lang="en-GB" sz="2400" dirty="0"/>
              <a:t>, </a:t>
            </a:r>
            <a:r>
              <a:rPr lang="en-GB" sz="2400" dirty="0" err="1"/>
              <a:t>čak</a:t>
            </a:r>
            <a:r>
              <a:rPr lang="en-GB" sz="2400" dirty="0"/>
              <a:t> bi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populacije</a:t>
            </a:r>
            <a:r>
              <a:rPr lang="en-GB" sz="2400" dirty="0"/>
              <a:t> </a:t>
            </a:r>
            <a:r>
              <a:rPr lang="en-GB" sz="2400" dirty="0" err="1"/>
              <a:t>vrsta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se </a:t>
            </a:r>
            <a:r>
              <a:rPr lang="en-GB" sz="2400" dirty="0" err="1"/>
              <a:t>razmnožavaju</a:t>
            </a:r>
            <a:r>
              <a:rPr lang="en-GB" sz="2400" dirty="0"/>
              <a:t> </a:t>
            </a:r>
            <a:r>
              <a:rPr lang="en-GB" sz="2400" dirty="0" err="1"/>
              <a:t>vrlo</a:t>
            </a:r>
            <a:r>
              <a:rPr lang="en-GB" sz="2400" dirty="0"/>
              <a:t> </a:t>
            </a:r>
            <a:r>
              <a:rPr lang="en-GB" sz="2400" dirty="0" err="1"/>
              <a:t>sporo</a:t>
            </a:r>
            <a:r>
              <a:rPr lang="en-GB" sz="2400" dirty="0"/>
              <a:t> </a:t>
            </a:r>
            <a:r>
              <a:rPr lang="en-GB" sz="2400" dirty="0" err="1"/>
              <a:t>dostigle</a:t>
            </a:r>
            <a:r>
              <a:rPr lang="en-GB" sz="2400" dirty="0"/>
              <a:t> </a:t>
            </a:r>
            <a:r>
              <a:rPr lang="en-GB" sz="2400" dirty="0" err="1"/>
              <a:t>enormno</a:t>
            </a:r>
            <a:r>
              <a:rPr lang="en-GB" sz="2400" dirty="0"/>
              <a:t> </a:t>
            </a:r>
            <a:r>
              <a:rPr lang="en-GB" sz="2400" dirty="0" err="1"/>
              <a:t>velike</a:t>
            </a:r>
            <a:r>
              <a:rPr lang="en-GB" sz="2400" dirty="0"/>
              <a:t>  </a:t>
            </a:r>
            <a:r>
              <a:rPr lang="en-GB" sz="2400" dirty="0" err="1"/>
              <a:t>brojke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u </a:t>
            </a:r>
            <a:r>
              <a:rPr lang="en-GB" sz="2400" dirty="0" err="1"/>
              <a:t>relativno</a:t>
            </a:r>
            <a:r>
              <a:rPr lang="en-GB" sz="2400" dirty="0"/>
              <a:t> </a:t>
            </a:r>
            <a:r>
              <a:rPr lang="en-GB" sz="2400" dirty="0" err="1"/>
              <a:t>kratkom</a:t>
            </a:r>
            <a:r>
              <a:rPr lang="en-GB" sz="2400" dirty="0"/>
              <a:t> </a:t>
            </a:r>
            <a:r>
              <a:rPr lang="en-GB" sz="2400" dirty="0" err="1"/>
              <a:t>vremenu</a:t>
            </a:r>
            <a:r>
              <a:rPr lang="en-GB" sz="2400" dirty="0"/>
              <a:t> </a:t>
            </a:r>
            <a:r>
              <a:rPr lang="en-GB" sz="2400" dirty="0" err="1"/>
              <a:t>doslovno</a:t>
            </a:r>
            <a:r>
              <a:rPr lang="en-GB" sz="2400" dirty="0"/>
              <a:t> </a:t>
            </a:r>
            <a:r>
              <a:rPr lang="en-GB" sz="2400" dirty="0" err="1"/>
              <a:t>prekrile</a:t>
            </a:r>
            <a:r>
              <a:rPr lang="en-GB" sz="2400" dirty="0"/>
              <a:t> </a:t>
            </a:r>
            <a:r>
              <a:rPr lang="en-GB" sz="2400" dirty="0" err="1"/>
              <a:t>Zemlju</a:t>
            </a:r>
            <a:r>
              <a:rPr lang="en-GB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792DC-9E63-40A7-9F23-B9268DEE4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9" y="2094904"/>
            <a:ext cx="3432313" cy="1826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EF061-2F3D-4ADF-BD94-C1CA8436B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71" y="4433266"/>
            <a:ext cx="2738230" cy="205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67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33D0-3614-4D0E-855B-B791DD9E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466343"/>
            <a:ext cx="10763018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biologiji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C270-BCC1-493A-B524-5F38E1D37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Primjer</a:t>
            </a:r>
            <a:r>
              <a:rPr lang="en-GB" dirty="0"/>
              <a:t>: </a:t>
            </a:r>
            <a:r>
              <a:rPr lang="en-GB" dirty="0" err="1"/>
              <a:t>Kultura</a:t>
            </a:r>
            <a:r>
              <a:rPr lang="en-GB" dirty="0"/>
              <a:t> </a:t>
            </a:r>
            <a:r>
              <a:rPr lang="en-GB" dirty="0" err="1"/>
              <a:t>bakterija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stopu</a:t>
            </a:r>
            <a:r>
              <a:rPr lang="en-GB" dirty="0"/>
              <a:t> </a:t>
            </a:r>
            <a:r>
              <a:rPr lang="en-GB" dirty="0" err="1"/>
              <a:t>rasta</a:t>
            </a:r>
            <a:r>
              <a:rPr lang="en-GB" dirty="0"/>
              <a:t> k = 0.07 </a:t>
            </a:r>
            <a:r>
              <a:rPr lang="en-GB" dirty="0" err="1"/>
              <a:t>na</a:t>
            </a:r>
            <a:r>
              <a:rPr lang="en-GB" dirty="0"/>
              <a:t> sat, a </a:t>
            </a:r>
            <a:r>
              <a:rPr lang="en-GB" dirty="0" err="1"/>
              <a:t>maksimalni</a:t>
            </a:r>
            <a:r>
              <a:rPr lang="en-GB" dirty="0"/>
              <a:t> </a:t>
            </a:r>
            <a:r>
              <a:rPr lang="en-GB" dirty="0" err="1"/>
              <a:t>kapacitet</a:t>
            </a:r>
            <a:r>
              <a:rPr lang="en-GB" dirty="0"/>
              <a:t> </a:t>
            </a:r>
            <a:r>
              <a:rPr lang="en-GB" dirty="0" err="1"/>
              <a:t>podloge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1000 </a:t>
            </a:r>
            <a:r>
              <a:rPr lang="en-GB" dirty="0" err="1"/>
              <a:t>bakterija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početku</a:t>
            </a:r>
            <a:r>
              <a:rPr lang="en-GB" dirty="0"/>
              <a:t> </a:t>
            </a:r>
            <a:r>
              <a:rPr lang="en-GB" dirty="0" err="1"/>
              <a:t>imamo</a:t>
            </a:r>
            <a:r>
              <a:rPr lang="en-GB" dirty="0"/>
              <a:t> 100 </a:t>
            </a:r>
            <a:r>
              <a:rPr lang="en-GB" dirty="0" err="1"/>
              <a:t>bakterija</a:t>
            </a:r>
            <a:r>
              <a:rPr lang="en-GB" dirty="0"/>
              <a:t>, </a:t>
            </a:r>
            <a:r>
              <a:rPr lang="en-GB" dirty="0" err="1"/>
              <a:t>napišite</a:t>
            </a:r>
            <a:r>
              <a:rPr lang="en-GB" dirty="0"/>
              <a:t> </a:t>
            </a:r>
            <a:r>
              <a:rPr lang="en-GB" dirty="0" err="1"/>
              <a:t>jednadžbu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.</a:t>
            </a:r>
            <a:endParaRPr lang="bs-Latn-BA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A9BE7-3B78-46FC-86C1-29E7D5646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9" t="32655" r="41279" b="50800"/>
          <a:stretch/>
        </p:blipFill>
        <p:spPr>
          <a:xfrm>
            <a:off x="1510747" y="4074454"/>
            <a:ext cx="3013545" cy="2102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B8058-C208-4A51-BB80-9127547FD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6" t="56043" r="36412" b="18245"/>
          <a:stretch/>
        </p:blipFill>
        <p:spPr>
          <a:xfrm>
            <a:off x="5552661" y="3429000"/>
            <a:ext cx="5907422" cy="32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EF22-0D37-47C6-8C9C-DCC44CBA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466343"/>
            <a:ext cx="10802775" cy="1362113"/>
          </a:xfrm>
        </p:spPr>
        <p:txBody>
          <a:bodyPr>
            <a:normAutofit/>
          </a:bodyPr>
          <a:lstStyle/>
          <a:p>
            <a:r>
              <a:rPr lang="bs-Latn-BA" sz="4400" b="1" dirty="0"/>
              <a:t>Primjena u biologiji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00E0-2824-4D89-A116-3F77D8209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4" y="1935643"/>
            <a:ext cx="6909683" cy="4764382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Normalno</a:t>
            </a:r>
            <a:r>
              <a:rPr lang="en-GB" dirty="0"/>
              <a:t> </a:t>
            </a:r>
            <a:r>
              <a:rPr lang="en-GB" dirty="0" err="1"/>
              <a:t>cijeljenje</a:t>
            </a:r>
            <a:r>
              <a:rPr lang="en-GB" dirty="0"/>
              <a:t> rana </a:t>
            </a:r>
            <a:r>
              <a:rPr lang="en-GB" dirty="0" err="1"/>
              <a:t>moguće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modelirati</a:t>
            </a:r>
            <a:r>
              <a:rPr lang="en-GB" dirty="0"/>
              <a:t> </a:t>
            </a:r>
            <a:r>
              <a:rPr lang="en-GB" dirty="0" err="1"/>
              <a:t>eksponencijalnom</a:t>
            </a:r>
            <a:r>
              <a:rPr lang="en-GB" dirty="0"/>
              <a:t> </a:t>
            </a:r>
            <a:r>
              <a:rPr lang="en-GB" dirty="0" err="1"/>
              <a:t>funkcijom</a:t>
            </a:r>
            <a:r>
              <a:rPr lang="en-GB" dirty="0"/>
              <a:t>.  </a:t>
            </a:r>
            <a:r>
              <a:rPr lang="en-GB" dirty="0" err="1"/>
              <a:t>Naglasimo</a:t>
            </a:r>
            <a:r>
              <a:rPr lang="en-GB" dirty="0"/>
              <a:t> da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ovo</a:t>
            </a:r>
            <a:r>
              <a:rPr lang="en-GB" dirty="0"/>
              <a:t> </a:t>
            </a:r>
            <a:r>
              <a:rPr lang="en-GB" dirty="0" err="1"/>
              <a:t>gruba</a:t>
            </a:r>
            <a:r>
              <a:rPr lang="en-GB" dirty="0"/>
              <a:t> </a:t>
            </a:r>
            <a:r>
              <a:rPr lang="en-GB" dirty="0" err="1"/>
              <a:t>aproksimacija</a:t>
            </a:r>
            <a:r>
              <a:rPr lang="en-GB" dirty="0"/>
              <a:t> </a:t>
            </a:r>
            <a:r>
              <a:rPr lang="en-GB" dirty="0" err="1"/>
              <a:t>budući</a:t>
            </a:r>
            <a:r>
              <a:rPr lang="en-GB" dirty="0"/>
              <a:t> da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brojni</a:t>
            </a:r>
            <a:r>
              <a:rPr lang="en-GB" dirty="0"/>
              <a:t> </a:t>
            </a:r>
            <a:r>
              <a:rPr lang="en-GB" dirty="0" err="1"/>
              <a:t>matematički</a:t>
            </a:r>
            <a:r>
              <a:rPr lang="en-GB" dirty="0"/>
              <a:t> </a:t>
            </a:r>
            <a:r>
              <a:rPr lang="en-GB" dirty="0" err="1"/>
              <a:t>zahtjevniji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precizniji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A0 </a:t>
            </a:r>
            <a:r>
              <a:rPr lang="en-GB" dirty="0" err="1"/>
              <a:t>označimo</a:t>
            </a:r>
            <a:r>
              <a:rPr lang="en-GB" dirty="0"/>
              <a:t> </a:t>
            </a:r>
            <a:r>
              <a:rPr lang="en-GB" dirty="0" err="1"/>
              <a:t>inicijalnu</a:t>
            </a:r>
            <a:r>
              <a:rPr lang="en-GB" dirty="0"/>
              <a:t> </a:t>
            </a:r>
            <a:r>
              <a:rPr lang="en-GB" dirty="0" err="1"/>
              <a:t>površinu</a:t>
            </a:r>
            <a:r>
              <a:rPr lang="en-GB" dirty="0"/>
              <a:t> </a:t>
            </a:r>
            <a:r>
              <a:rPr lang="en-GB" dirty="0" err="1"/>
              <a:t>rane</a:t>
            </a:r>
            <a:r>
              <a:rPr lang="en-GB" dirty="0"/>
              <a:t>, </a:t>
            </a:r>
            <a:r>
              <a:rPr lang="en-GB" dirty="0" err="1"/>
              <a:t>tada</a:t>
            </a:r>
            <a:r>
              <a:rPr lang="en-GB" dirty="0"/>
              <a:t> se </a:t>
            </a:r>
            <a:r>
              <a:rPr lang="en-GB" dirty="0" err="1"/>
              <a:t>površina</a:t>
            </a:r>
            <a:r>
              <a:rPr lang="en-GB" dirty="0"/>
              <a:t> </a:t>
            </a:r>
            <a:r>
              <a:rPr lang="en-GB" dirty="0" err="1"/>
              <a:t>rane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t dana A(t)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opisati</a:t>
            </a:r>
            <a:r>
              <a:rPr lang="en-GB" dirty="0"/>
              <a:t> </a:t>
            </a:r>
            <a:r>
              <a:rPr lang="en-GB" dirty="0" err="1"/>
              <a:t>funkcijom</a:t>
            </a:r>
            <a:r>
              <a:rPr lang="en-GB" dirty="0"/>
              <a:t>:</a:t>
            </a:r>
          </a:p>
          <a:p>
            <a:r>
              <a:rPr lang="bs-Latn-BA" dirty="0"/>
              <a:t>A (t) = A0 * e na – 0,3 t</a:t>
            </a:r>
            <a:r>
              <a:rPr lang="en-GB" dirty="0"/>
              <a:t> . </a:t>
            </a:r>
            <a:r>
              <a:rPr lang="en-GB" dirty="0" err="1"/>
              <a:t>Pretpostavimo</a:t>
            </a:r>
            <a:r>
              <a:rPr lang="en-GB" dirty="0"/>
              <a:t> da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početna</a:t>
            </a:r>
            <a:r>
              <a:rPr lang="en-GB" dirty="0"/>
              <a:t> rana </a:t>
            </a:r>
            <a:r>
              <a:rPr lang="en-GB" dirty="0" err="1"/>
              <a:t>imala</a:t>
            </a:r>
            <a:r>
              <a:rPr lang="en-GB" dirty="0"/>
              <a:t> </a:t>
            </a:r>
            <a:r>
              <a:rPr lang="en-GB" dirty="0" err="1"/>
              <a:t>površinu</a:t>
            </a:r>
            <a:r>
              <a:rPr lang="en-GB" dirty="0"/>
              <a:t> od 25 mm2. </a:t>
            </a:r>
            <a:r>
              <a:rPr lang="en-GB" dirty="0" err="1"/>
              <a:t>Dakle</a:t>
            </a:r>
            <a:r>
              <a:rPr lang="en-GB" dirty="0"/>
              <a:t>, </a:t>
            </a:r>
            <a:r>
              <a:rPr lang="en-GB" dirty="0" err="1"/>
              <a:t>naša</a:t>
            </a:r>
            <a:r>
              <a:rPr lang="en-GB" dirty="0"/>
              <a:t> </a:t>
            </a:r>
            <a:r>
              <a:rPr lang="bs-Latn-BA" dirty="0"/>
              <a:t>jednačina glasi : A (t) = 25 * e na – 0,3 t .</a:t>
            </a:r>
          </a:p>
          <a:p>
            <a:r>
              <a:rPr lang="bs-Latn-BA" dirty="0"/>
              <a:t>Prateći taj model možemo predvidjeti kolika će rana biti tijekom sljedećih dana i, naravno, kada će u potpunosti zacijeliti:</a:t>
            </a:r>
          </a:p>
          <a:p>
            <a:r>
              <a:rPr lang="bs-Latn-BA" dirty="0"/>
              <a:t>Ako računamo s točnošću od 2 decimale, očigledno je da će rana u potpunosti zacijeliti 29. dana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82621-153F-4F51-8E4C-067527B8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92" t="57824" r="34999" b="22305"/>
          <a:stretch/>
        </p:blipFill>
        <p:spPr>
          <a:xfrm>
            <a:off x="7288696" y="2582098"/>
            <a:ext cx="4696570" cy="34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1540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Nova Cond Light</vt:lpstr>
      <vt:lpstr>Calibri</vt:lpstr>
      <vt:lpstr>Eras Bold ITC</vt:lpstr>
      <vt:lpstr>Rockwell Extra Bold</vt:lpstr>
      <vt:lpstr>Rockwell Nova Extra Bold</vt:lpstr>
      <vt:lpstr>Wingdings</vt:lpstr>
      <vt:lpstr>Educational subjects 16x9</vt:lpstr>
      <vt:lpstr>Primjena eksponencijalne funkcije</vt:lpstr>
      <vt:lpstr>Općenito o eksponencijalnoj funkciji</vt:lpstr>
      <vt:lpstr>Primjena eksponencijalne funkcije</vt:lpstr>
      <vt:lpstr>Zanimljivosti kroz historiju </vt:lpstr>
      <vt:lpstr>Zanimljivosti kroz historiju</vt:lpstr>
      <vt:lpstr>Primjena u biologiji</vt:lpstr>
      <vt:lpstr>Primjena u biologiji</vt:lpstr>
      <vt:lpstr>Primjena u biologiji</vt:lpstr>
      <vt:lpstr>Primjena u biologiji</vt:lpstr>
      <vt:lpstr>Primjena u ekonomiji</vt:lpstr>
      <vt:lpstr>Primjena u ekonomiji</vt:lpstr>
      <vt:lpstr>Primjena u ekonomiji</vt:lpstr>
      <vt:lpstr>Primjena u fizici</vt:lpstr>
      <vt:lpstr>Primjena u fizici</vt:lpstr>
      <vt:lpstr>Primjena u forenzici</vt:lpstr>
      <vt:lpstr>Primjena u forenzici</vt:lpstr>
      <vt:lpstr>Primjena u forenzici </vt:lpstr>
      <vt:lpstr>ZAKLJUČAK</vt:lpstr>
      <vt:lpstr>HVALA ZA PAŽNJU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eksponencijalne funkcije</dc:title>
  <dc:creator>PC</dc:creator>
  <cp:lastModifiedBy>PC</cp:lastModifiedBy>
  <cp:revision>19</cp:revision>
  <dcterms:created xsi:type="dcterms:W3CDTF">2018-03-17T20:27:37Z</dcterms:created>
  <dcterms:modified xsi:type="dcterms:W3CDTF">2018-03-17T23:51:22Z</dcterms:modified>
</cp:coreProperties>
</file>