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5" roundtripDataSignature="AMtx7mgkd9alFtjA0aFS0xCdIgIx6m15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2aad604a38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2aad604a3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2aad604a38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2aad604a3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2aad604a38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2aad604a3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2aad604a38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2aad604a3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2f7cf437fc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2f7cf437f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2f4c7b08ae_2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2f4c7b08ae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2f7c0dfd81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2f7c0dfd8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2f7c0dfd81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2f7c0dfd8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2f7cf437fc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2f7cf437f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2f7cf437f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2f7cf437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2aad604a38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2aad604a3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2aad604a38_1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2aad604a38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2aad604a38_1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2aad604a38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2aad604a38_1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2aad604a38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2aad604a38_1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2aad604a38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2f7cf437fc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2f7cf437f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2aad604a38_1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2aad604a38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2f4c7b08ae_2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2f4c7b08ae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2f7cf437fc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2f7cf437f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2f99e515c4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2f99e515c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2aad604a38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2aad604a38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2aad604a38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2aad604a38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2aad604a38_1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2aad604a38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2aad604a38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2aad604a3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2aad604a38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2aad604a3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2aad604a38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2aad604a3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2aad604a38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2aad604a3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 name="Google Shape;26;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 name="Google Shape;39;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2"/>
          <p:cNvSpPr/>
          <p:nvPr>
            <p:ph idx="2" type="pic"/>
          </p:nvPr>
        </p:nvSpPr>
        <p:spPr>
          <a:xfrm>
            <a:off x="1792288" y="612775"/>
            <a:ext cx="5486400" cy="4114800"/>
          </a:xfrm>
          <a:prstGeom prst="rect">
            <a:avLst/>
          </a:prstGeom>
          <a:noFill/>
          <a:ln>
            <a:noFill/>
          </a:ln>
        </p:spPr>
      </p:sp>
      <p:sp>
        <p:nvSpPr>
          <p:cNvPr id="64" name="Google Shape;64;p1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o-R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youtube.com/watch?v=cPH3FEd6bc8" TargetMode="Externa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7.jpg"/><Relationship Id="rId4" Type="http://schemas.openxmlformats.org/officeDocument/2006/relationships/image" Target="../media/image33.jpg"/><Relationship Id="rId5" Type="http://schemas.openxmlformats.org/officeDocument/2006/relationships/image" Target="../media/image3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4.jpg"/><Relationship Id="rId4" Type="http://schemas.openxmlformats.org/officeDocument/2006/relationships/image" Target="../media/image3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youtube.com/watch?v=4rsZnviGalk"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image" Target="../media/image15.jpg"/><Relationship Id="rId10" Type="http://schemas.openxmlformats.org/officeDocument/2006/relationships/image" Target="../media/image20.png"/><Relationship Id="rId9" Type="http://schemas.openxmlformats.org/officeDocument/2006/relationships/image" Target="../media/image17.png"/><Relationship Id="rId5" Type="http://schemas.openxmlformats.org/officeDocument/2006/relationships/image" Target="../media/image31.jpg"/><Relationship Id="rId6" Type="http://schemas.openxmlformats.org/officeDocument/2006/relationships/image" Target="../media/image28.png"/><Relationship Id="rId7" Type="http://schemas.openxmlformats.org/officeDocument/2006/relationships/image" Target="../media/image23.png"/><Relationship Id="rId8"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jp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jpg"/><Relationship Id="rId4" Type="http://schemas.openxmlformats.org/officeDocument/2006/relationships/hyperlink" Target="https://www.qrcode-monkey.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www.youtube.com/watch?v=kBptbvRoaQE" TargetMode="External"/><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www.youtube.com/watch?v=rhPKxcI_G5Y" TargetMode="External"/><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4">
            <a:alphaModFix/>
          </a:blip>
          <a:srcRect b="0" l="0" r="0" t="0"/>
          <a:stretch/>
        </p:blipFill>
        <p:spPr>
          <a:xfrm>
            <a:off x="3582214" y="0"/>
            <a:ext cx="2436752" cy="1657350"/>
          </a:xfrm>
          <a:prstGeom prst="rect">
            <a:avLst/>
          </a:prstGeom>
          <a:noFill/>
          <a:ln>
            <a:noFill/>
          </a:ln>
        </p:spPr>
      </p:pic>
      <p:sp>
        <p:nvSpPr>
          <p:cNvPr id="85" name="Google Shape;85;p1"/>
          <p:cNvSpPr txBox="1"/>
          <p:nvPr>
            <p:ph type="ctrTitle"/>
          </p:nvPr>
        </p:nvSpPr>
        <p:spPr>
          <a:xfrm>
            <a:off x="914400" y="1903200"/>
            <a:ext cx="7772400" cy="1470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omic Sans MS"/>
              <a:buNone/>
            </a:pPr>
            <a:r>
              <a:rPr lang="ro-RO">
                <a:latin typeface="Comic Sans MS"/>
                <a:ea typeface="Comic Sans MS"/>
                <a:cs typeface="Comic Sans MS"/>
                <a:sym typeface="Comic Sans MS"/>
              </a:rPr>
              <a:t>„Digitalizarea – ultima frontieră”</a:t>
            </a:r>
            <a:br>
              <a:rPr lang="ro-RO">
                <a:latin typeface="Comic Sans MS"/>
                <a:ea typeface="Comic Sans MS"/>
                <a:cs typeface="Comic Sans MS"/>
                <a:sym typeface="Comic Sans MS"/>
              </a:rPr>
            </a:br>
            <a:r>
              <a:rPr lang="ro-RO">
                <a:latin typeface="Comic Sans MS"/>
                <a:ea typeface="Comic Sans MS"/>
                <a:cs typeface="Comic Sans MS"/>
                <a:sym typeface="Comic Sans MS"/>
              </a:rPr>
              <a:t>PROIECT K1 ERASMUS +</a:t>
            </a:r>
            <a:endParaRPr>
              <a:latin typeface="Comic Sans MS"/>
              <a:ea typeface="Comic Sans MS"/>
              <a:cs typeface="Comic Sans MS"/>
              <a:sym typeface="Comic Sans MS"/>
            </a:endParaRPr>
          </a:p>
        </p:txBody>
      </p:sp>
      <p:sp>
        <p:nvSpPr>
          <p:cNvPr id="86" name="Google Shape;86;p1"/>
          <p:cNvSpPr txBox="1"/>
          <p:nvPr>
            <p:ph idx="1" type="subTitle"/>
          </p:nvPr>
        </p:nvSpPr>
        <p:spPr>
          <a:xfrm>
            <a:off x="1219200" y="3619050"/>
            <a:ext cx="7162800" cy="32391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spcBef>
                <a:spcPts val="0"/>
              </a:spcBef>
              <a:spcAft>
                <a:spcPts val="0"/>
              </a:spcAft>
              <a:buClr>
                <a:schemeClr val="dk1"/>
              </a:buClr>
              <a:buSzPct val="100000"/>
              <a:buNone/>
            </a:pPr>
            <a:r>
              <a:rPr lang="ro-RO">
                <a:solidFill>
                  <a:schemeClr val="dk1"/>
                </a:solidFill>
                <a:latin typeface="Comic Sans MS"/>
                <a:ea typeface="Comic Sans MS"/>
                <a:cs typeface="Comic Sans MS"/>
                <a:sym typeface="Comic Sans MS"/>
              </a:rPr>
              <a:t>GRĂDINIȚA CU PROGRAM PRELUNGIT NR. 37, BRĂILA</a:t>
            </a:r>
            <a:endParaRPr/>
          </a:p>
          <a:p>
            <a:pPr indent="0" lvl="0" marL="0" rtl="0" algn="ctr">
              <a:spcBef>
                <a:spcPts val="592"/>
              </a:spcBef>
              <a:spcAft>
                <a:spcPts val="0"/>
              </a:spcAft>
              <a:buClr>
                <a:schemeClr val="dk1"/>
              </a:buClr>
              <a:buSzPct val="100000"/>
              <a:buNone/>
            </a:pPr>
            <a:r>
              <a:rPr lang="ro-RO">
                <a:solidFill>
                  <a:schemeClr val="dk1"/>
                </a:solidFill>
                <a:latin typeface="Comic Sans MS"/>
                <a:ea typeface="Comic Sans MS"/>
                <a:cs typeface="Comic Sans MS"/>
                <a:sym typeface="Comic Sans MS"/>
              </a:rPr>
              <a:t>„Digital skills through Flipped Classroom and Gamification”</a:t>
            </a:r>
            <a:endParaRPr/>
          </a:p>
          <a:p>
            <a:pPr indent="0" lvl="0" marL="0" rtl="0" algn="ctr">
              <a:spcBef>
                <a:spcPts val="592"/>
              </a:spcBef>
              <a:spcAft>
                <a:spcPts val="0"/>
              </a:spcAft>
              <a:buClr>
                <a:srgbClr val="888888"/>
              </a:buClr>
              <a:buSzPct val="100000"/>
              <a:buNone/>
            </a:pPr>
            <a:r>
              <a:t/>
            </a:r>
            <a:endParaRPr>
              <a:solidFill>
                <a:schemeClr val="dk1"/>
              </a:solidFill>
              <a:latin typeface="Comic Sans MS"/>
              <a:ea typeface="Comic Sans MS"/>
              <a:cs typeface="Comic Sans MS"/>
              <a:sym typeface="Comic Sans MS"/>
            </a:endParaRPr>
          </a:p>
          <a:p>
            <a:pPr indent="0" lvl="0" marL="0" rtl="0" algn="ctr">
              <a:spcBef>
                <a:spcPts val="592"/>
              </a:spcBef>
              <a:spcAft>
                <a:spcPts val="0"/>
              </a:spcAft>
              <a:buClr>
                <a:schemeClr val="dk1"/>
              </a:buClr>
              <a:buSzPct val="100000"/>
              <a:buNone/>
            </a:pPr>
            <a:r>
              <a:rPr lang="ro-RO">
                <a:solidFill>
                  <a:schemeClr val="dk1"/>
                </a:solidFill>
                <a:latin typeface="Comic Sans MS"/>
                <a:ea typeface="Comic Sans MS"/>
                <a:cs typeface="Comic Sans MS"/>
                <a:sym typeface="Comic Sans MS"/>
              </a:rPr>
              <a:t>Atelier de diseminare</a:t>
            </a:r>
            <a:endParaRPr/>
          </a:p>
          <a:p>
            <a:pPr indent="0" lvl="0" marL="0" rtl="0" algn="ctr">
              <a:spcBef>
                <a:spcPts val="592"/>
              </a:spcBef>
              <a:spcAft>
                <a:spcPts val="0"/>
              </a:spcAft>
              <a:buClr>
                <a:schemeClr val="dk1"/>
              </a:buClr>
              <a:buSzPct val="100000"/>
              <a:buNone/>
            </a:pPr>
            <a:r>
              <a:rPr lang="ro-RO">
                <a:solidFill>
                  <a:schemeClr val="dk1"/>
                </a:solidFill>
                <a:latin typeface="Comic Sans MS"/>
                <a:ea typeface="Comic Sans MS"/>
                <a:cs typeface="Comic Sans MS"/>
                <a:sym typeface="Comic Sans MS"/>
              </a:rPr>
              <a:t>02.06.2022</a:t>
            </a:r>
            <a:endParaRPr>
              <a:solidFill>
                <a:schemeClr val="dk1"/>
              </a:solidFill>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sp>
        <p:nvSpPr>
          <p:cNvPr id="137" name="Google Shape;137;g12aad604a38_0_7"/>
          <p:cNvSpPr txBox="1"/>
          <p:nvPr>
            <p:ph type="title"/>
          </p:nvPr>
        </p:nvSpPr>
        <p:spPr>
          <a:xfrm>
            <a:off x="605925" y="622444"/>
            <a:ext cx="8229600" cy="6171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ro-RO" sz="3600">
                <a:solidFill>
                  <a:srgbClr val="000000"/>
                </a:solidFill>
                <a:latin typeface="Comic Sans MS"/>
                <a:ea typeface="Comic Sans MS"/>
                <a:cs typeface="Comic Sans MS"/>
                <a:sym typeface="Comic Sans MS"/>
              </a:rPr>
              <a:t>Gamification</a:t>
            </a:r>
            <a:endParaRPr sz="3600">
              <a:solidFill>
                <a:srgbClr val="000000"/>
              </a:solidFill>
              <a:latin typeface="Comic Sans MS"/>
              <a:ea typeface="Comic Sans MS"/>
              <a:cs typeface="Comic Sans MS"/>
              <a:sym typeface="Comic Sans MS"/>
            </a:endParaRPr>
          </a:p>
          <a:p>
            <a:pPr indent="0" lvl="0" marL="0" rtl="0" algn="ctr">
              <a:spcBef>
                <a:spcPts val="0"/>
              </a:spcBef>
              <a:spcAft>
                <a:spcPts val="0"/>
              </a:spcAft>
              <a:buNone/>
            </a:pPr>
            <a:r>
              <a:t/>
            </a:r>
            <a:endParaRPr/>
          </a:p>
        </p:txBody>
      </p:sp>
      <p:sp>
        <p:nvSpPr>
          <p:cNvPr id="138" name="Google Shape;138;g12aad604a38_0_7"/>
          <p:cNvSpPr txBox="1"/>
          <p:nvPr>
            <p:ph idx="1" type="body"/>
          </p:nvPr>
        </p:nvSpPr>
        <p:spPr>
          <a:xfrm>
            <a:off x="1288975" y="1054875"/>
            <a:ext cx="6858000" cy="4861200"/>
          </a:xfrm>
          <a:prstGeom prst="rect">
            <a:avLst/>
          </a:prstGeom>
        </p:spPr>
        <p:txBody>
          <a:bodyPr anchorCtr="0" anchor="t" bIns="45700" lIns="91425" spcFirstLastPara="1" rIns="91425" wrap="square" tIns="45700">
            <a:noAutofit/>
          </a:bodyPr>
          <a:lstStyle/>
          <a:p>
            <a:pPr indent="457200" lvl="0" marL="0" rtl="0" algn="l">
              <a:spcBef>
                <a:spcPts val="360"/>
              </a:spcBef>
              <a:spcAft>
                <a:spcPts val="0"/>
              </a:spcAft>
              <a:buNone/>
            </a:pPr>
            <a:r>
              <a:rPr lang="ro-RO" sz="2200">
                <a:latin typeface="Comic Sans MS"/>
                <a:ea typeface="Comic Sans MS"/>
                <a:cs typeface="Comic Sans MS"/>
                <a:sym typeface="Comic Sans MS"/>
              </a:rPr>
              <a:t>Gamification (gamificarea) reprezintă aplicarea elementelor tipice ale jocului (de exemplu, punctarea, competiția cu ceilalți, regulile de joc) în alte domenii de activitate, de obicei ca tehnică de marketing online pentru a încuraja angajamentul față de un produs sau un serviciu. </a:t>
            </a:r>
            <a:endParaRPr sz="2200">
              <a:latin typeface="Comic Sans MS"/>
              <a:ea typeface="Comic Sans MS"/>
              <a:cs typeface="Comic Sans MS"/>
              <a:sym typeface="Comic Sans MS"/>
            </a:endParaRPr>
          </a:p>
          <a:p>
            <a:pPr indent="457200" lvl="0" marL="0" rtl="0" algn="l">
              <a:spcBef>
                <a:spcPts val="360"/>
              </a:spcBef>
              <a:spcAft>
                <a:spcPts val="0"/>
              </a:spcAft>
              <a:buClr>
                <a:schemeClr val="dk1"/>
              </a:buClr>
              <a:buSzPts val="1100"/>
              <a:buFont typeface="Arial"/>
              <a:buNone/>
            </a:pPr>
            <a:r>
              <a:rPr lang="ro-RO" sz="2200">
                <a:latin typeface="Comic Sans MS"/>
                <a:ea typeface="Comic Sans MS"/>
                <a:cs typeface="Comic Sans MS"/>
                <a:sym typeface="Comic Sans MS"/>
              </a:rPr>
              <a:t>Gamificarea constă în adăugarea de mecanisme de joc în medii care nu sunt jocuri, cum ar fi un site web, o comunitate online, un sistem de gestionare a învățării sau un intranet de afaceri, pentru a crește participarea. Scopul gamificării este de a se implica consumatorii, angajații și partenerii pentru a inspira colaborarea, schimbul și interacțiunea.</a:t>
            </a:r>
            <a:endParaRPr sz="2200">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1000"/>
                                        <p:tgtEl>
                                          <p:spTgt spid="13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Google Shape;143;g12aad604a38_0_13"/>
          <p:cNvSpPr txBox="1"/>
          <p:nvPr>
            <p:ph idx="1" type="body"/>
          </p:nvPr>
        </p:nvSpPr>
        <p:spPr>
          <a:xfrm>
            <a:off x="5248850" y="172400"/>
            <a:ext cx="3792900" cy="6685500"/>
          </a:xfrm>
          <a:prstGeom prst="rect">
            <a:avLst/>
          </a:prstGeom>
        </p:spPr>
        <p:txBody>
          <a:bodyPr anchorCtr="0" anchor="t" bIns="45700" lIns="91425" spcFirstLastPara="1" rIns="91425" wrap="square" tIns="45700">
            <a:noAutofit/>
          </a:bodyPr>
          <a:lstStyle/>
          <a:p>
            <a:pPr indent="457200" lvl="0" marL="0" rtl="0" algn="l">
              <a:spcBef>
                <a:spcPts val="360"/>
              </a:spcBef>
              <a:spcAft>
                <a:spcPts val="0"/>
              </a:spcAft>
              <a:buNone/>
            </a:pPr>
            <a:r>
              <a:rPr lang="ro-RO" sz="2000">
                <a:solidFill>
                  <a:schemeClr val="lt1"/>
                </a:solidFill>
                <a:latin typeface="Comic Sans MS"/>
                <a:ea typeface="Comic Sans MS"/>
                <a:cs typeface="Comic Sans MS"/>
                <a:sym typeface="Comic Sans MS"/>
              </a:rPr>
              <a:t>Gamificarea este integrarea elementelor de joc, cum ar fi sistemele de puncte, clasamentele, insignele sau alte elemente legate de jocuri în activitățile de învățare „convenționale" pentru a crește implicarea și motivația.</a:t>
            </a:r>
            <a:endParaRPr sz="2000">
              <a:solidFill>
                <a:schemeClr val="lt1"/>
              </a:solidFill>
              <a:latin typeface="Comic Sans MS"/>
              <a:ea typeface="Comic Sans MS"/>
              <a:cs typeface="Comic Sans MS"/>
              <a:sym typeface="Comic Sans MS"/>
            </a:endParaRPr>
          </a:p>
          <a:p>
            <a:pPr indent="457200" lvl="0" marL="0" rtl="0" algn="l">
              <a:spcBef>
                <a:spcPts val="360"/>
              </a:spcBef>
              <a:spcAft>
                <a:spcPts val="0"/>
              </a:spcAft>
              <a:buClr>
                <a:schemeClr val="dk1"/>
              </a:buClr>
              <a:buSzPts val="1100"/>
              <a:buFont typeface="Arial"/>
              <a:buNone/>
            </a:pPr>
            <a:r>
              <a:rPr lang="ro-RO" sz="2000">
                <a:solidFill>
                  <a:schemeClr val="lt1"/>
                </a:solidFill>
                <a:latin typeface="Comic Sans MS"/>
                <a:ea typeface="Comic Sans MS"/>
                <a:cs typeface="Comic Sans MS"/>
                <a:sym typeface="Comic Sans MS"/>
              </a:rPr>
              <a:t>Gamificarea constă în transformarea mediului clasei și a activităților obișnuite într-un joc. Aceasta necesită creativitate, colaborare și joc. Există numeroase modalități de a aduce jocurile și de a juca în clasă pentru a promova învățarea și a aprofunda înțelegerea de către elevi a materiei.</a:t>
            </a:r>
            <a:endParaRPr sz="2000">
              <a:solidFill>
                <a:schemeClr val="lt1"/>
              </a:solidFill>
              <a:latin typeface="Comic Sans MS"/>
              <a:ea typeface="Comic Sans MS"/>
              <a:cs typeface="Comic Sans MS"/>
              <a:sym typeface="Comic Sans MS"/>
            </a:endParaRPr>
          </a:p>
          <a:p>
            <a:pPr indent="457200" lvl="0" marL="0" rtl="0" algn="l">
              <a:spcBef>
                <a:spcPts val="360"/>
              </a:spcBef>
              <a:spcAft>
                <a:spcPts val="0"/>
              </a:spcAft>
              <a:buNone/>
            </a:pPr>
            <a:r>
              <a:t/>
            </a:r>
            <a:endParaRPr sz="2000">
              <a:solidFill>
                <a:schemeClr val="lt1"/>
              </a:solidFill>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12aad604a38_0_20"/>
          <p:cNvSpPr txBox="1"/>
          <p:nvPr/>
        </p:nvSpPr>
        <p:spPr>
          <a:xfrm>
            <a:off x="0" y="0"/>
            <a:ext cx="90417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o-RO" sz="2400">
                <a:latin typeface="Calibri"/>
                <a:ea typeface="Calibri"/>
                <a:cs typeface="Calibri"/>
                <a:sym typeface="Calibri"/>
              </a:rPr>
              <a:t>Un mod de a folosi digitaliarea/ tehnologia în școli - este folosirea muzicii pentru a primi copii în fiecare dimineață altfel astfel…</a:t>
            </a:r>
            <a:endParaRPr sz="2400">
              <a:latin typeface="Calibri"/>
              <a:ea typeface="Calibri"/>
              <a:cs typeface="Calibri"/>
              <a:sym typeface="Calibri"/>
            </a:endParaRPr>
          </a:p>
        </p:txBody>
      </p:sp>
      <p:pic>
        <p:nvPicPr>
          <p:cNvPr id="149" name="Google Shape;149;g12aad604a38_0_20" title="meraki primire copii 2022">
            <a:hlinkClick r:id="rId3"/>
          </p:cNvPr>
          <p:cNvPicPr preferRelativeResize="0"/>
          <p:nvPr/>
        </p:nvPicPr>
        <p:blipFill>
          <a:blip r:embed="rId4">
            <a:alphaModFix/>
          </a:blip>
          <a:stretch>
            <a:fillRect/>
          </a:stretch>
        </p:blipFill>
        <p:spPr>
          <a:xfrm>
            <a:off x="688991" y="923400"/>
            <a:ext cx="7912784" cy="5934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53" name="Shape 153"/>
        <p:cNvGrpSpPr/>
        <p:nvPr/>
      </p:nvGrpSpPr>
      <p:grpSpPr>
        <a:xfrm>
          <a:off x="0" y="0"/>
          <a:ext cx="0" cy="0"/>
          <a:chOff x="0" y="0"/>
          <a:chExt cx="0" cy="0"/>
        </a:xfrm>
      </p:grpSpPr>
      <p:pic>
        <p:nvPicPr>
          <p:cNvPr id="154" name="Google Shape;154;g12f7cf437fc_0_19"/>
          <p:cNvPicPr preferRelativeResize="0"/>
          <p:nvPr/>
        </p:nvPicPr>
        <p:blipFill>
          <a:blip r:embed="rId3">
            <a:alphaModFix/>
          </a:blip>
          <a:stretch>
            <a:fillRect/>
          </a:stretch>
        </p:blipFill>
        <p:spPr>
          <a:xfrm>
            <a:off x="5626850" y="793225"/>
            <a:ext cx="3517148" cy="4689526"/>
          </a:xfrm>
          <a:prstGeom prst="rect">
            <a:avLst/>
          </a:prstGeom>
          <a:noFill/>
          <a:ln>
            <a:noFill/>
          </a:ln>
        </p:spPr>
      </p:pic>
      <p:pic>
        <p:nvPicPr>
          <p:cNvPr id="155" name="Google Shape;155;g12f7cf437fc_0_19"/>
          <p:cNvPicPr preferRelativeResize="0"/>
          <p:nvPr/>
        </p:nvPicPr>
        <p:blipFill>
          <a:blip r:embed="rId4">
            <a:alphaModFix/>
          </a:blip>
          <a:stretch>
            <a:fillRect/>
          </a:stretch>
        </p:blipFill>
        <p:spPr>
          <a:xfrm>
            <a:off x="-2" y="0"/>
            <a:ext cx="5322056" cy="3991542"/>
          </a:xfrm>
          <a:prstGeom prst="rect">
            <a:avLst/>
          </a:prstGeom>
          <a:noFill/>
          <a:ln>
            <a:noFill/>
          </a:ln>
        </p:spPr>
      </p:pic>
      <p:pic>
        <p:nvPicPr>
          <p:cNvPr id="156" name="Google Shape;156;g12f7cf437fc_0_19"/>
          <p:cNvPicPr preferRelativeResize="0"/>
          <p:nvPr/>
        </p:nvPicPr>
        <p:blipFill>
          <a:blip r:embed="rId5">
            <a:alphaModFix/>
          </a:blip>
          <a:stretch>
            <a:fillRect/>
          </a:stretch>
        </p:blipFill>
        <p:spPr>
          <a:xfrm>
            <a:off x="1606599" y="3991550"/>
            <a:ext cx="3821952" cy="28664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160" name="Shape 160"/>
        <p:cNvGrpSpPr/>
        <p:nvPr/>
      </p:nvGrpSpPr>
      <p:grpSpPr>
        <a:xfrm>
          <a:off x="0" y="0"/>
          <a:ext cx="0" cy="0"/>
          <a:chOff x="0" y="0"/>
          <a:chExt cx="0" cy="0"/>
        </a:xfrm>
      </p:grpSpPr>
      <p:pic>
        <p:nvPicPr>
          <p:cNvPr id="161" name="Google Shape;161;g12f4c7b08ae_2_6"/>
          <p:cNvPicPr preferRelativeResize="0"/>
          <p:nvPr/>
        </p:nvPicPr>
        <p:blipFill>
          <a:blip r:embed="rId3">
            <a:alphaModFix/>
          </a:blip>
          <a:stretch>
            <a:fillRect/>
          </a:stretch>
        </p:blipFill>
        <p:spPr>
          <a:xfrm>
            <a:off x="4000500" y="0"/>
            <a:ext cx="5143500" cy="6857999"/>
          </a:xfrm>
          <a:prstGeom prst="rect">
            <a:avLst/>
          </a:prstGeom>
          <a:noFill/>
          <a:ln>
            <a:noFill/>
          </a:ln>
        </p:spPr>
      </p:pic>
      <p:sp>
        <p:nvSpPr>
          <p:cNvPr id="162" name="Google Shape;162;g12f4c7b08ae_2_6"/>
          <p:cNvSpPr txBox="1"/>
          <p:nvPr/>
        </p:nvSpPr>
        <p:spPr>
          <a:xfrm>
            <a:off x="793200" y="2032625"/>
            <a:ext cx="2891700" cy="10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o-RO" sz="2900">
                <a:latin typeface="Comic Sans MS"/>
                <a:ea typeface="Comic Sans MS"/>
                <a:cs typeface="Comic Sans MS"/>
                <a:sym typeface="Comic Sans MS"/>
              </a:rPr>
              <a:t>Clasa a III-a  Capitol: Fracții</a:t>
            </a:r>
            <a:endParaRPr sz="2900">
              <a:latin typeface="Comic Sans MS"/>
              <a:ea typeface="Comic Sans MS"/>
              <a:cs typeface="Comic Sans MS"/>
              <a:sym typeface="Comic Sans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66" name="Shape 166"/>
        <p:cNvGrpSpPr/>
        <p:nvPr/>
      </p:nvGrpSpPr>
      <p:grpSpPr>
        <a:xfrm>
          <a:off x="0" y="0"/>
          <a:ext cx="0" cy="0"/>
          <a:chOff x="0" y="0"/>
          <a:chExt cx="0" cy="0"/>
        </a:xfrm>
      </p:grpSpPr>
      <p:pic>
        <p:nvPicPr>
          <p:cNvPr id="167" name="Google Shape;167;g12f7c0dfd81_0_3"/>
          <p:cNvPicPr preferRelativeResize="0"/>
          <p:nvPr/>
        </p:nvPicPr>
        <p:blipFill>
          <a:blip r:embed="rId3">
            <a:alphaModFix/>
          </a:blip>
          <a:stretch>
            <a:fillRect/>
          </a:stretch>
        </p:blipFill>
        <p:spPr>
          <a:xfrm>
            <a:off x="0" y="0"/>
            <a:ext cx="4590351" cy="6120448"/>
          </a:xfrm>
          <a:prstGeom prst="rect">
            <a:avLst/>
          </a:prstGeom>
          <a:noFill/>
          <a:ln>
            <a:noFill/>
          </a:ln>
        </p:spPr>
      </p:pic>
      <p:pic>
        <p:nvPicPr>
          <p:cNvPr id="168" name="Google Shape;168;g12f7c0dfd81_0_3"/>
          <p:cNvPicPr preferRelativeResize="0"/>
          <p:nvPr/>
        </p:nvPicPr>
        <p:blipFill>
          <a:blip r:embed="rId4">
            <a:alphaModFix/>
          </a:blip>
          <a:stretch>
            <a:fillRect/>
          </a:stretch>
        </p:blipFill>
        <p:spPr>
          <a:xfrm>
            <a:off x="4572000" y="737550"/>
            <a:ext cx="4590351" cy="612044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2" name="Shape 172"/>
        <p:cNvGrpSpPr/>
        <p:nvPr/>
      </p:nvGrpSpPr>
      <p:grpSpPr>
        <a:xfrm>
          <a:off x="0" y="0"/>
          <a:ext cx="0" cy="0"/>
          <a:chOff x="0" y="0"/>
          <a:chExt cx="0" cy="0"/>
        </a:xfrm>
      </p:grpSpPr>
      <p:sp>
        <p:nvSpPr>
          <p:cNvPr id="173" name="Google Shape;173;g12f7c0dfd81_0_10"/>
          <p:cNvSpPr txBox="1"/>
          <p:nvPr>
            <p:ph type="title"/>
          </p:nvPr>
        </p:nvSpPr>
        <p:spPr>
          <a:xfrm>
            <a:off x="2071325" y="0"/>
            <a:ext cx="4605000" cy="8655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SzPts val="990"/>
              <a:buNone/>
            </a:pPr>
            <a:r>
              <a:rPr lang="ro-RO" sz="3060">
                <a:latin typeface="Comic Sans MS"/>
                <a:ea typeface="Comic Sans MS"/>
                <a:cs typeface="Comic Sans MS"/>
                <a:sym typeface="Comic Sans MS"/>
              </a:rPr>
              <a:t>Clasa I - Limba Engleză</a:t>
            </a:r>
            <a:endParaRPr sz="3060">
              <a:latin typeface="Comic Sans MS"/>
              <a:ea typeface="Comic Sans MS"/>
              <a:cs typeface="Comic Sans MS"/>
              <a:sym typeface="Comic Sans MS"/>
            </a:endParaRPr>
          </a:p>
        </p:txBody>
      </p:sp>
      <p:pic>
        <p:nvPicPr>
          <p:cNvPr id="174" name="Google Shape;174;g12f7c0dfd81_0_10" title="English 1th grade Meraki course">
            <a:hlinkClick r:id="rId3"/>
          </p:cNvPr>
          <p:cNvPicPr preferRelativeResize="0"/>
          <p:nvPr/>
        </p:nvPicPr>
        <p:blipFill>
          <a:blip r:embed="rId4">
            <a:alphaModFix/>
          </a:blip>
          <a:stretch>
            <a:fillRect/>
          </a:stretch>
        </p:blipFill>
        <p:spPr>
          <a:xfrm>
            <a:off x="586650" y="797350"/>
            <a:ext cx="7970700" cy="5978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g12f7cf437fc_0_6"/>
          <p:cNvPicPr preferRelativeResize="0"/>
          <p:nvPr/>
        </p:nvPicPr>
        <p:blipFill>
          <a:blip r:embed="rId3">
            <a:alphaModFix/>
          </a:blip>
          <a:stretch>
            <a:fillRect/>
          </a:stretch>
        </p:blipFill>
        <p:spPr>
          <a:xfrm>
            <a:off x="0" y="0"/>
            <a:ext cx="9144003" cy="68579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g12f7cf437fc_0_0"/>
          <p:cNvPicPr preferRelativeResize="0"/>
          <p:nvPr/>
        </p:nvPicPr>
        <p:blipFill>
          <a:blip r:embed="rId3">
            <a:alphaModFix/>
          </a:blip>
          <a:stretch>
            <a:fillRect/>
          </a:stretch>
        </p:blipFill>
        <p:spPr>
          <a:xfrm>
            <a:off x="127000" y="95250"/>
            <a:ext cx="8889999" cy="6667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2"/>
          <p:cNvSpPr txBox="1"/>
          <p:nvPr>
            <p:ph type="title"/>
          </p:nvPr>
        </p:nvSpPr>
        <p:spPr>
          <a:xfrm>
            <a:off x="830850" y="332325"/>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omic Sans MS"/>
              <a:buNone/>
            </a:pPr>
            <a:r>
              <a:rPr lang="ro-RO">
                <a:latin typeface="Comic Sans MS"/>
                <a:ea typeface="Comic Sans MS"/>
                <a:cs typeface="Comic Sans MS"/>
                <a:sym typeface="Comic Sans MS"/>
              </a:rPr>
              <a:t>„Digital skills through Flipped Classroom and Gamification”</a:t>
            </a:r>
            <a:br>
              <a:rPr lang="ro-RO">
                <a:latin typeface="Comic Sans MS"/>
                <a:ea typeface="Comic Sans MS"/>
                <a:cs typeface="Comic Sans MS"/>
                <a:sym typeface="Comic Sans MS"/>
              </a:rPr>
            </a:br>
            <a:endParaRPr>
              <a:latin typeface="Comic Sans MS"/>
              <a:ea typeface="Comic Sans MS"/>
              <a:cs typeface="Comic Sans MS"/>
              <a:sym typeface="Comic Sans MS"/>
            </a:endParaRPr>
          </a:p>
        </p:txBody>
      </p:sp>
      <p:sp>
        <p:nvSpPr>
          <p:cNvPr id="92" name="Google Shape;92;p2"/>
          <p:cNvSpPr txBox="1"/>
          <p:nvPr>
            <p:ph idx="1" type="body"/>
          </p:nvPr>
        </p:nvSpPr>
        <p:spPr>
          <a:xfrm>
            <a:off x="5844300" y="1756275"/>
            <a:ext cx="3299700" cy="3151800"/>
          </a:xfrm>
          <a:prstGeom prst="rect">
            <a:avLst/>
          </a:prstGeom>
          <a:noFill/>
          <a:ln>
            <a:noFill/>
          </a:ln>
        </p:spPr>
        <p:txBody>
          <a:bodyPr anchorCtr="0" anchor="t" bIns="45700" lIns="91425" spcFirstLastPara="1" rIns="91425" wrap="square" tIns="45700">
            <a:normAutofit/>
          </a:bodyPr>
          <a:lstStyle/>
          <a:p>
            <a:pPr indent="-342900" lvl="0" marL="342900" rtl="0" algn="ctr">
              <a:spcBef>
                <a:spcPts val="0"/>
              </a:spcBef>
              <a:spcAft>
                <a:spcPts val="0"/>
              </a:spcAft>
              <a:buClr>
                <a:schemeClr val="dk1"/>
              </a:buClr>
              <a:buSzPts val="3200"/>
              <a:buChar char="•"/>
            </a:pPr>
            <a:r>
              <a:rPr lang="ro-RO">
                <a:latin typeface="Comic Sans MS"/>
                <a:ea typeface="Comic Sans MS"/>
                <a:cs typeface="Comic Sans MS"/>
                <a:sym typeface="Comic Sans MS"/>
              </a:rPr>
              <a:t>Cursul a avut loc în perioada 25.04 – 29.04.2022 în Valencia, Spania</a:t>
            </a:r>
            <a:endParaRPr>
              <a:latin typeface="Comic Sans MS"/>
              <a:ea typeface="Comic Sans MS"/>
              <a:cs typeface="Comic Sans MS"/>
              <a:sym typeface="Comic Sans MS"/>
            </a:endParaRPr>
          </a:p>
        </p:txBody>
      </p:sp>
      <p:sp>
        <p:nvSpPr>
          <p:cNvPr id="93" name="Google Shape;93;p2"/>
          <p:cNvSpPr txBox="1"/>
          <p:nvPr/>
        </p:nvSpPr>
        <p:spPr>
          <a:xfrm>
            <a:off x="975000" y="5668175"/>
            <a:ext cx="7337100" cy="40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94" name="Google Shape;94;p2"/>
          <p:cNvSpPr txBox="1"/>
          <p:nvPr/>
        </p:nvSpPr>
        <p:spPr>
          <a:xfrm>
            <a:off x="132175" y="4996025"/>
            <a:ext cx="5255100" cy="1744500"/>
          </a:xfrm>
          <a:prstGeom prst="rect">
            <a:avLst/>
          </a:prstGeom>
          <a:noFill/>
          <a:ln>
            <a:noFill/>
          </a:ln>
        </p:spPr>
        <p:txBody>
          <a:bodyPr anchorCtr="0" anchor="t" bIns="91425" lIns="91425" spcFirstLastPara="1" rIns="91425" wrap="square" tIns="91425">
            <a:spAutoFit/>
          </a:bodyPr>
          <a:lstStyle/>
          <a:p>
            <a:pPr indent="-342900" lvl="0" marL="342900" rtl="0" algn="l">
              <a:spcBef>
                <a:spcPts val="640"/>
              </a:spcBef>
              <a:spcAft>
                <a:spcPts val="0"/>
              </a:spcAft>
              <a:buClr>
                <a:schemeClr val="dk1"/>
              </a:buClr>
              <a:buSzPts val="3200"/>
              <a:buChar char="•"/>
            </a:pPr>
            <a:r>
              <a:rPr lang="ro-RO" sz="3200">
                <a:solidFill>
                  <a:schemeClr val="dk1"/>
                </a:solidFill>
                <a:latin typeface="Comic Sans MS"/>
                <a:ea typeface="Comic Sans MS"/>
                <a:cs typeface="Comic Sans MS"/>
                <a:sym typeface="Comic Sans MS"/>
              </a:rPr>
              <a:t>A fost organizat de O.N.G.-ul MeRaKi</a:t>
            </a:r>
            <a:endParaRPr sz="3200">
              <a:solidFill>
                <a:schemeClr val="dk1"/>
              </a:solidFill>
              <a:latin typeface="Comic Sans MS"/>
              <a:ea typeface="Comic Sans MS"/>
              <a:cs typeface="Comic Sans MS"/>
              <a:sym typeface="Comic Sans MS"/>
            </a:endParaRPr>
          </a:p>
          <a:p>
            <a:pPr indent="-431800" lvl="0" marL="342900" rtl="0" algn="l">
              <a:spcBef>
                <a:spcPts val="640"/>
              </a:spcBef>
              <a:spcAft>
                <a:spcPts val="0"/>
              </a:spcAft>
              <a:buClr>
                <a:schemeClr val="dk1"/>
              </a:buClr>
              <a:buSzPts val="3200"/>
              <a:buFont typeface="Comic Sans MS"/>
              <a:buChar char="•"/>
            </a:pPr>
            <a:r>
              <a:rPr lang="ro-RO" sz="3200">
                <a:solidFill>
                  <a:schemeClr val="dk1"/>
                </a:solidFill>
                <a:latin typeface="Comic Sans MS"/>
                <a:ea typeface="Comic Sans MS"/>
                <a:cs typeface="Comic Sans MS"/>
                <a:sym typeface="Comic Sans MS"/>
              </a:rPr>
              <a:t>www.merakiprojectes.eu</a:t>
            </a:r>
            <a:endParaRPr sz="3200">
              <a:solidFill>
                <a:schemeClr val="dk1"/>
              </a:solidFill>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12aad604a38_1_0"/>
          <p:cNvSpPr txBox="1"/>
          <p:nvPr>
            <p:ph type="title"/>
          </p:nvPr>
        </p:nvSpPr>
        <p:spPr>
          <a:xfrm>
            <a:off x="457200" y="158763"/>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ro-RO">
                <a:latin typeface="Comic Sans MS"/>
                <a:ea typeface="Comic Sans MS"/>
                <a:cs typeface="Comic Sans MS"/>
                <a:sym typeface="Comic Sans MS"/>
              </a:rPr>
              <a:t>Aplicații</a:t>
            </a:r>
            <a:endParaRPr>
              <a:latin typeface="Comic Sans MS"/>
              <a:ea typeface="Comic Sans MS"/>
              <a:cs typeface="Comic Sans MS"/>
              <a:sym typeface="Comic Sans MS"/>
            </a:endParaRPr>
          </a:p>
        </p:txBody>
      </p:sp>
      <p:pic>
        <p:nvPicPr>
          <p:cNvPr id="190" name="Google Shape;190;g12aad604a38_1_0"/>
          <p:cNvPicPr preferRelativeResize="0"/>
          <p:nvPr/>
        </p:nvPicPr>
        <p:blipFill>
          <a:blip r:embed="rId3">
            <a:alphaModFix/>
          </a:blip>
          <a:stretch>
            <a:fillRect/>
          </a:stretch>
        </p:blipFill>
        <p:spPr>
          <a:xfrm>
            <a:off x="134075" y="1177688"/>
            <a:ext cx="2011425" cy="2011425"/>
          </a:xfrm>
          <a:prstGeom prst="rect">
            <a:avLst/>
          </a:prstGeom>
          <a:noFill/>
          <a:ln>
            <a:noFill/>
          </a:ln>
        </p:spPr>
      </p:pic>
      <p:pic>
        <p:nvPicPr>
          <p:cNvPr id="191" name="Google Shape;191;g12aad604a38_1_0"/>
          <p:cNvPicPr preferRelativeResize="0"/>
          <p:nvPr/>
        </p:nvPicPr>
        <p:blipFill>
          <a:blip r:embed="rId4">
            <a:alphaModFix/>
          </a:blip>
          <a:stretch>
            <a:fillRect/>
          </a:stretch>
        </p:blipFill>
        <p:spPr>
          <a:xfrm>
            <a:off x="2449673" y="1301775"/>
            <a:ext cx="3358575" cy="1763250"/>
          </a:xfrm>
          <a:prstGeom prst="rect">
            <a:avLst/>
          </a:prstGeom>
          <a:noFill/>
          <a:ln>
            <a:noFill/>
          </a:ln>
        </p:spPr>
      </p:pic>
      <p:pic>
        <p:nvPicPr>
          <p:cNvPr id="192" name="Google Shape;192;g12aad604a38_1_0"/>
          <p:cNvPicPr preferRelativeResize="0"/>
          <p:nvPr/>
        </p:nvPicPr>
        <p:blipFill>
          <a:blip r:embed="rId5">
            <a:alphaModFix/>
          </a:blip>
          <a:stretch>
            <a:fillRect/>
          </a:stretch>
        </p:blipFill>
        <p:spPr>
          <a:xfrm>
            <a:off x="6016600" y="1177701"/>
            <a:ext cx="2981366" cy="1677050"/>
          </a:xfrm>
          <a:prstGeom prst="rect">
            <a:avLst/>
          </a:prstGeom>
          <a:noFill/>
          <a:ln>
            <a:noFill/>
          </a:ln>
        </p:spPr>
      </p:pic>
      <p:pic>
        <p:nvPicPr>
          <p:cNvPr id="193" name="Google Shape;193;g12aad604a38_1_0"/>
          <p:cNvPicPr preferRelativeResize="0"/>
          <p:nvPr/>
        </p:nvPicPr>
        <p:blipFill>
          <a:blip r:embed="rId6">
            <a:alphaModFix/>
          </a:blip>
          <a:stretch>
            <a:fillRect/>
          </a:stretch>
        </p:blipFill>
        <p:spPr>
          <a:xfrm>
            <a:off x="529925" y="3735425"/>
            <a:ext cx="2719408" cy="1143000"/>
          </a:xfrm>
          <a:prstGeom prst="rect">
            <a:avLst/>
          </a:prstGeom>
          <a:noFill/>
          <a:ln>
            <a:noFill/>
          </a:ln>
        </p:spPr>
      </p:pic>
      <p:pic>
        <p:nvPicPr>
          <p:cNvPr id="194" name="Google Shape;194;g12aad604a38_1_0"/>
          <p:cNvPicPr preferRelativeResize="0"/>
          <p:nvPr/>
        </p:nvPicPr>
        <p:blipFill>
          <a:blip r:embed="rId7">
            <a:alphaModFix/>
          </a:blip>
          <a:stretch>
            <a:fillRect/>
          </a:stretch>
        </p:blipFill>
        <p:spPr>
          <a:xfrm>
            <a:off x="3566291" y="3239150"/>
            <a:ext cx="2011425" cy="2011425"/>
          </a:xfrm>
          <a:prstGeom prst="rect">
            <a:avLst/>
          </a:prstGeom>
          <a:noFill/>
          <a:ln>
            <a:noFill/>
          </a:ln>
        </p:spPr>
      </p:pic>
      <p:pic>
        <p:nvPicPr>
          <p:cNvPr id="195" name="Google Shape;195;g12aad604a38_1_0"/>
          <p:cNvPicPr preferRelativeResize="0"/>
          <p:nvPr/>
        </p:nvPicPr>
        <p:blipFill>
          <a:blip r:embed="rId8">
            <a:alphaModFix/>
          </a:blip>
          <a:stretch>
            <a:fillRect/>
          </a:stretch>
        </p:blipFill>
        <p:spPr>
          <a:xfrm>
            <a:off x="6543679" y="3239150"/>
            <a:ext cx="2143125" cy="2143125"/>
          </a:xfrm>
          <a:prstGeom prst="rect">
            <a:avLst/>
          </a:prstGeom>
          <a:noFill/>
          <a:ln>
            <a:noFill/>
          </a:ln>
        </p:spPr>
      </p:pic>
      <p:pic>
        <p:nvPicPr>
          <p:cNvPr id="196" name="Google Shape;196;g12aad604a38_1_0"/>
          <p:cNvPicPr preferRelativeResize="0"/>
          <p:nvPr/>
        </p:nvPicPr>
        <p:blipFill>
          <a:blip r:embed="rId9">
            <a:alphaModFix/>
          </a:blip>
          <a:stretch>
            <a:fillRect/>
          </a:stretch>
        </p:blipFill>
        <p:spPr>
          <a:xfrm>
            <a:off x="249012" y="5424696"/>
            <a:ext cx="3556710" cy="1143000"/>
          </a:xfrm>
          <a:prstGeom prst="rect">
            <a:avLst/>
          </a:prstGeom>
          <a:noFill/>
          <a:ln>
            <a:noFill/>
          </a:ln>
        </p:spPr>
      </p:pic>
      <p:pic>
        <p:nvPicPr>
          <p:cNvPr id="197" name="Google Shape;197;g12aad604a38_1_0"/>
          <p:cNvPicPr preferRelativeResize="0"/>
          <p:nvPr/>
        </p:nvPicPr>
        <p:blipFill>
          <a:blip r:embed="rId10">
            <a:alphaModFix/>
          </a:blip>
          <a:stretch>
            <a:fillRect/>
          </a:stretch>
        </p:blipFill>
        <p:spPr>
          <a:xfrm>
            <a:off x="4935975" y="5588286"/>
            <a:ext cx="2719400" cy="81581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12aad604a38_1_14"/>
          <p:cNvSpPr txBox="1"/>
          <p:nvPr>
            <p:ph type="title"/>
          </p:nvPr>
        </p:nvSpPr>
        <p:spPr>
          <a:xfrm>
            <a:off x="77100" y="228600"/>
            <a:ext cx="53598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ro-RO"/>
              <a:t>Symbaloo</a:t>
            </a:r>
            <a:endParaRPr/>
          </a:p>
        </p:txBody>
      </p:sp>
      <p:pic>
        <p:nvPicPr>
          <p:cNvPr id="203" name="Google Shape;203;g12aad604a38_1_14"/>
          <p:cNvPicPr preferRelativeResize="0"/>
          <p:nvPr/>
        </p:nvPicPr>
        <p:blipFill>
          <a:blip r:embed="rId3">
            <a:alphaModFix/>
          </a:blip>
          <a:stretch>
            <a:fillRect/>
          </a:stretch>
        </p:blipFill>
        <p:spPr>
          <a:xfrm>
            <a:off x="5717725" y="-3"/>
            <a:ext cx="1600200" cy="1600200"/>
          </a:xfrm>
          <a:prstGeom prst="rect">
            <a:avLst/>
          </a:prstGeom>
          <a:noFill/>
          <a:ln>
            <a:noFill/>
          </a:ln>
        </p:spPr>
      </p:pic>
      <p:pic>
        <p:nvPicPr>
          <p:cNvPr id="204" name="Google Shape;204;g12aad604a38_1_14"/>
          <p:cNvPicPr preferRelativeResize="0"/>
          <p:nvPr/>
        </p:nvPicPr>
        <p:blipFill>
          <a:blip r:embed="rId4">
            <a:alphaModFix/>
          </a:blip>
          <a:stretch>
            <a:fillRect/>
          </a:stretch>
        </p:blipFill>
        <p:spPr>
          <a:xfrm>
            <a:off x="152400" y="1600200"/>
            <a:ext cx="8839200" cy="47785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8" name="Shape 208"/>
        <p:cNvGrpSpPr/>
        <p:nvPr/>
      </p:nvGrpSpPr>
      <p:grpSpPr>
        <a:xfrm>
          <a:off x="0" y="0"/>
          <a:ext cx="0" cy="0"/>
          <a:chOff x="0" y="0"/>
          <a:chExt cx="0" cy="0"/>
        </a:xfrm>
      </p:grpSpPr>
      <p:pic>
        <p:nvPicPr>
          <p:cNvPr id="209" name="Google Shape;209;g12aad604a38_1_21"/>
          <p:cNvPicPr preferRelativeResize="0"/>
          <p:nvPr/>
        </p:nvPicPr>
        <p:blipFill>
          <a:blip r:embed="rId3">
            <a:alphaModFix/>
          </a:blip>
          <a:stretch>
            <a:fillRect/>
          </a:stretch>
        </p:blipFill>
        <p:spPr>
          <a:xfrm>
            <a:off x="3139801" y="129725"/>
            <a:ext cx="3111474" cy="1633525"/>
          </a:xfrm>
          <a:prstGeom prst="rect">
            <a:avLst/>
          </a:prstGeom>
          <a:noFill/>
          <a:ln>
            <a:noFill/>
          </a:ln>
        </p:spPr>
      </p:pic>
      <p:pic>
        <p:nvPicPr>
          <p:cNvPr id="210" name="Google Shape;210;g12aad604a38_1_21"/>
          <p:cNvPicPr preferRelativeResize="0"/>
          <p:nvPr/>
        </p:nvPicPr>
        <p:blipFill>
          <a:blip r:embed="rId4">
            <a:alphaModFix/>
          </a:blip>
          <a:stretch>
            <a:fillRect/>
          </a:stretch>
        </p:blipFill>
        <p:spPr>
          <a:xfrm>
            <a:off x="0" y="2064400"/>
            <a:ext cx="9144000" cy="414317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214" name="Shape 214"/>
        <p:cNvGrpSpPr/>
        <p:nvPr/>
      </p:nvGrpSpPr>
      <p:grpSpPr>
        <a:xfrm>
          <a:off x="0" y="0"/>
          <a:ext cx="0" cy="0"/>
          <a:chOff x="0" y="0"/>
          <a:chExt cx="0" cy="0"/>
        </a:xfrm>
      </p:grpSpPr>
      <p:sp>
        <p:nvSpPr>
          <p:cNvPr id="215" name="Google Shape;215;g12aad604a38_1_28"/>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ro-RO">
                <a:latin typeface="Comic Sans MS"/>
                <a:ea typeface="Comic Sans MS"/>
                <a:cs typeface="Comic Sans MS"/>
                <a:sym typeface="Comic Sans MS"/>
              </a:rPr>
              <a:t>Bouncy Balls</a:t>
            </a:r>
            <a:endParaRPr>
              <a:latin typeface="Comic Sans MS"/>
              <a:ea typeface="Comic Sans MS"/>
              <a:cs typeface="Comic Sans MS"/>
              <a:sym typeface="Comic Sans MS"/>
            </a:endParaRPr>
          </a:p>
        </p:txBody>
      </p:sp>
      <p:pic>
        <p:nvPicPr>
          <p:cNvPr id="216" name="Google Shape;216;g12aad604a38_1_28"/>
          <p:cNvPicPr preferRelativeResize="0"/>
          <p:nvPr/>
        </p:nvPicPr>
        <p:blipFill>
          <a:blip r:embed="rId3">
            <a:alphaModFix/>
          </a:blip>
          <a:stretch>
            <a:fillRect/>
          </a:stretch>
        </p:blipFill>
        <p:spPr>
          <a:xfrm>
            <a:off x="78975" y="1293625"/>
            <a:ext cx="9065025" cy="437985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0" name="Shape 220"/>
        <p:cNvGrpSpPr/>
        <p:nvPr/>
      </p:nvGrpSpPr>
      <p:grpSpPr>
        <a:xfrm>
          <a:off x="0" y="0"/>
          <a:ext cx="0" cy="0"/>
          <a:chOff x="0" y="0"/>
          <a:chExt cx="0" cy="0"/>
        </a:xfrm>
      </p:grpSpPr>
      <p:sp>
        <p:nvSpPr>
          <p:cNvPr id="221" name="Google Shape;221;g12aad604a38_1_34"/>
          <p:cNvSpPr txBox="1"/>
          <p:nvPr>
            <p:ph type="title"/>
          </p:nvPr>
        </p:nvSpPr>
        <p:spPr>
          <a:xfrm>
            <a:off x="3734725" y="324225"/>
            <a:ext cx="51723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ro-RO">
                <a:latin typeface="Comic Sans MS"/>
                <a:ea typeface="Comic Sans MS"/>
                <a:cs typeface="Comic Sans MS"/>
                <a:sym typeface="Comic Sans MS"/>
              </a:rPr>
              <a:t>QR Code</a:t>
            </a:r>
            <a:endParaRPr>
              <a:latin typeface="Comic Sans MS"/>
              <a:ea typeface="Comic Sans MS"/>
              <a:cs typeface="Comic Sans MS"/>
              <a:sym typeface="Comic Sans MS"/>
            </a:endParaRPr>
          </a:p>
        </p:txBody>
      </p:sp>
      <p:sp>
        <p:nvSpPr>
          <p:cNvPr id="222" name="Google Shape;222;g12aad604a38_1_34"/>
          <p:cNvSpPr txBox="1"/>
          <p:nvPr>
            <p:ph idx="1" type="body"/>
          </p:nvPr>
        </p:nvSpPr>
        <p:spPr>
          <a:xfrm>
            <a:off x="5337675" y="1467225"/>
            <a:ext cx="3382200" cy="4440600"/>
          </a:xfrm>
          <a:prstGeom prst="rect">
            <a:avLst/>
          </a:prstGeom>
        </p:spPr>
        <p:txBody>
          <a:bodyPr anchorCtr="0" anchor="t" bIns="45700" lIns="91425" spcFirstLastPara="1" rIns="91425" wrap="square" tIns="45700">
            <a:normAutofit fontScale="62500"/>
          </a:bodyPr>
          <a:lstStyle/>
          <a:p>
            <a:pPr indent="0" lvl="0" marL="0" rtl="0" algn="l">
              <a:spcBef>
                <a:spcPts val="360"/>
              </a:spcBef>
              <a:spcAft>
                <a:spcPts val="0"/>
              </a:spcAft>
              <a:buNone/>
            </a:pPr>
            <a:r>
              <a:rPr lang="ro-RO">
                <a:latin typeface="Comic Sans MS"/>
                <a:ea typeface="Comic Sans MS"/>
                <a:cs typeface="Comic Sans MS"/>
                <a:sym typeface="Comic Sans MS"/>
              </a:rPr>
              <a:t>Etape:</a:t>
            </a:r>
            <a:endParaRPr>
              <a:latin typeface="Comic Sans MS"/>
              <a:ea typeface="Comic Sans MS"/>
              <a:cs typeface="Comic Sans MS"/>
              <a:sym typeface="Comic Sans MS"/>
            </a:endParaRPr>
          </a:p>
          <a:p>
            <a:pPr indent="-300037" lvl="0" marL="457200" rtl="0" algn="l">
              <a:spcBef>
                <a:spcPts val="360"/>
              </a:spcBef>
              <a:spcAft>
                <a:spcPts val="0"/>
              </a:spcAft>
              <a:buSzPct val="56250"/>
              <a:buFont typeface="Comic Sans MS"/>
              <a:buAutoNum type="arabicPeriod"/>
            </a:pPr>
            <a:r>
              <a:rPr lang="ro-RO">
                <a:latin typeface="Comic Sans MS"/>
                <a:ea typeface="Comic Sans MS"/>
                <a:cs typeface="Comic Sans MS"/>
                <a:sym typeface="Comic Sans MS"/>
              </a:rPr>
              <a:t>copiezi link-ul adresei pe care dorești să o transformi în QR Code</a:t>
            </a:r>
            <a:endParaRPr>
              <a:latin typeface="Comic Sans MS"/>
              <a:ea typeface="Comic Sans MS"/>
              <a:cs typeface="Comic Sans MS"/>
              <a:sym typeface="Comic Sans MS"/>
            </a:endParaRPr>
          </a:p>
          <a:p>
            <a:pPr indent="-300037" lvl="0" marL="457200" rtl="0" algn="l">
              <a:spcBef>
                <a:spcPts val="0"/>
              </a:spcBef>
              <a:spcAft>
                <a:spcPts val="0"/>
              </a:spcAft>
              <a:buSzPct val="56250"/>
              <a:buFont typeface="Comic Sans MS"/>
              <a:buAutoNum type="arabicPeriod"/>
            </a:pPr>
            <a:r>
              <a:rPr lang="ro-RO">
                <a:latin typeface="Comic Sans MS"/>
                <a:ea typeface="Comic Sans MS"/>
                <a:cs typeface="Comic Sans MS"/>
                <a:sym typeface="Comic Sans MS"/>
              </a:rPr>
              <a:t>scrie  într-o nouă fereastră adresa </a:t>
            </a:r>
            <a:r>
              <a:rPr lang="ro-RO" u="sng">
                <a:solidFill>
                  <a:schemeClr val="hlink"/>
                </a:solidFill>
                <a:latin typeface="Comic Sans MS"/>
                <a:ea typeface="Comic Sans MS"/>
                <a:cs typeface="Comic Sans MS"/>
                <a:sym typeface="Comic Sans MS"/>
                <a:hlinkClick r:id="rId4"/>
              </a:rPr>
              <a:t>https://www.qrcode-monkey.com/</a:t>
            </a:r>
            <a:endParaRPr>
              <a:latin typeface="Comic Sans MS"/>
              <a:ea typeface="Comic Sans MS"/>
              <a:cs typeface="Comic Sans MS"/>
              <a:sym typeface="Comic Sans MS"/>
            </a:endParaRPr>
          </a:p>
          <a:p>
            <a:pPr indent="-300037" lvl="0" marL="457200" rtl="0" algn="l">
              <a:spcBef>
                <a:spcPts val="0"/>
              </a:spcBef>
              <a:spcAft>
                <a:spcPts val="0"/>
              </a:spcAft>
              <a:buSzPct val="56250"/>
              <a:buFont typeface="Comic Sans MS"/>
              <a:buAutoNum type="arabicPeriod"/>
            </a:pPr>
            <a:r>
              <a:rPr lang="ro-RO">
                <a:latin typeface="Comic Sans MS"/>
                <a:ea typeface="Comic Sans MS"/>
                <a:cs typeface="Comic Sans MS"/>
                <a:sym typeface="Comic Sans MS"/>
              </a:rPr>
              <a:t>lipește linkul și automat ți se va genera un cod QR pe care îl poți downloda în calculator/ telefon.</a:t>
            </a:r>
            <a:endParaRPr>
              <a:latin typeface="Comic Sans MS"/>
              <a:ea typeface="Comic Sans MS"/>
              <a:cs typeface="Comic Sans MS"/>
              <a:sym typeface="Comic Sans M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g12f7cf437fc_0_12"/>
          <p:cNvPicPr preferRelativeResize="0"/>
          <p:nvPr/>
        </p:nvPicPr>
        <p:blipFill>
          <a:blip r:embed="rId3">
            <a:alphaModFix/>
          </a:blip>
          <a:stretch>
            <a:fillRect/>
          </a:stretch>
        </p:blipFill>
        <p:spPr>
          <a:xfrm>
            <a:off x="2590800" y="304800"/>
            <a:ext cx="6553201" cy="6553201"/>
          </a:xfrm>
          <a:prstGeom prst="rect">
            <a:avLst/>
          </a:prstGeom>
          <a:noFill/>
          <a:ln>
            <a:noFill/>
          </a:ln>
        </p:spPr>
      </p:pic>
      <p:sp>
        <p:nvSpPr>
          <p:cNvPr id="228" name="Google Shape;228;g12f7cf437fc_0_12"/>
          <p:cNvSpPr txBox="1"/>
          <p:nvPr/>
        </p:nvSpPr>
        <p:spPr>
          <a:xfrm>
            <a:off x="442500" y="2181350"/>
            <a:ext cx="2148300" cy="197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o-RO" sz="2900">
                <a:latin typeface="Comic Sans MS"/>
                <a:ea typeface="Comic Sans MS"/>
                <a:cs typeface="Comic Sans MS"/>
                <a:sym typeface="Comic Sans MS"/>
              </a:rPr>
              <a:t>Cod QR al site-ului grădiniței noastre</a:t>
            </a:r>
            <a:endParaRPr sz="2900">
              <a:latin typeface="Comic Sans MS"/>
              <a:ea typeface="Comic Sans MS"/>
              <a:cs typeface="Comic Sans MS"/>
              <a:sym typeface="Comic Sans M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2" name="Shape 232"/>
        <p:cNvGrpSpPr/>
        <p:nvPr/>
      </p:nvGrpSpPr>
      <p:grpSpPr>
        <a:xfrm>
          <a:off x="0" y="0"/>
          <a:ext cx="0" cy="0"/>
          <a:chOff x="0" y="0"/>
          <a:chExt cx="0" cy="0"/>
        </a:xfrm>
      </p:grpSpPr>
      <p:sp>
        <p:nvSpPr>
          <p:cNvPr id="233" name="Google Shape;233;g12aad604a38_1_39"/>
          <p:cNvSpPr txBox="1"/>
          <p:nvPr>
            <p:ph type="title"/>
          </p:nvPr>
        </p:nvSpPr>
        <p:spPr>
          <a:xfrm>
            <a:off x="3569450" y="208550"/>
            <a:ext cx="5481000" cy="11430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ro-RO">
                <a:latin typeface="Comic Sans MS"/>
                <a:ea typeface="Comic Sans MS"/>
                <a:cs typeface="Comic Sans MS"/>
                <a:sym typeface="Comic Sans MS"/>
              </a:rPr>
              <a:t>Cum putem crea un desen animat</a:t>
            </a:r>
            <a:endParaRPr>
              <a:latin typeface="Comic Sans MS"/>
              <a:ea typeface="Comic Sans MS"/>
              <a:cs typeface="Comic Sans MS"/>
              <a:sym typeface="Comic Sans MS"/>
            </a:endParaRPr>
          </a:p>
        </p:txBody>
      </p:sp>
      <p:sp>
        <p:nvSpPr>
          <p:cNvPr id="234" name="Google Shape;234;g12aad604a38_1_39"/>
          <p:cNvSpPr txBox="1"/>
          <p:nvPr>
            <p:ph idx="1" type="body"/>
          </p:nvPr>
        </p:nvSpPr>
        <p:spPr>
          <a:xfrm>
            <a:off x="4180900" y="1470750"/>
            <a:ext cx="4869600" cy="5255100"/>
          </a:xfrm>
          <a:prstGeom prst="rect">
            <a:avLst/>
          </a:prstGeom>
        </p:spPr>
        <p:txBody>
          <a:bodyPr anchorCtr="0" anchor="t" bIns="45700" lIns="91425" spcFirstLastPara="1" rIns="91425" wrap="square" tIns="45700">
            <a:normAutofit lnSpcReduction="20000"/>
          </a:bodyPr>
          <a:lstStyle/>
          <a:p>
            <a:pPr indent="0" lvl="0" marL="0" rtl="0" algn="l">
              <a:spcBef>
                <a:spcPts val="360"/>
              </a:spcBef>
              <a:spcAft>
                <a:spcPts val="0"/>
              </a:spcAft>
              <a:buNone/>
            </a:pPr>
            <a:r>
              <a:rPr lang="ro-RO">
                <a:latin typeface="Comic Sans MS"/>
                <a:ea typeface="Comic Sans MS"/>
                <a:cs typeface="Comic Sans MS"/>
                <a:sym typeface="Comic Sans MS"/>
              </a:rPr>
              <a:t>Etape:</a:t>
            </a:r>
            <a:endParaRPr>
              <a:latin typeface="Comic Sans MS"/>
              <a:ea typeface="Comic Sans MS"/>
              <a:cs typeface="Comic Sans MS"/>
              <a:sym typeface="Comic Sans MS"/>
            </a:endParaRPr>
          </a:p>
          <a:p>
            <a:pPr indent="-355600" lvl="0" marL="457200" rtl="0" algn="l">
              <a:spcBef>
                <a:spcPts val="360"/>
              </a:spcBef>
              <a:spcAft>
                <a:spcPts val="0"/>
              </a:spcAft>
              <a:buSzPts val="2000"/>
              <a:buFont typeface="Comic Sans MS"/>
              <a:buAutoNum type="arabicPeriod"/>
            </a:pPr>
            <a:r>
              <a:rPr lang="ro-RO" sz="3400">
                <a:latin typeface="Comic Sans MS"/>
                <a:ea typeface="Comic Sans MS"/>
                <a:cs typeface="Comic Sans MS"/>
                <a:sym typeface="Comic Sans MS"/>
              </a:rPr>
              <a:t>Desenează ceva ce îți place;</a:t>
            </a:r>
            <a:endParaRPr sz="3400">
              <a:latin typeface="Comic Sans MS"/>
              <a:ea typeface="Comic Sans MS"/>
              <a:cs typeface="Comic Sans MS"/>
              <a:sym typeface="Comic Sans MS"/>
            </a:endParaRPr>
          </a:p>
          <a:p>
            <a:pPr indent="-355600" lvl="0" marL="457200" rtl="0" algn="l">
              <a:spcBef>
                <a:spcPts val="0"/>
              </a:spcBef>
              <a:spcAft>
                <a:spcPts val="0"/>
              </a:spcAft>
              <a:buSzPts val="2000"/>
              <a:buFont typeface="Comic Sans MS"/>
              <a:buAutoNum type="arabicPeriod"/>
            </a:pPr>
            <a:r>
              <a:rPr lang="ro-RO" sz="3400">
                <a:latin typeface="Comic Sans MS"/>
                <a:ea typeface="Comic Sans MS"/>
                <a:cs typeface="Comic Sans MS"/>
                <a:sym typeface="Comic Sans MS"/>
              </a:rPr>
              <a:t>Ia-ți telefonul;</a:t>
            </a:r>
            <a:endParaRPr sz="3400">
              <a:latin typeface="Comic Sans MS"/>
              <a:ea typeface="Comic Sans MS"/>
              <a:cs typeface="Comic Sans MS"/>
              <a:sym typeface="Comic Sans MS"/>
            </a:endParaRPr>
          </a:p>
          <a:p>
            <a:pPr indent="-355600" lvl="0" marL="457200" rtl="0" algn="l">
              <a:spcBef>
                <a:spcPts val="0"/>
              </a:spcBef>
              <a:spcAft>
                <a:spcPts val="0"/>
              </a:spcAft>
              <a:buSzPts val="2000"/>
              <a:buFont typeface="Comic Sans MS"/>
              <a:buAutoNum type="arabicPeriod"/>
            </a:pPr>
            <a:r>
              <a:rPr lang="ro-RO" sz="3400">
                <a:latin typeface="Comic Sans MS"/>
                <a:ea typeface="Comic Sans MS"/>
                <a:cs typeface="Comic Sans MS"/>
                <a:sym typeface="Comic Sans MS"/>
              </a:rPr>
              <a:t>Fă o poză desenului;</a:t>
            </a:r>
            <a:endParaRPr sz="3400">
              <a:latin typeface="Comic Sans MS"/>
              <a:ea typeface="Comic Sans MS"/>
              <a:cs typeface="Comic Sans MS"/>
              <a:sym typeface="Comic Sans MS"/>
            </a:endParaRPr>
          </a:p>
          <a:p>
            <a:pPr indent="-355600" lvl="0" marL="457200" rtl="0" algn="l">
              <a:spcBef>
                <a:spcPts val="0"/>
              </a:spcBef>
              <a:spcAft>
                <a:spcPts val="0"/>
              </a:spcAft>
              <a:buSzPts val="2000"/>
              <a:buFont typeface="Comic Sans MS"/>
              <a:buAutoNum type="arabicPeriod"/>
            </a:pPr>
            <a:r>
              <a:rPr lang="ro-RO" sz="3400">
                <a:latin typeface="Comic Sans MS"/>
                <a:ea typeface="Comic Sans MS"/>
                <a:cs typeface="Comic Sans MS"/>
                <a:sym typeface="Comic Sans MS"/>
              </a:rPr>
              <a:t>Deschide Firefox și scrie următorul link: </a:t>
            </a:r>
            <a:r>
              <a:rPr lang="ro-RO" sz="3400">
                <a:solidFill>
                  <a:srgbClr val="FF0000"/>
                </a:solidFill>
                <a:latin typeface="Comic Sans MS"/>
                <a:ea typeface="Comic Sans MS"/>
                <a:cs typeface="Comic Sans MS"/>
                <a:sym typeface="Comic Sans MS"/>
              </a:rPr>
              <a:t>sketch.metademolab.com</a:t>
            </a:r>
            <a:endParaRPr sz="3400">
              <a:solidFill>
                <a:srgbClr val="FF0000"/>
              </a:solidFill>
              <a:latin typeface="Comic Sans MS"/>
              <a:ea typeface="Comic Sans MS"/>
              <a:cs typeface="Comic Sans MS"/>
              <a:sym typeface="Comic Sans MS"/>
            </a:endParaRPr>
          </a:p>
          <a:p>
            <a:pPr indent="-355600" lvl="0" marL="457200" rtl="0" algn="l">
              <a:spcBef>
                <a:spcPts val="0"/>
              </a:spcBef>
              <a:spcAft>
                <a:spcPts val="0"/>
              </a:spcAft>
              <a:buSzPts val="2000"/>
              <a:buFont typeface="Comic Sans MS"/>
              <a:buAutoNum type="arabicPeriod"/>
            </a:pPr>
            <a:r>
              <a:rPr lang="ro-RO" sz="3400">
                <a:latin typeface="Comic Sans MS"/>
                <a:ea typeface="Comic Sans MS"/>
                <a:cs typeface="Comic Sans MS"/>
                <a:sym typeface="Comic Sans MS"/>
              </a:rPr>
              <a:t>Încarcă poza pe site și…</a:t>
            </a:r>
            <a:endParaRPr sz="3400">
              <a:latin typeface="Comic Sans MS"/>
              <a:ea typeface="Comic Sans MS"/>
              <a:cs typeface="Comic Sans MS"/>
              <a:sym typeface="Comic Sans MS"/>
            </a:endParaRPr>
          </a:p>
          <a:p>
            <a:pPr indent="0" lvl="0" marL="0" rtl="0" algn="l">
              <a:spcBef>
                <a:spcPts val="360"/>
              </a:spcBef>
              <a:spcAft>
                <a:spcPts val="0"/>
              </a:spcAft>
              <a:buNone/>
            </a:pPr>
            <a:r>
              <a:t/>
            </a:r>
            <a:endParaRPr>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g12f4c7b08ae_2_1" title="sheep walking meraki course">
            <a:hlinkClick r:id="rId3"/>
          </p:cNvPr>
          <p:cNvPicPr preferRelativeResize="0"/>
          <p:nvPr/>
        </p:nvPicPr>
        <p:blipFill>
          <a:blip r:embed="rId4">
            <a:alphaModFix/>
          </a:blip>
          <a:stretch>
            <a:fillRect/>
          </a:stretch>
        </p:blipFill>
        <p:spPr>
          <a:xfrm>
            <a:off x="0" y="0"/>
            <a:ext cx="9144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g12f7cf437fc_0_33" title="Dancing Murshroom Meraki Course">
            <a:hlinkClick r:id="rId3"/>
          </p:cNvPr>
          <p:cNvPicPr preferRelativeResize="0"/>
          <p:nvPr/>
        </p:nvPicPr>
        <p:blipFill>
          <a:blip r:embed="rId4">
            <a:alphaModFix/>
          </a:blip>
          <a:stretch>
            <a:fillRect/>
          </a:stretch>
        </p:blipFill>
        <p:spPr>
          <a:xfrm>
            <a:off x="-50800" y="0"/>
            <a:ext cx="9144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12f99e515c4_0_1"/>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457200" lvl="0" marL="0" rtl="0" algn="just">
              <a:lnSpc>
                <a:spcPct val="95000"/>
              </a:lnSpc>
              <a:spcBef>
                <a:spcPts val="0"/>
              </a:spcBef>
              <a:spcAft>
                <a:spcPts val="0"/>
              </a:spcAft>
              <a:buClr>
                <a:schemeClr val="dk1"/>
              </a:buClr>
              <a:buSzPts val="1100"/>
              <a:buFont typeface="Arial"/>
              <a:buNone/>
            </a:pPr>
            <a:r>
              <a:rPr lang="ro-RO" sz="2700">
                <a:latin typeface="Comic Sans MS"/>
                <a:ea typeface="Comic Sans MS"/>
                <a:cs typeface="Comic Sans MS"/>
                <a:sym typeface="Comic Sans MS"/>
              </a:rPr>
              <a:t>Vă invităm să ne descoperiți proiectul și pe pagina etwinning: </a:t>
            </a:r>
            <a:endParaRPr sz="2700" u="sng">
              <a:solidFill>
                <a:schemeClr val="hlink"/>
              </a:solidFill>
              <a:latin typeface="Comic Sans MS"/>
              <a:ea typeface="Comic Sans MS"/>
              <a:cs typeface="Comic Sans MS"/>
              <a:sym typeface="Comic Sans MS"/>
            </a:endParaRPr>
          </a:p>
          <a:p>
            <a:pPr indent="457200" lvl="0" marL="0" rtl="0" algn="just">
              <a:lnSpc>
                <a:spcPct val="95000"/>
              </a:lnSpc>
              <a:spcBef>
                <a:spcPts val="0"/>
              </a:spcBef>
              <a:spcAft>
                <a:spcPts val="0"/>
              </a:spcAft>
              <a:buClr>
                <a:schemeClr val="dk1"/>
              </a:buClr>
              <a:buSzPts val="1100"/>
              <a:buFont typeface="Arial"/>
              <a:buNone/>
            </a:pPr>
            <a:r>
              <a:rPr lang="ro-RO" sz="2700">
                <a:latin typeface="Comic Sans MS"/>
                <a:ea typeface="Comic Sans MS"/>
                <a:cs typeface="Comic Sans MS"/>
                <a:sym typeface="Comic Sans MS"/>
              </a:rPr>
              <a:t>Conţinutul prezentului material reprezintă responsabilitatea exclusivă a autorilor, iar Agenţia Naţională şi Comisia Europeană nu sunt responsabile pentru modul în care va fi folosit conţinutul informaţiei.</a:t>
            </a:r>
            <a:endParaRPr sz="2700">
              <a:latin typeface="Comic Sans MS"/>
              <a:ea typeface="Comic Sans MS"/>
              <a:cs typeface="Comic Sans MS"/>
              <a:sym typeface="Comic Sans MS"/>
            </a:endParaRPr>
          </a:p>
          <a:p>
            <a:pPr indent="0" lvl="0" marL="0" rtl="0" algn="l">
              <a:lnSpc>
                <a:spcPct val="80000"/>
              </a:lnSpc>
              <a:spcBef>
                <a:spcPts val="360"/>
              </a:spcBef>
              <a:spcAft>
                <a:spcPts val="0"/>
              </a:spcAft>
              <a:buNone/>
            </a:pPr>
            <a:r>
              <a:t/>
            </a:r>
            <a:endParaRPr sz="2700">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g12aad604a38_0_36"/>
          <p:cNvSpPr txBox="1"/>
          <p:nvPr>
            <p:ph type="title"/>
          </p:nvPr>
        </p:nvSpPr>
        <p:spPr>
          <a:xfrm>
            <a:off x="-170750" y="-3"/>
            <a:ext cx="8229600" cy="842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ro-RO">
                <a:latin typeface="Comic Sans MS"/>
                <a:ea typeface="Comic Sans MS"/>
                <a:cs typeface="Comic Sans MS"/>
                <a:sym typeface="Comic Sans MS"/>
              </a:rPr>
              <a:t>Flipped Classroom</a:t>
            </a:r>
            <a:endParaRPr>
              <a:latin typeface="Comic Sans MS"/>
              <a:ea typeface="Comic Sans MS"/>
              <a:cs typeface="Comic Sans MS"/>
              <a:sym typeface="Comic Sans MS"/>
            </a:endParaRPr>
          </a:p>
        </p:txBody>
      </p:sp>
      <p:sp>
        <p:nvSpPr>
          <p:cNvPr id="100" name="Google Shape;100;g12aad604a38_0_36"/>
          <p:cNvSpPr txBox="1"/>
          <p:nvPr>
            <p:ph idx="1" type="body"/>
          </p:nvPr>
        </p:nvSpPr>
        <p:spPr>
          <a:xfrm>
            <a:off x="280925" y="842700"/>
            <a:ext cx="6907500" cy="3619200"/>
          </a:xfrm>
          <a:prstGeom prst="rect">
            <a:avLst/>
          </a:prstGeom>
        </p:spPr>
        <p:txBody>
          <a:bodyPr anchorCtr="0" anchor="t" bIns="45700" lIns="91425" spcFirstLastPara="1" rIns="91425" wrap="square" tIns="45700">
            <a:normAutofit fontScale="62500" lnSpcReduction="20000"/>
          </a:bodyPr>
          <a:lstStyle/>
          <a:p>
            <a:pPr indent="-300037" lvl="0" marL="457200" rtl="0" algn="l">
              <a:spcBef>
                <a:spcPts val="360"/>
              </a:spcBef>
              <a:spcAft>
                <a:spcPts val="0"/>
              </a:spcAft>
              <a:buSzPct val="56250"/>
              <a:buFont typeface="Comic Sans MS"/>
              <a:buChar char="-"/>
            </a:pPr>
            <a:r>
              <a:rPr lang="ro-RO">
                <a:latin typeface="Comic Sans MS"/>
                <a:ea typeface="Comic Sans MS"/>
                <a:cs typeface="Comic Sans MS"/>
                <a:sym typeface="Comic Sans MS"/>
              </a:rPr>
              <a:t>Flipped Classroom  (sau clasa inversată) </a:t>
            </a:r>
            <a:r>
              <a:rPr lang="ro-RO">
                <a:latin typeface="Comic Sans MS"/>
                <a:ea typeface="Comic Sans MS"/>
                <a:cs typeface="Comic Sans MS"/>
                <a:sym typeface="Comic Sans MS"/>
              </a:rPr>
              <a:t>este o strategie de instruire și un tip de învățare mixtă, care are ca scop creșterea implicării și a învățării elevilor prin faptul că elevii completează lecturile acasă și lucrează la rezolvarea problemelor în timpul orelor de curs. Acest stil pedagogic mută activitățile, inclusiv cele care ar fi putut fi considerate în mod tradițional teme pentru acasă, în sala de clasă. În cazul unei clase inversate, elevii urmăresc lecturi online, colaborează în discuții online sau efectuează cercetări acasă, în timp ce se implică activ în concepte în clasă, sub îndrumarea unui mentor.</a:t>
            </a:r>
            <a:endParaRPr>
              <a:latin typeface="Comic Sans MS"/>
              <a:ea typeface="Comic Sans MS"/>
              <a:cs typeface="Comic Sans MS"/>
              <a:sym typeface="Comic Sans MS"/>
            </a:endParaRPr>
          </a:p>
          <a:p>
            <a:pPr indent="0" lvl="0" marL="0" rtl="0" algn="l">
              <a:spcBef>
                <a:spcPts val="360"/>
              </a:spcBef>
              <a:spcAft>
                <a:spcPts val="0"/>
              </a:spcAft>
              <a:buNone/>
            </a:pPr>
            <a:r>
              <a:t/>
            </a:r>
            <a:endParaRPr>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1000"/>
                                        <p:tgtEl>
                                          <p:spTgt spid="9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g12aad604a38_0_42"/>
          <p:cNvSpPr txBox="1"/>
          <p:nvPr>
            <p:ph idx="1" type="body"/>
          </p:nvPr>
        </p:nvSpPr>
        <p:spPr>
          <a:xfrm>
            <a:off x="2544900" y="941950"/>
            <a:ext cx="6147300" cy="5122800"/>
          </a:xfrm>
          <a:prstGeom prst="rect">
            <a:avLst/>
          </a:prstGeom>
        </p:spPr>
        <p:txBody>
          <a:bodyPr anchorCtr="0" anchor="t" bIns="45700" lIns="91425" spcFirstLastPara="1" rIns="91425" wrap="square" tIns="45700">
            <a:normAutofit fontScale="77500" lnSpcReduction="20000"/>
          </a:bodyPr>
          <a:lstStyle/>
          <a:p>
            <a:pPr indent="457200" lvl="0" marL="0" rtl="0" algn="l">
              <a:spcBef>
                <a:spcPts val="360"/>
              </a:spcBef>
              <a:spcAft>
                <a:spcPts val="0"/>
              </a:spcAft>
              <a:buClr>
                <a:schemeClr val="dk1"/>
              </a:buClr>
              <a:buSzPct val="34375"/>
              <a:buFont typeface="Arial"/>
              <a:buNone/>
            </a:pPr>
            <a:r>
              <a:rPr lang="ro-RO">
                <a:latin typeface="Comic Sans MS"/>
                <a:ea typeface="Comic Sans MS"/>
                <a:cs typeface="Comic Sans MS"/>
                <a:sym typeface="Comic Sans MS"/>
              </a:rPr>
              <a:t>În învățământul tradițional, profesorul este, de obicei, conducătorul unei lecții, centrul atenției și principalul diseminator de informații în timpul orei de curs. Profesorul răspunde la întrebări, în timp ce elevii se raportează direct la profesor pentru îndrumare și feedback. Multe modele tradiționale de predare se bazează pe prezentări de lecții individuale în stil cursiv, limitând implicarea elevilor la activități în care aceștia lucrează independent sau în grupuri mici la sarcini aplicative, concepute de profesor.</a:t>
            </a:r>
            <a:endParaRPr>
              <a:latin typeface="Comic Sans MS"/>
              <a:ea typeface="Comic Sans MS"/>
              <a:cs typeface="Comic Sans MS"/>
              <a:sym typeface="Comic Sans MS"/>
            </a:endParaRPr>
          </a:p>
          <a:p>
            <a:pPr indent="0" lvl="0" marL="0" rtl="0" algn="l">
              <a:spcBef>
                <a:spcPts val="360"/>
              </a:spcBef>
              <a:spcAft>
                <a:spcPts val="0"/>
              </a:spcAft>
              <a:buNone/>
            </a:pPr>
            <a:r>
              <a:rPr lang="ro-RO">
                <a:latin typeface="Comic Sans MS"/>
                <a:ea typeface="Comic Sans MS"/>
                <a:cs typeface="Comic Sans MS"/>
                <a:sym typeface="Comic Sans MS"/>
              </a:rPr>
              <a:t>	</a:t>
            </a:r>
            <a:endParaRPr>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1000"/>
                                        <p:tgtEl>
                                          <p:spTgt spid="10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g12aad604a38_1_44"/>
          <p:cNvSpPr txBox="1"/>
          <p:nvPr>
            <p:ph idx="1" type="body"/>
          </p:nvPr>
        </p:nvSpPr>
        <p:spPr>
          <a:xfrm>
            <a:off x="446175" y="3640175"/>
            <a:ext cx="8075400" cy="2804700"/>
          </a:xfrm>
          <a:prstGeom prst="rect">
            <a:avLst/>
          </a:prstGeom>
        </p:spPr>
        <p:txBody>
          <a:bodyPr anchorCtr="0" anchor="t" bIns="45700" lIns="91425" spcFirstLastPara="1" rIns="91425" wrap="square" tIns="45700">
            <a:normAutofit fontScale="62500" lnSpcReduction="20000"/>
          </a:bodyPr>
          <a:lstStyle/>
          <a:p>
            <a:pPr indent="0" lvl="0" marL="0" rtl="0" algn="l">
              <a:spcBef>
                <a:spcPts val="360"/>
              </a:spcBef>
              <a:spcAft>
                <a:spcPts val="0"/>
              </a:spcAft>
              <a:buClr>
                <a:schemeClr val="dk1"/>
              </a:buClr>
              <a:buSzPct val="34375"/>
              <a:buFont typeface="Arial"/>
              <a:buNone/>
            </a:pPr>
            <a:r>
              <a:rPr lang="ro-RO">
                <a:solidFill>
                  <a:schemeClr val="lt1"/>
                </a:solidFill>
                <a:highlight>
                  <a:schemeClr val="dk2"/>
                </a:highlight>
                <a:latin typeface="Comic Sans MS"/>
                <a:ea typeface="Comic Sans MS"/>
                <a:cs typeface="Comic Sans MS"/>
                <a:sym typeface="Comic Sans MS"/>
              </a:rPr>
              <a:t>Flipped Classroom sau clasa inversată schimbă în mod intenționat instruirea către un model centrat pe elev, în care elevii sunt adesea inițiați inițial în subiecte noi în afara școlii, eliberând timp în clasă pentru explorarea subiectelor mai în profunzime, creând oportunități de învățare semnificative. În cazul unei clase inversate, "livrarea de conținut" poate lua o varietate de forme, prezentând adesea lecții video pregătite de profesor sau de terți, deși pot fi utilizate alternativ discuții colaborative online, cercetări digitale și lecturi de text.</a:t>
            </a:r>
            <a:endParaRPr>
              <a:solidFill>
                <a:schemeClr val="lt1"/>
              </a:solidFill>
              <a:highlight>
                <a:schemeClr val="dk2"/>
              </a:highlight>
              <a:latin typeface="Comic Sans MS"/>
              <a:ea typeface="Comic Sans MS"/>
              <a:cs typeface="Comic Sans MS"/>
              <a:sym typeface="Comic Sans MS"/>
            </a:endParaRPr>
          </a:p>
          <a:p>
            <a:pPr indent="0" lvl="0" marL="0" rtl="0" algn="l">
              <a:spcBef>
                <a:spcPts val="360"/>
              </a:spcBef>
              <a:spcAft>
                <a:spcPts val="0"/>
              </a:spcAft>
              <a:buNone/>
            </a:pPr>
            <a:r>
              <a:t/>
            </a:r>
            <a:endParaRPr>
              <a:solidFill>
                <a:schemeClr val="lt1"/>
              </a:solidFill>
              <a:highlight>
                <a:schemeClr val="dk2"/>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p:tgtEl>
                                          <p:spTgt spid="11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 name="Shape 114"/>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g12aad604a38_0_55"/>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g12aad604a38_0_49"/>
          <p:cNvPicPr preferRelativeResize="0"/>
          <p:nvPr/>
        </p:nvPicPr>
        <p:blipFill>
          <a:blip r:embed="rId3">
            <a:alphaModFix/>
          </a:blip>
          <a:stretch>
            <a:fillRect/>
          </a:stretch>
        </p:blipFill>
        <p:spPr>
          <a:xfrm>
            <a:off x="73450" y="747300"/>
            <a:ext cx="9144001" cy="5499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Ema Chesches</dc:creator>
</cp:coreProperties>
</file>