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3"/>
  </p:notesMasterIdLst>
  <p:sldIdLst>
    <p:sldId id="256" r:id="rId5"/>
    <p:sldId id="257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7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000">
                <a:latin typeface="Arial"/>
              </a:rPr>
              <a:t>Pulse para editar el formato de las notas</a:t>
            </a:r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>
                <a:latin typeface="Times New Roman"/>
              </a:rPr>
              <a:t>&lt;encabezamiento&gt;</a:t>
            </a:r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>
                <a:latin typeface="Times New Roman"/>
              </a:rPr>
              <a:t>&lt;fecha/hora&gt;</a:t>
            </a:r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400">
                <a:latin typeface="Times New Roman"/>
              </a:rPr>
              <a:t>&lt;pie de página&gt;</a:t>
            </a:r>
            <a:endParaRPr/>
          </a:p>
        </p:txBody>
      </p:sp>
      <p:sp>
        <p:nvSpPr>
          <p:cNvPr id="16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92487AD-DCD1-4677-88FF-820A62DC778B}" type="slidenum">
              <a:rPr lang="es-E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76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1200" strike="noStrike">
                <a:solidFill>
                  <a:srgbClr val="000000"/>
                </a:solidFill>
                <a:latin typeface="Arial"/>
                <a:ea typeface="+mn-ea"/>
              </a:rPr>
              <a:t>Enumere todos los pasos realizados para completar el experimento.</a:t>
            </a:r>
            <a:endParaRPr/>
          </a:p>
          <a:p>
            <a:pPr>
              <a:lnSpc>
                <a:spcPct val="100000"/>
              </a:lnSpc>
            </a:pPr>
            <a:r>
              <a:rPr lang="es-ES" sz="1200" strike="noStrike">
                <a:solidFill>
                  <a:srgbClr val="000000"/>
                </a:solidFill>
                <a:latin typeface="Arial"/>
                <a:ea typeface="+mn-ea"/>
              </a:rPr>
              <a:t>Recuerde numerar los pasos.</a:t>
            </a:r>
            <a:endParaRPr/>
          </a:p>
          <a:p>
            <a:pPr>
              <a:lnSpc>
                <a:spcPct val="100000"/>
              </a:lnSpc>
            </a:pPr>
            <a:r>
              <a:rPr lang="es-ES" sz="1200" strike="noStrike">
                <a:solidFill>
                  <a:srgbClr val="000000"/>
                </a:solidFill>
                <a:latin typeface="Arial"/>
                <a:ea typeface="+mn-ea"/>
              </a:rPr>
              <a:t>Incluya fotos del experimento.</a:t>
            </a:r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FC57715-7585-426D-8CE5-9C02E4D46A26}" type="slidenum">
              <a:rPr lang="es-ES" sz="1200" strike="noStrike">
                <a:solidFill>
                  <a:srgbClr val="FFFFFF"/>
                </a:solidFill>
                <a:latin typeface="Arial"/>
                <a:ea typeface="+mn-ea"/>
              </a:rPr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100580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066680" y="4043160"/>
            <a:ext cx="100580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20800" y="404316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066680" y="404316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100580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066680" y="1714680"/>
            <a:ext cx="100580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" name="Imatge 38"/>
          <p:cNvPicPr/>
          <p:nvPr/>
        </p:nvPicPr>
        <p:blipFill>
          <a:blip r:embed="rId2"/>
          <a:stretch/>
        </p:blipFill>
        <p:spPr>
          <a:xfrm>
            <a:off x="3302280" y="1714680"/>
            <a:ext cx="5586480" cy="4457520"/>
          </a:xfrm>
          <a:prstGeom prst="rect">
            <a:avLst/>
          </a:prstGeom>
          <a:ln>
            <a:noFill/>
          </a:ln>
        </p:spPr>
      </p:pic>
      <p:pic>
        <p:nvPicPr>
          <p:cNvPr id="40" name="Imatge 39"/>
          <p:cNvPicPr/>
          <p:nvPr/>
        </p:nvPicPr>
        <p:blipFill>
          <a:blip r:embed="rId2"/>
          <a:stretch/>
        </p:blipFill>
        <p:spPr>
          <a:xfrm>
            <a:off x="3302280" y="1714680"/>
            <a:ext cx="5586480" cy="445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1066680" y="1714680"/>
            <a:ext cx="10058040" cy="445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100580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1066680" y="127080"/>
            <a:ext cx="10058040" cy="508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1066680" y="404316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066680" y="1714680"/>
            <a:ext cx="10058040" cy="445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20800" y="404316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066680" y="4043160"/>
            <a:ext cx="100580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100580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066680" y="4043160"/>
            <a:ext cx="100580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20800" y="404316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1066680" y="404316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100580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1066680" y="1714680"/>
            <a:ext cx="100580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9" name="Imatge 78"/>
          <p:cNvPicPr/>
          <p:nvPr/>
        </p:nvPicPr>
        <p:blipFill>
          <a:blip r:embed="rId2"/>
          <a:stretch/>
        </p:blipFill>
        <p:spPr>
          <a:xfrm>
            <a:off x="3302280" y="1714680"/>
            <a:ext cx="5586480" cy="4457520"/>
          </a:xfrm>
          <a:prstGeom prst="rect">
            <a:avLst/>
          </a:prstGeom>
          <a:ln>
            <a:noFill/>
          </a:ln>
        </p:spPr>
      </p:pic>
      <p:pic>
        <p:nvPicPr>
          <p:cNvPr id="80" name="Imatge 79"/>
          <p:cNvPicPr/>
          <p:nvPr/>
        </p:nvPicPr>
        <p:blipFill>
          <a:blip r:embed="rId2"/>
          <a:stretch/>
        </p:blipFill>
        <p:spPr>
          <a:xfrm>
            <a:off x="3302280" y="1714680"/>
            <a:ext cx="5586480" cy="445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1066680" y="1714680"/>
            <a:ext cx="10058040" cy="445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100580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100580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1066680" y="127080"/>
            <a:ext cx="10058040" cy="508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1066680" y="404316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20800" y="404316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1066680" y="4043160"/>
            <a:ext cx="100580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100580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1066680" y="4043160"/>
            <a:ext cx="100580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20800" y="404316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1066680" y="404316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100580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1066680" y="1714680"/>
            <a:ext cx="100580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0" name="Imatge 119"/>
          <p:cNvPicPr/>
          <p:nvPr/>
        </p:nvPicPr>
        <p:blipFill>
          <a:blip r:embed="rId2"/>
          <a:stretch/>
        </p:blipFill>
        <p:spPr>
          <a:xfrm>
            <a:off x="3302280" y="1714680"/>
            <a:ext cx="5586480" cy="4457520"/>
          </a:xfrm>
          <a:prstGeom prst="rect">
            <a:avLst/>
          </a:prstGeom>
          <a:ln>
            <a:noFill/>
          </a:ln>
        </p:spPr>
      </p:pic>
      <p:pic>
        <p:nvPicPr>
          <p:cNvPr id="121" name="Imatge 120"/>
          <p:cNvPicPr/>
          <p:nvPr/>
        </p:nvPicPr>
        <p:blipFill>
          <a:blip r:embed="rId2"/>
          <a:stretch/>
        </p:blipFill>
        <p:spPr>
          <a:xfrm>
            <a:off x="3302280" y="1714680"/>
            <a:ext cx="5586480" cy="445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1066680" y="1714680"/>
            <a:ext cx="10058040" cy="445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100580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1066680" y="127080"/>
            <a:ext cx="10058040" cy="508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1066680" y="404316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20800" y="404316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1066680" y="4043160"/>
            <a:ext cx="100580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100580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1066680" y="4043160"/>
            <a:ext cx="100580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220800" y="404316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1066680" y="404316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100580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1066680" y="1714680"/>
            <a:ext cx="100580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1" name="Imatge 160"/>
          <p:cNvPicPr/>
          <p:nvPr/>
        </p:nvPicPr>
        <p:blipFill>
          <a:blip r:embed="rId2"/>
          <a:stretch/>
        </p:blipFill>
        <p:spPr>
          <a:xfrm>
            <a:off x="3302280" y="1714680"/>
            <a:ext cx="5586480" cy="4457520"/>
          </a:xfrm>
          <a:prstGeom prst="rect">
            <a:avLst/>
          </a:prstGeom>
          <a:ln>
            <a:noFill/>
          </a:ln>
        </p:spPr>
      </p:pic>
      <p:pic>
        <p:nvPicPr>
          <p:cNvPr id="162" name="Imatge 161"/>
          <p:cNvPicPr/>
          <p:nvPr/>
        </p:nvPicPr>
        <p:blipFill>
          <a:blip r:embed="rId2"/>
          <a:stretch/>
        </p:blipFill>
        <p:spPr>
          <a:xfrm>
            <a:off x="3302280" y="1714680"/>
            <a:ext cx="5586480" cy="445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066680" y="127080"/>
            <a:ext cx="10058040" cy="508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066680" y="404316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4457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20800" y="404316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06668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20800" y="1714680"/>
            <a:ext cx="49082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066680" y="4043160"/>
            <a:ext cx="10058040" cy="212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0" y="0"/>
            <a:ext cx="12191760" cy="1371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Line 2"/>
          <p:cNvSpPr/>
          <p:nvPr/>
        </p:nvSpPr>
        <p:spPr>
          <a:xfrm>
            <a:off x="0" y="1371600"/>
            <a:ext cx="12191760" cy="0"/>
          </a:xfrm>
          <a:prstGeom prst="line">
            <a:avLst/>
          </a:prstGeom>
          <a:ln w="76320"/>
        </p:spPr>
      </p:sp>
      <p:sp>
        <p:nvSpPr>
          <p:cNvPr id="2" name="CustomShape 3"/>
          <p:cNvSpPr/>
          <p:nvPr/>
        </p:nvSpPr>
        <p:spPr>
          <a:xfrm>
            <a:off x="0" y="4572000"/>
            <a:ext cx="12191760" cy="159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0" y="6210000"/>
            <a:ext cx="12191760" cy="0"/>
          </a:xfrm>
          <a:prstGeom prst="line">
            <a:avLst/>
          </a:prstGeom>
          <a:ln w="76320"/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609480" y="4740480"/>
            <a:ext cx="10972440" cy="12632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800" strike="noStrike">
                <a:solidFill>
                  <a:srgbClr val="FFFFFF"/>
                </a:solidFill>
                <a:latin typeface="Arial"/>
              </a:rPr>
              <a:t>Pulse para editar el formato del texto de títuloHaga clic para modificar el estilo de título del patrón</a:t>
            </a:r>
            <a:endParaRPr/>
          </a:p>
        </p:txBody>
      </p:sp>
      <p:pic>
        <p:nvPicPr>
          <p:cNvPr id="5" name="Picture 8"/>
          <p:cNvPicPr/>
          <p:nvPr/>
        </p:nvPicPr>
        <p:blipFill>
          <a:blip r:embed="rId14"/>
          <a:stretch/>
        </p:blipFill>
        <p:spPr>
          <a:xfrm>
            <a:off x="1440" y="0"/>
            <a:ext cx="12188520" cy="4571640"/>
          </a:xfrm>
          <a:prstGeom prst="rect">
            <a:avLst/>
          </a:prstGeom>
          <a:ln>
            <a:noFill/>
          </a:ln>
        </p:spPr>
      </p:pic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12191760" cy="1371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Line 2"/>
          <p:cNvSpPr/>
          <p:nvPr/>
        </p:nvSpPr>
        <p:spPr>
          <a:xfrm>
            <a:off x="0" y="1371600"/>
            <a:ext cx="12191760" cy="0"/>
          </a:xfrm>
          <a:prstGeom prst="line">
            <a:avLst/>
          </a:prstGeom>
          <a:ln w="76320"/>
        </p:spPr>
      </p:sp>
      <p:sp>
        <p:nvSpPr>
          <p:cNvPr id="43" name="CustomShape 3"/>
          <p:cNvSpPr/>
          <p:nvPr/>
        </p:nvSpPr>
        <p:spPr>
          <a:xfrm>
            <a:off x="0" y="0"/>
            <a:ext cx="12191760" cy="571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Line 4"/>
          <p:cNvSpPr/>
          <p:nvPr/>
        </p:nvSpPr>
        <p:spPr>
          <a:xfrm>
            <a:off x="0" y="5752800"/>
            <a:ext cx="12191760" cy="0"/>
          </a:xfrm>
          <a:prstGeom prst="line">
            <a:avLst/>
          </a:prstGeom>
          <a:ln w="76320"/>
        </p:spPr>
      </p:sp>
      <p:sp>
        <p:nvSpPr>
          <p:cNvPr id="45" name="PlaceHolder 5"/>
          <p:cNvSpPr>
            <a:spLocks noGrp="1"/>
          </p:cNvSpPr>
          <p:nvPr>
            <p:ph type="title"/>
          </p:nvPr>
        </p:nvSpPr>
        <p:spPr>
          <a:xfrm>
            <a:off x="609480" y="3153240"/>
            <a:ext cx="10972440" cy="2285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5800" strike="noStrike">
                <a:solidFill>
                  <a:srgbClr val="FFFFFF"/>
                </a:solidFill>
                <a:latin typeface="Arial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603360" y="5864040"/>
            <a:ext cx="10972440" cy="449640"/>
          </a:xfrm>
          <a:prstGeom prst="rect">
            <a:avLst/>
          </a:prstGeom>
        </p:spPr>
        <p:txBody>
          <a:bodyPr anchor="ctr"/>
          <a:lstStyle/>
          <a:p>
            <a:pPr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808080"/>
                </a:solidFill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808080"/>
                </a:solidFill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808080"/>
                </a:solidFill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808080"/>
                </a:solidFill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808080"/>
                </a:solidFill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808080"/>
                </a:solidFill>
                <a:latin typeface="Arial"/>
              </a:rPr>
              <a:t>Sexto nivel del esquema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808080"/>
                </a:solidFill>
                <a:latin typeface="Arial"/>
              </a:rPr>
              <a:t>Séptimo nivel del esquemaEditar el estilo de texto del patrón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0"/>
            <a:ext cx="12191760" cy="1371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Line 2"/>
          <p:cNvSpPr/>
          <p:nvPr/>
        </p:nvSpPr>
        <p:spPr>
          <a:xfrm>
            <a:off x="0" y="1371600"/>
            <a:ext cx="12191760" cy="0"/>
          </a:xfrm>
          <a:prstGeom prst="line">
            <a:avLst/>
          </a:prstGeom>
          <a:ln w="76320"/>
        </p:spPr>
      </p:sp>
      <p:sp>
        <p:nvSpPr>
          <p:cNvPr id="83" name="PlaceHolder 3"/>
          <p:cNvSpPr>
            <a:spLocks noGrp="1"/>
          </p:cNvSpPr>
          <p:nvPr>
            <p:ph type="title"/>
          </p:nvPr>
        </p:nvSpPr>
        <p:spPr>
          <a:xfrm>
            <a:off x="1066680" y="127080"/>
            <a:ext cx="10058040" cy="1096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400" strike="noStrike">
                <a:solidFill>
                  <a:srgbClr val="FFFFFF"/>
                </a:solidFill>
                <a:latin typeface="Arial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1066680" y="1714680"/>
            <a:ext cx="10058040" cy="44575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200" strike="noStrike">
                <a:solidFill>
                  <a:srgbClr val="FFFFFF"/>
                </a:solidFill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200" strike="noStrike">
                <a:solidFill>
                  <a:srgbClr val="FFFFFF"/>
                </a:solidFill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200" strike="noStrike">
                <a:solidFill>
                  <a:srgbClr val="FFFFFF"/>
                </a:solidFill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200" strike="noStrike">
                <a:solidFill>
                  <a:srgbClr val="FFFFFF"/>
                </a:solidFill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200" strike="noStrike">
                <a:solidFill>
                  <a:srgbClr val="FFFFFF"/>
                </a:solidFill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200" strike="noStrike">
                <a:solidFill>
                  <a:srgbClr val="FFFFFF"/>
                </a:solidFill>
                <a:latin typeface="Arial"/>
              </a:rPr>
              <a:t>Sexto nivel del esquema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 strike="noStrike">
                <a:solidFill>
                  <a:srgbClr val="FFFFFF"/>
                </a:solidFill>
                <a:latin typeface="Arial"/>
              </a:rPr>
              <a:t>Séptimo nivel del esquemaEditar el estilo de texto del patrón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FFFFFF"/>
                </a:solidFill>
                <a:latin typeface="Arial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FFFFFF"/>
                </a:solidFill>
                <a:latin typeface="Arial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z="1600" strike="noStrike">
                <a:solidFill>
                  <a:srgbClr val="FFFFFF"/>
                </a:solidFill>
                <a:latin typeface="Arial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z="1600" strike="noStrike">
                <a:solidFill>
                  <a:srgbClr val="FFFFFF"/>
                </a:solidFill>
                <a:latin typeface="Arial"/>
              </a:rPr>
              <a:t>Quinto nivel</a:t>
            </a:r>
            <a:endParaRPr/>
          </a:p>
        </p:txBody>
      </p:sp>
      <p:sp>
        <p:nvSpPr>
          <p:cNvPr id="85" name="PlaceHolder 5"/>
          <p:cNvSpPr>
            <a:spLocks noGrp="1"/>
          </p:cNvSpPr>
          <p:nvPr>
            <p:ph type="dt"/>
          </p:nvPr>
        </p:nvSpPr>
        <p:spPr>
          <a:xfrm>
            <a:off x="9487080" y="6394320"/>
            <a:ext cx="2323800" cy="27396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s-ES" sz="1200" strike="noStrike">
                <a:solidFill>
                  <a:srgbClr val="808080"/>
                </a:solidFill>
                <a:latin typeface="Arial"/>
              </a:rPr>
              <a:t>30/03/16</a:t>
            </a:r>
            <a:endParaRPr/>
          </a:p>
        </p:txBody>
      </p:sp>
      <p:sp>
        <p:nvSpPr>
          <p:cNvPr id="86" name="PlaceHolder 6"/>
          <p:cNvSpPr>
            <a:spLocks noGrp="1"/>
          </p:cNvSpPr>
          <p:nvPr>
            <p:ph type="ftr"/>
          </p:nvPr>
        </p:nvSpPr>
        <p:spPr>
          <a:xfrm>
            <a:off x="809640" y="6394320"/>
            <a:ext cx="8133840" cy="2739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7" name="PlaceHolder 7"/>
          <p:cNvSpPr>
            <a:spLocks noGrp="1"/>
          </p:cNvSpPr>
          <p:nvPr>
            <p:ph type="sldNum"/>
          </p:nvPr>
        </p:nvSpPr>
        <p:spPr>
          <a:xfrm>
            <a:off x="85680" y="6394320"/>
            <a:ext cx="523440" cy="27396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48C4520-B16A-44F2-B3D0-C0C8684163B6}" type="slidenum">
              <a:rPr lang="es-ES" sz="1200" strike="noStrike">
                <a:solidFill>
                  <a:srgbClr val="808080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0"/>
            <a:ext cx="12191760" cy="1371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Line 2"/>
          <p:cNvSpPr/>
          <p:nvPr/>
        </p:nvSpPr>
        <p:spPr>
          <a:xfrm>
            <a:off x="0" y="1371600"/>
            <a:ext cx="12191760" cy="0"/>
          </a:xfrm>
          <a:prstGeom prst="line">
            <a:avLst/>
          </a:prstGeom>
          <a:ln w="76320"/>
        </p:spPr>
      </p:sp>
      <p:sp>
        <p:nvSpPr>
          <p:cNvPr id="124" name="CustomShape 3"/>
          <p:cNvSpPr/>
          <p:nvPr/>
        </p:nvSpPr>
        <p:spPr>
          <a:xfrm>
            <a:off x="0" y="0"/>
            <a:ext cx="42667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Line 4"/>
          <p:cNvSpPr/>
          <p:nvPr/>
        </p:nvSpPr>
        <p:spPr>
          <a:xfrm>
            <a:off x="4267080" y="0"/>
            <a:ext cx="0" cy="6858000"/>
          </a:xfrm>
          <a:prstGeom prst="line">
            <a:avLst/>
          </a:prstGeom>
          <a:ln w="76320"/>
        </p:spPr>
      </p:sp>
      <p:sp>
        <p:nvSpPr>
          <p:cNvPr id="126" name="PlaceHolder 5"/>
          <p:cNvSpPr>
            <a:spLocks noGrp="1"/>
          </p:cNvSpPr>
          <p:nvPr>
            <p:ph type="title"/>
          </p:nvPr>
        </p:nvSpPr>
        <p:spPr>
          <a:xfrm>
            <a:off x="380520" y="465480"/>
            <a:ext cx="3505680" cy="1599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FFFFFF"/>
                </a:solidFill>
                <a:latin typeface="Arial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699080" y="465480"/>
            <a:ext cx="7048080" cy="5934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200" strike="noStrike">
                <a:solidFill>
                  <a:srgbClr val="FFFFFF"/>
                </a:solidFill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200" strike="noStrike">
                <a:solidFill>
                  <a:srgbClr val="FFFFFF"/>
                </a:solidFill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200" strike="noStrike">
                <a:solidFill>
                  <a:srgbClr val="FFFFFF"/>
                </a:solidFill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200" strike="noStrike">
                <a:solidFill>
                  <a:srgbClr val="FFFFFF"/>
                </a:solidFill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200" strike="noStrike">
                <a:solidFill>
                  <a:srgbClr val="FFFFFF"/>
                </a:solidFill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200" strike="noStrike">
                <a:solidFill>
                  <a:srgbClr val="FFFFFF"/>
                </a:solidFill>
                <a:latin typeface="Arial"/>
              </a:rPr>
              <a:t>Sexto nivel del esquema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 strike="noStrike">
                <a:solidFill>
                  <a:srgbClr val="FFFFFF"/>
                </a:solidFill>
                <a:latin typeface="Arial"/>
              </a:rPr>
              <a:t>Séptimo nivel del esquemaEditar el estilo de texto del patrón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FFFFFF"/>
                </a:solidFill>
                <a:latin typeface="Arial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FFFFFF"/>
                </a:solidFill>
                <a:latin typeface="Arial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z="1600" strike="noStrike">
                <a:solidFill>
                  <a:srgbClr val="FFFFFF"/>
                </a:solidFill>
                <a:latin typeface="Arial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z="1600" strike="noStrike">
                <a:solidFill>
                  <a:srgbClr val="FFFFFF"/>
                </a:solidFill>
                <a:latin typeface="Arial"/>
              </a:rPr>
              <a:t>Quinto nivel</a:t>
            </a:r>
            <a:endParaRPr/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380520" y="3746520"/>
            <a:ext cx="3505680" cy="2425320"/>
          </a:xfrm>
          <a:prstGeom prst="rect">
            <a:avLst/>
          </a:prstGeom>
        </p:spPr>
        <p:txBody>
          <a:bodyPr anchor="b"/>
          <a:lstStyle/>
          <a:p>
            <a:pPr>
              <a:buSzPct val="45000"/>
              <a:buFont typeface="StarSymbol"/>
              <a:buChar char=""/>
            </a:pPr>
            <a:r>
              <a:rPr lang="en-US" sz="1600" strike="noStrike">
                <a:solidFill>
                  <a:srgbClr val="FFFFFF"/>
                </a:solidFill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 strike="noStrike">
                <a:solidFill>
                  <a:srgbClr val="FFFFFF"/>
                </a:solidFill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 strike="noStrike">
                <a:solidFill>
                  <a:srgbClr val="FFFFFF"/>
                </a:solidFill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 strike="noStrike">
                <a:solidFill>
                  <a:srgbClr val="FFFFFF"/>
                </a:solidFill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1600" strike="noStrike">
                <a:solidFill>
                  <a:srgbClr val="FFFFFF"/>
                </a:solidFill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1600" strike="noStrike">
                <a:solidFill>
                  <a:srgbClr val="FFFFFF"/>
                </a:solidFill>
                <a:latin typeface="Arial"/>
              </a:rPr>
              <a:t>Sexto nivel del esquema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FFFFFF"/>
                </a:solidFill>
                <a:latin typeface="Arial"/>
              </a:rPr>
              <a:t>Séptimo nivel del esquemaEditar el estilo de texto del patrón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335360" y="5085184"/>
            <a:ext cx="11856640" cy="9185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800" dirty="0" smtClean="0">
                <a:latin typeface="Arial"/>
              </a:rPr>
              <a:t>BODY MASS AND GRAVITY </a:t>
            </a:r>
            <a:r>
              <a:rPr lang="en-US" sz="4800" dirty="0" err="1" smtClean="0">
                <a:latin typeface="Arial"/>
              </a:rPr>
              <a:t>FORCE</a:t>
            </a:r>
            <a:r>
              <a:rPr lang="en-US" sz="4800" strike="noStrike" dirty="0" err="1" smtClean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5800" strike="noStrike" dirty="0" err="1" smtClean="0">
                <a:solidFill>
                  <a:srgbClr val="FFFFFF"/>
                </a:solidFill>
                <a:latin typeface="Arial"/>
              </a:rPr>
              <a:t>vity</a:t>
            </a:r>
            <a:r>
              <a:rPr lang="en-US" sz="5800" strike="noStrike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5800" strike="noStrike" dirty="0">
                <a:solidFill>
                  <a:srgbClr val="FFFFFF"/>
                </a:solidFill>
                <a:latin typeface="Arial"/>
              </a:rPr>
              <a:t>force</a:t>
            </a:r>
            <a:endParaRPr dirty="0"/>
          </a:p>
        </p:txBody>
      </p:sp>
      <p:sp>
        <p:nvSpPr>
          <p:cNvPr id="169" name="TextShape 2"/>
          <p:cNvSpPr txBox="1"/>
          <p:nvPr/>
        </p:nvSpPr>
        <p:spPr>
          <a:xfrm>
            <a:off x="609480" y="6286680"/>
            <a:ext cx="1097244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trike="noStrike">
                <a:solidFill>
                  <a:srgbClr val="808080"/>
                </a:solidFill>
                <a:latin typeface="Arial"/>
              </a:rPr>
              <a:t>Guillem Segura, Paula Forcadell. Alba Roca | Florenci Sales | INS La Sénia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1066680" y="127080"/>
            <a:ext cx="10058040" cy="1096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400" strike="noStrike">
                <a:latin typeface="Arial"/>
              </a:rPr>
              <a:t>OBJECTS MEASURED</a:t>
            </a:r>
            <a:endParaRPr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" y="1412776"/>
            <a:ext cx="11190647" cy="52789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066680" y="171840"/>
            <a:ext cx="10058040" cy="1096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400" strike="noStrike">
                <a:latin typeface="Arial"/>
              </a:rPr>
              <a:t>OBJECTS MEASURED</a:t>
            </a:r>
            <a:endParaRPr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8" y="1471754"/>
            <a:ext cx="11377264" cy="53862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066680" y="127080"/>
            <a:ext cx="10058040" cy="1096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400" strike="noStrike" dirty="0">
                <a:latin typeface="Arial"/>
              </a:rPr>
              <a:t>PROCEDURE</a:t>
            </a:r>
            <a:endParaRPr dirty="0"/>
          </a:p>
        </p:txBody>
      </p:sp>
      <p:sp>
        <p:nvSpPr>
          <p:cNvPr id="196" name="CustomShape 2"/>
          <p:cNvSpPr/>
          <p:nvPr/>
        </p:nvSpPr>
        <p:spPr>
          <a:xfrm>
            <a:off x="1132560" y="2464560"/>
            <a:ext cx="2035440" cy="199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68760" rIns="68760" bIns="68760"/>
          <a:lstStyle/>
          <a:p>
            <a:pPr algn="ctr">
              <a:lnSpc>
                <a:spcPct val="90000"/>
              </a:lnSpc>
            </a:pPr>
            <a:r>
              <a:rPr lang="es-ES" sz="2700" strike="noStrike">
                <a:solidFill>
                  <a:srgbClr val="FFFFFF"/>
                </a:solidFill>
                <a:latin typeface="Arial"/>
              </a:rPr>
              <a:t>Measure the weight</a:t>
            </a:r>
            <a:endParaRPr/>
          </a:p>
        </p:txBody>
      </p:sp>
      <p:sp>
        <p:nvSpPr>
          <p:cNvPr id="197" name="CustomShape 3"/>
          <p:cNvSpPr/>
          <p:nvPr/>
        </p:nvSpPr>
        <p:spPr>
          <a:xfrm>
            <a:off x="1067040" y="1792800"/>
            <a:ext cx="2150280" cy="4298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8320" tIns="58320" rIns="58320" bIns="58320" anchor="ctr"/>
          <a:lstStyle/>
          <a:p>
            <a:pPr algn="ctr">
              <a:lnSpc>
                <a:spcPct val="90000"/>
              </a:lnSpc>
            </a:pPr>
            <a:r>
              <a:rPr lang="es-ES" sz="2300" strike="noStrike">
                <a:solidFill>
                  <a:srgbClr val="FFFFFF"/>
                </a:solidFill>
                <a:latin typeface="Arial"/>
              </a:rPr>
              <a:t>Step 1</a:t>
            </a:r>
            <a:endParaRPr/>
          </a:p>
        </p:txBody>
      </p:sp>
      <p:sp>
        <p:nvSpPr>
          <p:cNvPr id="198" name="CustomShape 4"/>
          <p:cNvSpPr/>
          <p:nvPr/>
        </p:nvSpPr>
        <p:spPr>
          <a:xfrm>
            <a:off x="3744000" y="2464560"/>
            <a:ext cx="2035440" cy="199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68760" rIns="68760" bIns="68760"/>
          <a:lstStyle/>
          <a:p>
            <a:pPr algn="ctr">
              <a:lnSpc>
                <a:spcPct val="90000"/>
              </a:lnSpc>
            </a:pPr>
            <a:r>
              <a:rPr lang="es-ES" sz="2700" strike="noStrike">
                <a:solidFill>
                  <a:srgbClr val="FFFFFF"/>
                </a:solidFill>
                <a:latin typeface="Arial"/>
              </a:rPr>
              <a:t>Measure the force</a:t>
            </a:r>
            <a:endParaRPr/>
          </a:p>
        </p:txBody>
      </p:sp>
      <p:sp>
        <p:nvSpPr>
          <p:cNvPr id="199" name="CustomShape 5"/>
          <p:cNvSpPr/>
          <p:nvPr/>
        </p:nvSpPr>
        <p:spPr>
          <a:xfrm>
            <a:off x="3702960" y="1792800"/>
            <a:ext cx="2150280" cy="4298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8320" tIns="58320" rIns="58320" bIns="58320" anchor="ctr"/>
          <a:lstStyle/>
          <a:p>
            <a:pPr algn="ctr">
              <a:lnSpc>
                <a:spcPct val="90000"/>
              </a:lnSpc>
            </a:pPr>
            <a:r>
              <a:rPr lang="es-ES" sz="2300" strike="noStrike">
                <a:solidFill>
                  <a:srgbClr val="FFFFFF"/>
                </a:solidFill>
                <a:latin typeface="Arial"/>
              </a:rPr>
              <a:t>Step 2</a:t>
            </a:r>
            <a:endParaRPr/>
          </a:p>
        </p:txBody>
      </p:sp>
      <p:sp>
        <p:nvSpPr>
          <p:cNvPr id="200" name="CustomShape 6"/>
          <p:cNvSpPr/>
          <p:nvPr/>
        </p:nvSpPr>
        <p:spPr>
          <a:xfrm>
            <a:off x="6460560" y="2448000"/>
            <a:ext cx="2035440" cy="199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68760" rIns="68760" bIns="68760"/>
          <a:lstStyle/>
          <a:p>
            <a:pPr algn="ctr">
              <a:lnSpc>
                <a:spcPct val="90000"/>
              </a:lnSpc>
            </a:pPr>
            <a:r>
              <a:rPr lang="es-ES" sz="2700" strike="noStrike">
                <a:solidFill>
                  <a:srgbClr val="FFFFFF"/>
                </a:solidFill>
                <a:latin typeface="Arial"/>
              </a:rPr>
              <a:t>Pass the results on an Excel</a:t>
            </a:r>
            <a:endParaRPr/>
          </a:p>
        </p:txBody>
      </p:sp>
      <p:sp>
        <p:nvSpPr>
          <p:cNvPr id="201" name="CustomShape 7"/>
          <p:cNvSpPr/>
          <p:nvPr/>
        </p:nvSpPr>
        <p:spPr>
          <a:xfrm>
            <a:off x="6338520" y="1792800"/>
            <a:ext cx="2150280" cy="4298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8320" tIns="58320" rIns="58320" bIns="58320" anchor="ctr"/>
          <a:lstStyle/>
          <a:p>
            <a:pPr algn="ctr">
              <a:lnSpc>
                <a:spcPct val="90000"/>
              </a:lnSpc>
            </a:pPr>
            <a:r>
              <a:rPr lang="es-ES" sz="2300" strike="noStrike">
                <a:solidFill>
                  <a:srgbClr val="FFFFFF"/>
                </a:solidFill>
                <a:latin typeface="Arial"/>
              </a:rPr>
              <a:t>Step 3</a:t>
            </a:r>
            <a:endParaRPr/>
          </a:p>
        </p:txBody>
      </p:sp>
      <p:sp>
        <p:nvSpPr>
          <p:cNvPr id="202" name="CustomShape 8"/>
          <p:cNvSpPr/>
          <p:nvPr/>
        </p:nvSpPr>
        <p:spPr>
          <a:xfrm>
            <a:off x="9072000" y="2464560"/>
            <a:ext cx="2035440" cy="199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68760" rIns="68760" bIns="68760"/>
          <a:lstStyle/>
          <a:p>
            <a:pPr algn="ctr">
              <a:lnSpc>
                <a:spcPct val="90000"/>
              </a:lnSpc>
            </a:pPr>
            <a:r>
              <a:rPr lang="es-ES" sz="2700" strike="noStrike">
                <a:solidFill>
                  <a:srgbClr val="FFFFFF"/>
                </a:solidFill>
                <a:latin typeface="Arial"/>
              </a:rPr>
              <a:t>Calculate the gravity, the average and the standard deviation </a:t>
            </a:r>
            <a:endParaRPr/>
          </a:p>
        </p:txBody>
      </p:sp>
      <p:sp>
        <p:nvSpPr>
          <p:cNvPr id="203" name="CustomShape 9"/>
          <p:cNvSpPr/>
          <p:nvPr/>
        </p:nvSpPr>
        <p:spPr>
          <a:xfrm>
            <a:off x="8974440" y="1792800"/>
            <a:ext cx="2150280" cy="4298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8320" tIns="58320" rIns="58320" bIns="58320" anchor="ctr"/>
          <a:lstStyle/>
          <a:p>
            <a:pPr algn="ctr">
              <a:lnSpc>
                <a:spcPct val="90000"/>
              </a:lnSpc>
            </a:pPr>
            <a:r>
              <a:rPr lang="es-ES" sz="2300" strike="noStrike">
                <a:solidFill>
                  <a:srgbClr val="FFFFFF"/>
                </a:solidFill>
                <a:latin typeface="Arial"/>
              </a:rPr>
              <a:t>Step 4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E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676169"/>
              </p:ext>
            </p:extLst>
          </p:nvPr>
        </p:nvGraphicFramePr>
        <p:xfrm>
          <a:off x="263355" y="1484783"/>
          <a:ext cx="11737303" cy="5184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3881"/>
                <a:gridCol w="1023881"/>
                <a:gridCol w="1343843"/>
                <a:gridCol w="3951541"/>
                <a:gridCol w="1983769"/>
                <a:gridCol w="2410388"/>
              </a:tblGrid>
              <a:tr h="5582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OBJECTS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MASS(g)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WEIGHT (N)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GRAVITY ACCELERATION (m/s</a:t>
                      </a:r>
                      <a:r>
                        <a:rPr lang="es-ES" sz="1600" u="none" strike="noStrike" baseline="30000">
                          <a:effectLst/>
                        </a:rPr>
                        <a:t>2</a:t>
                      </a:r>
                      <a:r>
                        <a:rPr lang="es-ES" sz="1600" u="none" strike="noStrike">
                          <a:effectLst/>
                        </a:rPr>
                        <a:t>)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ABSOLUT ERROR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RELATIVE ERROR (%)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84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100,06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9,994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-0,139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-1,39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84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114,29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1,12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9,800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0,056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0,57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84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307,1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9,769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0,086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0,88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84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257,09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2,42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9,413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0,442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4,70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84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313,22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3,11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9,929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-0,074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-0,74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84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186,39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1,85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9,925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-0,070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-0,71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84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580,06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5,783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9,970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-0,114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-1,15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84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61,22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0,61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9,964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-0,109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-1,09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84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150,56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1,499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9,956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-0,101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-1,01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84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125,71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1,24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9,864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-0,009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-0,09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84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83,98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0,824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9,812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0,043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0,44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84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157,96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1,54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9,749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0,106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1,09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84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269,15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2,65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9,846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0,009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0,10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84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198,09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1,97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9,945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-0,090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-0,90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84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106,15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1,05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9,892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-0,036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-0,37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31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E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893690"/>
              </p:ext>
            </p:extLst>
          </p:nvPr>
        </p:nvGraphicFramePr>
        <p:xfrm>
          <a:off x="1631504" y="2132856"/>
          <a:ext cx="9937104" cy="316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  <a:gridCol w="4968552"/>
              </a:tblGrid>
              <a:tr h="1056117">
                <a:tc>
                  <a:txBody>
                    <a:bodyPr/>
                    <a:lstStyle/>
                    <a:p>
                      <a:r>
                        <a:rPr lang="ca-ES" dirty="0" smtClean="0"/>
                        <a:t>AVERAGE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9,855 m/s</a:t>
                      </a:r>
                      <a:r>
                        <a:rPr lang="ca-ES" baseline="30000" dirty="0" smtClean="0"/>
                        <a:t>2</a:t>
                      </a:r>
                      <a:endParaRPr lang="es-ES" baseline="30000" dirty="0"/>
                    </a:p>
                  </a:txBody>
                  <a:tcPr/>
                </a:tc>
              </a:tr>
              <a:tr h="1056117">
                <a:tc>
                  <a:txBody>
                    <a:bodyPr/>
                    <a:lstStyle/>
                    <a:p>
                      <a:r>
                        <a:rPr lang="ca-ES" dirty="0" smtClean="0"/>
                        <a:t>STANDARD DEVIATION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0,1448</a:t>
                      </a:r>
                      <a:endParaRPr lang="es-ES" dirty="0"/>
                    </a:p>
                  </a:txBody>
                  <a:tcPr/>
                </a:tc>
              </a:tr>
              <a:tr h="1056117">
                <a:tc>
                  <a:txBody>
                    <a:bodyPr/>
                    <a:lstStyle/>
                    <a:p>
                      <a:r>
                        <a:rPr lang="ca-ES" dirty="0" smtClean="0"/>
                        <a:t>RELATIVE</a:t>
                      </a:r>
                      <a:r>
                        <a:rPr lang="ca-ES" baseline="0" dirty="0" smtClean="0"/>
                        <a:t> ERROR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0,02 %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36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E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839416" y="2132856"/>
            <a:ext cx="10513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>
                <a:solidFill>
                  <a:schemeClr val="bg1"/>
                </a:solidFill>
              </a:rPr>
              <a:t>As </a:t>
            </a:r>
            <a:r>
              <a:rPr lang="ca-ES" sz="3200" dirty="0" err="1" smtClean="0">
                <a:solidFill>
                  <a:schemeClr val="bg1"/>
                </a:solidFill>
              </a:rPr>
              <a:t>we</a:t>
            </a:r>
            <a:r>
              <a:rPr lang="ca-ES" sz="3200" dirty="0" smtClean="0">
                <a:solidFill>
                  <a:schemeClr val="bg1"/>
                </a:solidFill>
              </a:rPr>
              <a:t> can </a:t>
            </a:r>
            <a:r>
              <a:rPr lang="ca-ES" sz="3200" dirty="0" err="1" smtClean="0">
                <a:solidFill>
                  <a:schemeClr val="bg1"/>
                </a:solidFill>
              </a:rPr>
              <a:t>see</a:t>
            </a:r>
            <a:r>
              <a:rPr lang="ca-ES" sz="3200" dirty="0" smtClean="0">
                <a:solidFill>
                  <a:schemeClr val="bg1"/>
                </a:solidFill>
              </a:rPr>
              <a:t>, </a:t>
            </a:r>
            <a:r>
              <a:rPr lang="ca-ES" sz="3200" dirty="0" err="1" smtClean="0">
                <a:solidFill>
                  <a:schemeClr val="bg1"/>
                </a:solidFill>
              </a:rPr>
              <a:t>the</a:t>
            </a:r>
            <a:r>
              <a:rPr lang="ca-ES" sz="3200" dirty="0" smtClean="0">
                <a:solidFill>
                  <a:schemeClr val="bg1"/>
                </a:solidFill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</a:rPr>
              <a:t>gravity</a:t>
            </a:r>
            <a:r>
              <a:rPr lang="ca-ES" sz="3200" dirty="0" smtClean="0">
                <a:solidFill>
                  <a:schemeClr val="bg1"/>
                </a:solidFill>
              </a:rPr>
              <a:t> is </a:t>
            </a:r>
            <a:r>
              <a:rPr lang="ca-ES" sz="3200" dirty="0" err="1" smtClean="0">
                <a:solidFill>
                  <a:schemeClr val="bg1"/>
                </a:solidFill>
              </a:rPr>
              <a:t>approximate</a:t>
            </a:r>
            <a:r>
              <a:rPr lang="ca-ES" sz="3200" dirty="0" smtClean="0">
                <a:solidFill>
                  <a:schemeClr val="bg1"/>
                </a:solidFill>
              </a:rPr>
              <a:t> 9,81 </a:t>
            </a:r>
            <a:r>
              <a:rPr lang="ca-ES" sz="3200" dirty="0" err="1" smtClean="0">
                <a:solidFill>
                  <a:schemeClr val="bg1"/>
                </a:solidFill>
              </a:rPr>
              <a:t>but</a:t>
            </a:r>
            <a:r>
              <a:rPr lang="ca-ES" sz="3200" dirty="0" smtClean="0">
                <a:solidFill>
                  <a:schemeClr val="bg1"/>
                </a:solidFill>
              </a:rPr>
              <a:t>, as </a:t>
            </a:r>
            <a:r>
              <a:rPr lang="ca-ES" sz="3200" dirty="0" err="1" smtClean="0">
                <a:solidFill>
                  <a:schemeClr val="bg1"/>
                </a:solidFill>
              </a:rPr>
              <a:t>it</a:t>
            </a:r>
            <a:r>
              <a:rPr lang="ca-ES" sz="3200" dirty="0" smtClean="0">
                <a:solidFill>
                  <a:schemeClr val="bg1"/>
                </a:solidFill>
              </a:rPr>
              <a:t> is </a:t>
            </a:r>
            <a:r>
              <a:rPr lang="ca-ES" sz="3200" dirty="0" err="1" smtClean="0">
                <a:solidFill>
                  <a:schemeClr val="bg1"/>
                </a:solidFill>
              </a:rPr>
              <a:t>an</a:t>
            </a:r>
            <a:r>
              <a:rPr lang="ca-ES" sz="3200" dirty="0" smtClean="0">
                <a:solidFill>
                  <a:schemeClr val="bg1"/>
                </a:solidFill>
              </a:rPr>
              <a:t> experiment in </a:t>
            </a:r>
            <a:r>
              <a:rPr lang="ca-ES" sz="3200" dirty="0" err="1" smtClean="0">
                <a:solidFill>
                  <a:schemeClr val="bg1"/>
                </a:solidFill>
              </a:rPr>
              <a:t>the</a:t>
            </a:r>
            <a:r>
              <a:rPr lang="ca-ES" sz="3200" dirty="0" smtClean="0">
                <a:solidFill>
                  <a:schemeClr val="bg1"/>
                </a:solidFill>
              </a:rPr>
              <a:t> real </a:t>
            </a:r>
            <a:r>
              <a:rPr lang="ca-ES" sz="3200" dirty="0" err="1" smtClean="0">
                <a:solidFill>
                  <a:schemeClr val="bg1"/>
                </a:solidFill>
              </a:rPr>
              <a:t>life</a:t>
            </a:r>
            <a:r>
              <a:rPr lang="ca-ES" sz="3200" dirty="0" smtClean="0">
                <a:solidFill>
                  <a:schemeClr val="bg1"/>
                </a:solidFill>
              </a:rPr>
              <a:t>, </a:t>
            </a:r>
            <a:r>
              <a:rPr lang="ca-ES" sz="3200" dirty="0" err="1" smtClean="0">
                <a:solidFill>
                  <a:schemeClr val="bg1"/>
                </a:solidFill>
              </a:rPr>
              <a:t>this</a:t>
            </a:r>
            <a:r>
              <a:rPr lang="ca-ES" sz="3200" dirty="0" smtClean="0">
                <a:solidFill>
                  <a:schemeClr val="bg1"/>
                </a:solidFill>
              </a:rPr>
              <a:t> is normal.</a:t>
            </a:r>
          </a:p>
          <a:p>
            <a:r>
              <a:rPr lang="ca-ES" sz="3200" dirty="0" err="1" smtClean="0">
                <a:solidFill>
                  <a:schemeClr val="bg1"/>
                </a:solidFill>
              </a:rPr>
              <a:t>Also</a:t>
            </a:r>
            <a:r>
              <a:rPr lang="ca-ES" sz="3200" dirty="0" smtClean="0">
                <a:solidFill>
                  <a:schemeClr val="bg1"/>
                </a:solidFill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</a:rPr>
              <a:t>we</a:t>
            </a:r>
            <a:r>
              <a:rPr lang="ca-ES" sz="3200" dirty="0" smtClean="0">
                <a:solidFill>
                  <a:schemeClr val="bg1"/>
                </a:solidFill>
              </a:rPr>
              <a:t> can </a:t>
            </a:r>
            <a:r>
              <a:rPr lang="ca-ES" sz="3200" dirty="0" err="1" smtClean="0">
                <a:solidFill>
                  <a:schemeClr val="bg1"/>
                </a:solidFill>
              </a:rPr>
              <a:t>relate</a:t>
            </a:r>
            <a:r>
              <a:rPr lang="ca-ES" sz="3200" dirty="0" smtClean="0">
                <a:solidFill>
                  <a:schemeClr val="bg1"/>
                </a:solidFill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</a:rPr>
              <a:t>this</a:t>
            </a:r>
            <a:r>
              <a:rPr lang="ca-ES" sz="3200" dirty="0" smtClean="0">
                <a:solidFill>
                  <a:schemeClr val="bg1"/>
                </a:solidFill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</a:rPr>
              <a:t>with</a:t>
            </a:r>
            <a:r>
              <a:rPr lang="ca-ES" sz="3200" dirty="0" smtClean="0">
                <a:solidFill>
                  <a:schemeClr val="bg1"/>
                </a:solidFill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</a:rPr>
              <a:t>the</a:t>
            </a:r>
            <a:r>
              <a:rPr lang="ca-ES" sz="3200" dirty="0" smtClean="0">
                <a:solidFill>
                  <a:schemeClr val="bg1"/>
                </a:solidFill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</a:rPr>
              <a:t>different</a:t>
            </a:r>
            <a:r>
              <a:rPr lang="ca-ES" sz="3200" dirty="0" smtClean="0">
                <a:solidFill>
                  <a:schemeClr val="bg1"/>
                </a:solidFill>
              </a:rPr>
              <a:t> places </a:t>
            </a:r>
            <a:r>
              <a:rPr lang="ca-ES" sz="3200" dirty="0" err="1" smtClean="0">
                <a:solidFill>
                  <a:schemeClr val="bg1"/>
                </a:solidFill>
              </a:rPr>
              <a:t>we</a:t>
            </a:r>
            <a:r>
              <a:rPr lang="ca-ES" sz="3200" dirty="0" smtClean="0">
                <a:solidFill>
                  <a:schemeClr val="bg1"/>
                </a:solidFill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</a:rPr>
              <a:t>calculate</a:t>
            </a:r>
            <a:r>
              <a:rPr lang="ca-ES" sz="3200" dirty="0" smtClean="0">
                <a:solidFill>
                  <a:schemeClr val="bg1"/>
                </a:solidFill>
              </a:rPr>
              <a:t> it.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9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55440" y="5517232"/>
            <a:ext cx="10058040" cy="1096920"/>
          </a:xfrm>
        </p:spPr>
        <p:txBody>
          <a:bodyPr/>
          <a:lstStyle/>
          <a:p>
            <a:pPr algn="ctr"/>
            <a:r>
              <a:rPr lang="ca-ES" smtClean="0">
                <a:solidFill>
                  <a:schemeClr val="bg1"/>
                </a:solidFill>
              </a:rPr>
              <a:t>PAULA FORCADELL, ALBA ROCA I GUILLEM SEGURA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/>
          </p:nvPr>
        </p:nvSpPr>
        <p:spPr>
          <a:xfrm>
            <a:off x="3863752" y="2924944"/>
            <a:ext cx="4176464" cy="1303040"/>
          </a:xfrm>
        </p:spPr>
        <p:txBody>
          <a:bodyPr/>
          <a:lstStyle/>
          <a:p>
            <a:r>
              <a:rPr lang="ca-ES" sz="15000" b="1" dirty="0" smtClean="0">
                <a:solidFill>
                  <a:schemeClr val="bg1"/>
                </a:solidFill>
              </a:rPr>
              <a:t>END</a:t>
            </a:r>
            <a:endParaRPr lang="es-E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87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263</Words>
  <Application>Microsoft Office PowerPoint</Application>
  <PresentationFormat>Personalització</PresentationFormat>
  <Paragraphs>126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Títols de les diapositives</vt:lpstr>
      </vt:variant>
      <vt:variant>
        <vt:i4>8</vt:i4>
      </vt:variant>
    </vt:vector>
  </HeadingPairs>
  <TitlesOfParts>
    <vt:vector size="12" baseType="lpstr">
      <vt:lpstr>Office Theme</vt:lpstr>
      <vt:lpstr>Office Theme</vt:lpstr>
      <vt:lpstr>Office Theme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RESULTS</vt:lpstr>
      <vt:lpstr>RESULTS</vt:lpstr>
      <vt:lpstr>CONCLUSIONS</vt:lpstr>
      <vt:lpstr>PAULA FORCADELL, ALBA ROCA I GUILLEM SEGURA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Paula</dc:creator>
  <cp:lastModifiedBy>usuari</cp:lastModifiedBy>
  <cp:revision>10</cp:revision>
  <dcterms:modified xsi:type="dcterms:W3CDTF">2016-03-31T16:50:12Z</dcterms:modified>
</cp:coreProperties>
</file>