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4" r:id="rId8"/>
    <p:sldId id="265"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C9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463873-DFDB-440D-A5FB-C4C320C2C8C8}" type="datetimeFigureOut">
              <a:rPr lang="en-US" smtClean="0"/>
              <a:pPr/>
              <a:t>6/26/2016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4A4E0-CDF7-4F77-BBAE-3DB011B7AEF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463873-DFDB-440D-A5FB-C4C320C2C8C8}" type="datetimeFigureOut">
              <a:rPr lang="en-US" smtClean="0"/>
              <a:pPr/>
              <a:t>6/26/2016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4A4E0-CDF7-4F77-BBAE-3DB011B7AE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463873-DFDB-440D-A5FB-C4C320C2C8C8}" type="datetimeFigureOut">
              <a:rPr lang="en-US" smtClean="0"/>
              <a:pPr/>
              <a:t>6/26/2016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4A4E0-CDF7-4F77-BBAE-3DB011B7AEF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463873-DFDB-440D-A5FB-C4C320C2C8C8}" type="datetimeFigureOut">
              <a:rPr lang="en-US" smtClean="0"/>
              <a:pPr/>
              <a:t>6/26/2016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4A4E0-CDF7-4F77-BBAE-3DB011B7AEF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463873-DFDB-440D-A5FB-C4C320C2C8C8}" type="datetimeFigureOut">
              <a:rPr lang="en-US" smtClean="0"/>
              <a:pPr/>
              <a:t>6/26/2016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4A4E0-CDF7-4F77-BBAE-3DB011B7AEF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463873-DFDB-440D-A5FB-C4C320C2C8C8}" type="datetimeFigureOut">
              <a:rPr lang="en-US" smtClean="0"/>
              <a:pPr/>
              <a:t>6/26/2016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4A4E0-CDF7-4F77-BBAE-3DB011B7AEF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463873-DFDB-440D-A5FB-C4C320C2C8C8}" type="datetimeFigureOut">
              <a:rPr lang="en-US" smtClean="0"/>
              <a:pPr/>
              <a:t>6/26/2016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14A4E0-CDF7-4F77-BBAE-3DB011B7AEF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463873-DFDB-440D-A5FB-C4C320C2C8C8}" type="datetimeFigureOut">
              <a:rPr lang="en-US" smtClean="0"/>
              <a:pPr/>
              <a:t>6/26/2016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14A4E0-CDF7-4F77-BBAE-3DB011B7AE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63873-DFDB-440D-A5FB-C4C320C2C8C8}" type="datetimeFigureOut">
              <a:rPr lang="en-US" smtClean="0"/>
              <a:pPr/>
              <a:t>6/26/2016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14A4E0-CDF7-4F77-BBAE-3DB011B7AE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463873-DFDB-440D-A5FB-C4C320C2C8C8}" type="datetimeFigureOut">
              <a:rPr lang="en-US" smtClean="0"/>
              <a:pPr/>
              <a:t>6/26/2016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4A4E0-CDF7-4F77-BBAE-3DB011B7AEF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463873-DFDB-440D-A5FB-C4C320C2C8C8}" type="datetimeFigureOut">
              <a:rPr lang="en-US" smtClean="0"/>
              <a:pPr/>
              <a:t>6/26/2016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4A4E0-CDF7-4F77-BBAE-3DB011B7AEF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63873-DFDB-440D-A5FB-C4C320C2C8C8}" type="datetimeFigureOut">
              <a:rPr lang="en-US" smtClean="0"/>
              <a:pPr/>
              <a:t>6/26/2016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14A4E0-CDF7-4F77-BBAE-3DB011B7AE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endParaRPr lang="en-US" sz="8800" b="1" i="1" dirty="0">
              <a:solidFill>
                <a:srgbClr val="FF0000"/>
              </a:solidFill>
            </a:endParaRPr>
          </a:p>
        </p:txBody>
      </p:sp>
      <p:pic>
        <p:nvPicPr>
          <p:cNvPr id="18433" name="Picture 1" descr="C:\Users\Admin\Desktop\tbilisi_sameba_cathedral_by_georgiann-d36mv83.jpg"/>
          <p:cNvPicPr>
            <a:picLocks noChangeAspect="1" noChangeArrowheads="1"/>
          </p:cNvPicPr>
          <p:nvPr/>
        </p:nvPicPr>
        <p:blipFill>
          <a:blip r:embed="rId2" cstate="print"/>
          <a:srcRect/>
          <a:stretch>
            <a:fillRect/>
          </a:stretch>
        </p:blipFill>
        <p:spPr bwMode="auto">
          <a:xfrm>
            <a:off x="0" y="1"/>
            <a:ext cx="9144000" cy="6857999"/>
          </a:xfrm>
          <a:prstGeom prst="rect">
            <a:avLst/>
          </a:prstGeom>
          <a:noFill/>
        </p:spPr>
      </p:pic>
      <p:sp>
        <p:nvSpPr>
          <p:cNvPr id="6" name="Rectangle 5"/>
          <p:cNvSpPr/>
          <p:nvPr/>
        </p:nvSpPr>
        <p:spPr>
          <a:xfrm>
            <a:off x="1295400" y="228600"/>
            <a:ext cx="8458200" cy="707886"/>
          </a:xfrm>
          <a:prstGeom prst="rect">
            <a:avLst/>
          </a:prstGeom>
        </p:spPr>
        <p:txBody>
          <a:bodyPr wrap="square">
            <a:spAutoFit/>
          </a:bodyPr>
          <a:lstStyle/>
          <a:p>
            <a:r>
              <a:rPr lang="en-US" sz="4000" b="1" i="1" dirty="0">
                <a:solidFill>
                  <a:srgbClr val="FF0000"/>
                </a:solidFill>
              </a:rPr>
              <a:t>Easter  traditions in Georgia</a:t>
            </a:r>
            <a:endParaRPr lang="en-US" sz="4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homeworkerartists.com/resources/ARTBLOGERS/grdmsvl.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Rectangle 5"/>
          <p:cNvSpPr/>
          <p:nvPr/>
        </p:nvSpPr>
        <p:spPr>
          <a:xfrm>
            <a:off x="304800" y="152401"/>
            <a:ext cx="8610600" cy="6093976"/>
          </a:xfrm>
          <a:prstGeom prst="rect">
            <a:avLst/>
          </a:prstGeom>
        </p:spPr>
        <p:txBody>
          <a:bodyPr wrap="square">
            <a:spAutoFit/>
          </a:bodyPr>
          <a:lstStyle/>
          <a:p>
            <a:r>
              <a:rPr lang="en-US" sz="3000" b="1" i="1" dirty="0">
                <a:solidFill>
                  <a:srgbClr val="FF0000"/>
                </a:solidFill>
              </a:rPr>
              <a:t>Easter, which celebrates Jesus Christ’s resurrection from the dead, is Christianity’s most important holiday. It has been called a moveable feast because it doesn’t fall on a set date every year, as most holidays do. Instead, Christian churches in the West celebrate Easter on the first Sunday following the full moon after the vernal equinox on March 21. Therefore, Easter is observed anywhere between March 22 and April 25 every year. Orthodox Christians use the Julian calendar to calculate when Easter will occur and typically celebrate the holiday a week or two after the Western churches, which follow the Gregorian calendar.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7409" name="Picture 1" descr="C:\Users\Admin\Desktop\3453817344_f41993045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914400" y="228600"/>
            <a:ext cx="7239000" cy="4524315"/>
          </a:xfrm>
          <a:prstGeom prst="rect">
            <a:avLst/>
          </a:prstGeom>
        </p:spPr>
        <p:txBody>
          <a:bodyPr wrap="square">
            <a:spAutoFit/>
          </a:bodyPr>
          <a:lstStyle/>
          <a:p>
            <a:r>
              <a:rPr lang="en-US" sz="3600" b="1" i="1" dirty="0"/>
              <a:t>Easter is the most important holiday for Orthodox Christians. The week before Easter is called Passion Week. This is when special services are conducted in almost every church in Georgia, but most particular days are PASSION THURSDAY and GOOD FRIDAY.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6385" name="Picture 1" descr="C:\Users\Admin\Desktop\easter-lamb-on-easter-table.jpg"/>
          <p:cNvPicPr>
            <a:picLocks noChangeAspect="1" noChangeArrowheads="1"/>
          </p:cNvPicPr>
          <p:nvPr/>
        </p:nvPicPr>
        <p:blipFill>
          <a:blip r:embed="rId2" cstate="print"/>
          <a:srcRect/>
          <a:stretch>
            <a:fillRect/>
          </a:stretch>
        </p:blipFill>
        <p:spPr bwMode="auto">
          <a:xfrm>
            <a:off x="304800" y="304800"/>
            <a:ext cx="8458200" cy="6553200"/>
          </a:xfrm>
          <a:prstGeom prst="rect">
            <a:avLst/>
          </a:prstGeom>
          <a:noFill/>
        </p:spPr>
      </p:pic>
      <p:sp>
        <p:nvSpPr>
          <p:cNvPr id="6" name="Rectangle 5"/>
          <p:cNvSpPr/>
          <p:nvPr/>
        </p:nvSpPr>
        <p:spPr>
          <a:xfrm>
            <a:off x="533400" y="609600"/>
            <a:ext cx="6096000" cy="4154984"/>
          </a:xfrm>
          <a:prstGeom prst="rect">
            <a:avLst/>
          </a:prstGeom>
        </p:spPr>
        <p:txBody>
          <a:bodyPr wrap="square">
            <a:spAutoFit/>
          </a:bodyPr>
          <a:lstStyle/>
          <a:p>
            <a:r>
              <a:rPr lang="en-US" sz="4400" dirty="0">
                <a:solidFill>
                  <a:srgbClr val="FF0000"/>
                </a:solidFill>
              </a:rPr>
              <a:t>Several days starting from Easter Sunday greet each other saying the following phrase “Christ had risen”  to which the response is  “Indeed”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5361" name="Picture 1" descr="C:\Users\Admin\Desktop\agdgoma-batumshi.jpg"/>
          <p:cNvPicPr>
            <a:picLocks noChangeAspect="1" noChangeArrowheads="1"/>
          </p:cNvPicPr>
          <p:nvPr/>
        </p:nvPicPr>
        <p:blipFill>
          <a:blip r:embed="rId2" cstate="print"/>
          <a:srcRect/>
          <a:stretch>
            <a:fillRect/>
          </a:stretch>
        </p:blipFill>
        <p:spPr bwMode="auto">
          <a:xfrm>
            <a:off x="152400" y="152400"/>
            <a:ext cx="8767924" cy="6400800"/>
          </a:xfrm>
          <a:prstGeom prst="rect">
            <a:avLst/>
          </a:prstGeom>
          <a:noFill/>
        </p:spPr>
      </p:pic>
      <p:sp>
        <p:nvSpPr>
          <p:cNvPr id="5" name="Rectangle 4"/>
          <p:cNvSpPr/>
          <p:nvPr/>
        </p:nvSpPr>
        <p:spPr>
          <a:xfrm>
            <a:off x="152400" y="228600"/>
            <a:ext cx="8991600" cy="5016758"/>
          </a:xfrm>
          <a:prstGeom prst="rect">
            <a:avLst/>
          </a:prstGeom>
        </p:spPr>
        <p:txBody>
          <a:bodyPr wrap="square">
            <a:spAutoFit/>
          </a:bodyPr>
          <a:lstStyle/>
          <a:p>
            <a:r>
              <a:rPr lang="en-US" sz="4000" b="1" dirty="0">
                <a:solidFill>
                  <a:srgbClr val="FF0000"/>
                </a:solidFill>
              </a:rPr>
              <a:t>On Saturday night, the day before Easter Sunday, the most devout Orthodox Christians go to church and stay there overnight until late Easter morning. A special service is conducted in almost every church across the country. Following this people have a special meal to break the fast.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4340"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7" name="Rectangle 6"/>
          <p:cNvSpPr/>
          <p:nvPr/>
        </p:nvSpPr>
        <p:spPr>
          <a:xfrm>
            <a:off x="381000" y="4057233"/>
            <a:ext cx="8610600" cy="2800767"/>
          </a:xfrm>
          <a:prstGeom prst="rect">
            <a:avLst/>
          </a:prstGeom>
        </p:spPr>
        <p:txBody>
          <a:bodyPr wrap="square">
            <a:spAutoFit/>
          </a:bodyPr>
          <a:lstStyle/>
          <a:p>
            <a:r>
              <a:rPr lang="en-US" sz="4400" b="1" i="1" dirty="0">
                <a:solidFill>
                  <a:srgbClr val="FF0000"/>
                </a:solidFill>
              </a:rPr>
              <a:t> Three important elements of Easter preparation are dying eggs red on Good Friday ,baking Easter Bread, </a:t>
            </a:r>
            <a:r>
              <a:rPr lang="en-US" sz="4400" b="1" i="1" dirty="0" err="1">
                <a:solidFill>
                  <a:srgbClr val="FF0000"/>
                </a:solidFill>
              </a:rPr>
              <a:t>Paska</a:t>
            </a:r>
            <a:r>
              <a:rPr lang="en-US" sz="4400" b="1" i="1" dirty="0">
                <a:solidFill>
                  <a:srgbClr val="FF0000"/>
                </a:solidFill>
              </a:rPr>
              <a:t> and Blade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7" name="Rectangle 6"/>
          <p:cNvSpPr/>
          <p:nvPr/>
        </p:nvSpPr>
        <p:spPr>
          <a:xfrm>
            <a:off x="381000" y="4057233"/>
            <a:ext cx="8610600" cy="769441"/>
          </a:xfrm>
          <a:prstGeom prst="rect">
            <a:avLst/>
          </a:prstGeom>
        </p:spPr>
        <p:txBody>
          <a:bodyPr wrap="square">
            <a:spAutoFit/>
          </a:bodyPr>
          <a:lstStyle/>
          <a:p>
            <a:r>
              <a:rPr lang="en-US" sz="4400" b="1" i="1" dirty="0">
                <a:solidFill>
                  <a:srgbClr val="FF0000"/>
                </a:solidFill>
              </a:rPr>
              <a:t> </a:t>
            </a:r>
            <a:endParaRPr lang="en-US" sz="4400" b="1" i="1" dirty="0">
              <a:solidFill>
                <a:srgbClr val="FFFF00"/>
              </a:solidFill>
            </a:endParaRPr>
          </a:p>
        </p:txBody>
      </p:sp>
      <p:pic>
        <p:nvPicPr>
          <p:cNvPr id="21506" name="Picture 2" descr="C:\Users\Admin\Desktop\7845474148_cc658c63e4_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Rectangle 5"/>
          <p:cNvSpPr/>
          <p:nvPr/>
        </p:nvSpPr>
        <p:spPr>
          <a:xfrm>
            <a:off x="228600" y="487025"/>
            <a:ext cx="8534400" cy="6370975"/>
          </a:xfrm>
          <a:prstGeom prst="rect">
            <a:avLst/>
          </a:prstGeom>
        </p:spPr>
        <p:txBody>
          <a:bodyPr wrap="square">
            <a:spAutoFit/>
          </a:bodyPr>
          <a:lstStyle/>
          <a:p>
            <a:r>
              <a:rPr lang="en-US" sz="3000" b="1" dirty="0">
                <a:solidFill>
                  <a:srgbClr val="FF0000"/>
                </a:solidFill>
              </a:rPr>
              <a:t>Easter morning begins with a social affair where neighbors' greet and congratulate each other. After this comes the most traditional part of the holiday – visiting cemeteries. Every Easter Georgians bring food and wine to cemeteries and feast near the graves of their loved ones. This is the way of telling their ancestors Jesus has risen. At small Georgian villages like </a:t>
            </a:r>
            <a:r>
              <a:rPr lang="en-US" sz="3000" b="1" dirty="0" err="1">
                <a:solidFill>
                  <a:srgbClr val="FF0000"/>
                </a:solidFill>
              </a:rPr>
              <a:t>Partskhnali</a:t>
            </a:r>
            <a:r>
              <a:rPr lang="en-US" sz="3000" b="1" dirty="0">
                <a:solidFill>
                  <a:srgbClr val="FF0000"/>
                </a:solidFill>
              </a:rPr>
              <a:t>, everyone knows each other and almost all of the residents are distant relatives. So people visit each grave at the cemetery one by one, and drink a glass of wine and roll a red egg on each grave.</a:t>
            </a:r>
          </a:p>
          <a:p>
            <a:r>
              <a:rPr lang="en-US" sz="3000" b="1" dirty="0">
                <a:solidFill>
                  <a:srgbClr val="FF0000"/>
                </a:solidFill>
              </a:rPr>
              <a:t>This is where traditional egg fights begin.</a:t>
            </a:r>
          </a:p>
          <a:p>
            <a:endParaRPr lang="en-US" b="1"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7" name="Rectangle 6"/>
          <p:cNvSpPr/>
          <p:nvPr/>
        </p:nvSpPr>
        <p:spPr>
          <a:xfrm>
            <a:off x="381000" y="4057233"/>
            <a:ext cx="8610600" cy="769441"/>
          </a:xfrm>
          <a:prstGeom prst="rect">
            <a:avLst/>
          </a:prstGeom>
        </p:spPr>
        <p:txBody>
          <a:bodyPr wrap="square">
            <a:spAutoFit/>
          </a:bodyPr>
          <a:lstStyle/>
          <a:p>
            <a:r>
              <a:rPr lang="en-US" sz="4400" b="1" i="1" dirty="0">
                <a:solidFill>
                  <a:srgbClr val="FF0000"/>
                </a:solidFill>
              </a:rPr>
              <a:t> </a:t>
            </a:r>
            <a:endParaRPr lang="en-US" sz="4400" b="1" i="1" dirty="0">
              <a:solidFill>
                <a:srgbClr val="FFFF00"/>
              </a:solidFill>
            </a:endParaRPr>
          </a:p>
        </p:txBody>
      </p:sp>
      <p:pic>
        <p:nvPicPr>
          <p:cNvPr id="20482" name="Picture 2" descr="C:\Users\Admin\Desktop\27457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Rectangle 5"/>
          <p:cNvSpPr/>
          <p:nvPr/>
        </p:nvSpPr>
        <p:spPr>
          <a:xfrm>
            <a:off x="304800" y="838200"/>
            <a:ext cx="8305800" cy="3046988"/>
          </a:xfrm>
          <a:prstGeom prst="rect">
            <a:avLst/>
          </a:prstGeom>
        </p:spPr>
        <p:txBody>
          <a:bodyPr wrap="square">
            <a:spAutoFit/>
          </a:bodyPr>
          <a:lstStyle/>
          <a:p>
            <a:r>
              <a:rPr lang="en-US" sz="3200" b="1" dirty="0">
                <a:solidFill>
                  <a:srgbClr val="FF0000"/>
                </a:solidFill>
              </a:rPr>
              <a:t>The Easter celebration is not finished yet - this is only the start. The next phase is ahead at home, where a feast awaits the family. The table is set full of delicious traditional Georgian dishes waiting for the guests to get back from the cemetery.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438400"/>
            <a:ext cx="7772400" cy="4038600"/>
          </a:xfrm>
        </p:spPr>
        <p:txBody>
          <a:bodyPr>
            <a:normAutofit fontScale="90000"/>
          </a:bodyPr>
          <a:lstStyle/>
          <a:p>
            <a:pPr algn="ctr"/>
            <a:r>
              <a:rPr lang="en-US" dirty="0"/>
              <a:t>Kutaisi </a:t>
            </a:r>
            <a:r>
              <a:rPr lang="en-US" dirty="0" err="1"/>
              <a:t>physico-mathmetical</a:t>
            </a:r>
            <a:r>
              <a:rPr lang="en-US" dirty="0"/>
              <a:t> Public school N 41 after </a:t>
            </a:r>
            <a:r>
              <a:rPr lang="en-US" dirty="0" err="1"/>
              <a:t>andria</a:t>
            </a:r>
            <a:r>
              <a:rPr lang="en-US" dirty="0"/>
              <a:t> </a:t>
            </a:r>
            <a:r>
              <a:rPr lang="en-US" dirty="0" err="1"/>
              <a:t>razmadze</a:t>
            </a:r>
            <a:br>
              <a:rPr lang="en-US" dirty="0"/>
            </a:br>
            <a:r>
              <a:rPr lang="en-US" dirty="0">
                <a:solidFill>
                  <a:srgbClr val="FFFF00"/>
                </a:solidFill>
              </a:rPr>
              <a:t>6-th graders</a:t>
            </a:r>
            <a:br>
              <a:rPr lang="en-US" dirty="0"/>
            </a:br>
            <a:br>
              <a:rPr lang="en-US" dirty="0"/>
            </a:br>
            <a:r>
              <a:rPr lang="en-US" dirty="0">
                <a:solidFill>
                  <a:srgbClr val="FF0000"/>
                </a:solidFill>
              </a:rPr>
              <a:t>For </a:t>
            </a:r>
            <a:r>
              <a:rPr lang="en-US" dirty="0" err="1">
                <a:solidFill>
                  <a:srgbClr val="FF0000"/>
                </a:solidFill>
              </a:rPr>
              <a:t>etwinning</a:t>
            </a:r>
            <a:r>
              <a:rPr lang="en-US" dirty="0">
                <a:solidFill>
                  <a:srgbClr val="FF0000"/>
                </a:solidFill>
              </a:rPr>
              <a:t> project : “my world my classroom”</a:t>
            </a:r>
            <a:br>
              <a:rPr lang="en-US" dirty="0">
                <a:solidFill>
                  <a:srgbClr val="FF0000"/>
                </a:solidFill>
              </a:rPr>
            </a:br>
            <a:r>
              <a:rPr lang="en-US" dirty="0"/>
              <a:t>                   </a:t>
            </a:r>
          </a:p>
        </p:txBody>
      </p:sp>
      <p:sp>
        <p:nvSpPr>
          <p:cNvPr id="5" name="Text Placeholder 4"/>
          <p:cNvSpPr>
            <a:spLocks noGrp="1"/>
          </p:cNvSpPr>
          <p:nvPr>
            <p:ph type="body" idx="1"/>
          </p:nvPr>
        </p:nvSpPr>
        <p:spPr>
          <a:xfrm>
            <a:off x="722313" y="457201"/>
            <a:ext cx="7772400" cy="1676399"/>
          </a:xfrm>
        </p:spPr>
        <p:txBody>
          <a:bodyPr>
            <a:normAutofit/>
          </a:bodyPr>
          <a:lstStyle/>
          <a:p>
            <a:r>
              <a:rPr lang="en-US" sz="4800" dirty="0">
                <a:solidFill>
                  <a:srgbClr val="FF0000"/>
                </a:solidFill>
              </a:rPr>
              <a:t>Thank you for your attention!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TotalTime>
  <Words>431</Words>
  <Application>Microsoft Office PowerPoint</Application>
  <PresentationFormat>On-screen Show (4:3)</PresentationFormat>
  <Paragraphs>13</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Kutaisi physico-mathmetical Public school N 41 after andria razmadze 6-th graders  For etwinning project : “my world my classroom”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  traditions in Georgia</dc:title>
  <dc:creator>Admin</dc:creator>
  <cp:lastModifiedBy>Nino Chkhetia</cp:lastModifiedBy>
  <cp:revision>15</cp:revision>
  <dcterms:created xsi:type="dcterms:W3CDTF">2015-02-23T15:42:10Z</dcterms:created>
  <dcterms:modified xsi:type="dcterms:W3CDTF">2016-06-26T11:13:52Z</dcterms:modified>
</cp:coreProperties>
</file>