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3"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60"/>
  </p:normalViewPr>
  <p:slideViewPr>
    <p:cSldViewPr>
      <p:cViewPr varScale="1">
        <p:scale>
          <a:sx n="68" d="100"/>
          <a:sy n="68" d="100"/>
        </p:scale>
        <p:origin x="145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B106E36-FD25-4E2D-B0AA-010F637433A0}" type="datetimeFigureOut">
              <a:rPr lang="ru-RU" smtClean="0"/>
              <a:pPr/>
              <a:t>26.06.2016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26.06.2016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26.06.2016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26.06.2016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26.06.2016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B106E36-FD25-4E2D-B0AA-010F637433A0}" type="datetimeFigureOut">
              <a:rPr lang="ru-RU" smtClean="0"/>
              <a:pPr/>
              <a:t>26.06.2016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B106E36-FD25-4E2D-B0AA-010F637433A0}" type="datetimeFigureOut">
              <a:rPr lang="ru-RU" smtClean="0"/>
              <a:pPr/>
              <a:t>26.06.2016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B106E36-FD25-4E2D-B0AA-010F637433A0}" type="datetimeFigureOut">
              <a:rPr lang="ru-RU" smtClean="0"/>
              <a:pPr/>
              <a:t>26.06.2016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26.06.2016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26.06.2016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26.06.2016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26.06.2016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Parliament_of_Georgia" TargetMode="External"/><Relationship Id="rId2" Type="http://schemas.openxmlformats.org/officeDocument/2006/relationships/hyperlink" Target="http://en.wikipedia.org/wiki/Kutaisi" TargetMode="External"/><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hyperlink" Target="http://en.wikipedia.org/wiki/Tbilisi" TargetMode="External"/><Relationship Id="rId4" Type="http://schemas.openxmlformats.org/officeDocument/2006/relationships/hyperlink" Target="http://en.wikipedia.org/wiki/Rustaveli_Avenue"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hyperlink" Target="http://en.wikipedia.org/wiki/Georgia_(country)" TargetMode="External"/><Relationship Id="rId7" Type="http://schemas.openxmlformats.org/officeDocument/2006/relationships/hyperlink" Target="http://en.wikipedia.org/wiki/Tbilisi" TargetMode="External"/><Relationship Id="rId2" Type="http://schemas.openxmlformats.org/officeDocument/2006/relationships/hyperlink" Target="http://en.wikipedia.org/wiki/Georgian_language" TargetMode="External"/><Relationship Id="rId1" Type="http://schemas.openxmlformats.org/officeDocument/2006/relationships/slideLayout" Target="../slideLayouts/slideLayout2.xml"/><Relationship Id="rId6" Type="http://schemas.openxmlformats.org/officeDocument/2006/relationships/hyperlink" Target="http://en.wikipedia.org/wiki/Imereti" TargetMode="External"/><Relationship Id="rId5" Type="http://schemas.openxmlformats.org/officeDocument/2006/relationships/hyperlink" Target="http://en.wikipedia.org/wiki/Legislative" TargetMode="External"/><Relationship Id="rId4" Type="http://schemas.openxmlformats.org/officeDocument/2006/relationships/hyperlink" Target="http://en.wikipedia.org/wiki/List_of_cities_and_towns_in_Georgia_(country)"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Above_mean_sea_level" TargetMode="External"/><Relationship Id="rId7" Type="http://schemas.openxmlformats.org/officeDocument/2006/relationships/image" Target="../media/image3.png"/><Relationship Id="rId2" Type="http://schemas.openxmlformats.org/officeDocument/2006/relationships/hyperlink" Target="http://en.wikipedia.org/wiki/Rioni_River" TargetMode="External"/><Relationship Id="rId1" Type="http://schemas.openxmlformats.org/officeDocument/2006/relationships/slideLayout" Target="../slideLayouts/slideLayout2.xml"/><Relationship Id="rId6" Type="http://schemas.openxmlformats.org/officeDocument/2006/relationships/hyperlink" Target="http://en.wikipedia.org/w/index.php?title=Colchis_Plain&amp;action=edit&amp;redlink=1" TargetMode="External"/><Relationship Id="rId5" Type="http://schemas.openxmlformats.org/officeDocument/2006/relationships/hyperlink" Target="http://en.wikipedia.org/w/index.php?title=Samgurali_Range&amp;action=edit&amp;redlink=1" TargetMode="External"/><Relationship Id="rId4" Type="http://schemas.openxmlformats.org/officeDocument/2006/relationships/hyperlink" Target="http://en.wikipedia.org/wiki/Imereti"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Rioni_River" TargetMode="External"/><Relationship Id="rId2" Type="http://schemas.openxmlformats.org/officeDocument/2006/relationships/hyperlink" Target="http://en.wikipedia.org/wiki/Deciduous"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en.wikipedia.org/wiki/Colchis" TargetMode="External"/><Relationship Id="rId13" Type="http://schemas.openxmlformats.org/officeDocument/2006/relationships/hyperlink" Target="http://en.wikipedia.org/wiki/Soviet_Union" TargetMode="External"/><Relationship Id="rId18" Type="http://schemas.openxmlformats.org/officeDocument/2006/relationships/image" Target="../media/image8.png"/><Relationship Id="rId3" Type="http://schemas.openxmlformats.org/officeDocument/2006/relationships/hyperlink" Target="http://en.wikipedia.org/wiki/Argonautica" TargetMode="External"/><Relationship Id="rId7" Type="http://schemas.openxmlformats.org/officeDocument/2006/relationships/hyperlink" Target="http://en.wikipedia.org/wiki/Argonauts" TargetMode="External"/><Relationship Id="rId12" Type="http://schemas.openxmlformats.org/officeDocument/2006/relationships/hyperlink" Target="http://en.wikipedia.org/wiki/Kingdom_of_Imereti" TargetMode="External"/><Relationship Id="rId17" Type="http://schemas.openxmlformats.org/officeDocument/2006/relationships/image" Target="../media/image7.jpeg"/><Relationship Id="rId2" Type="http://schemas.openxmlformats.org/officeDocument/2006/relationships/hyperlink" Target="http://en.wikipedia.org/wiki/Historians" TargetMode="External"/><Relationship Id="rId16" Type="http://schemas.openxmlformats.org/officeDocument/2006/relationships/hyperlink" Target="http://en.wikipedia.org/wiki/Russia" TargetMode="External"/><Relationship Id="rId1" Type="http://schemas.openxmlformats.org/officeDocument/2006/relationships/slideLayout" Target="../slideLayouts/slideLayout8.xml"/><Relationship Id="rId6" Type="http://schemas.openxmlformats.org/officeDocument/2006/relationships/hyperlink" Target="http://en.wikipedia.org/wiki/Jason" TargetMode="External"/><Relationship Id="rId11" Type="http://schemas.openxmlformats.org/officeDocument/2006/relationships/hyperlink" Target="http://en.wikipedia.org/wiki/Kingdom_of_Georgia" TargetMode="External"/><Relationship Id="rId5" Type="http://schemas.openxmlformats.org/officeDocument/2006/relationships/hyperlink" Target="http://en.wikipedia.org/wiki/Epic_poem" TargetMode="External"/><Relationship Id="rId15" Type="http://schemas.openxmlformats.org/officeDocument/2006/relationships/hyperlink" Target="http://en.wikipedia.org/wiki/World_War_II" TargetMode="External"/><Relationship Id="rId10" Type="http://schemas.openxmlformats.org/officeDocument/2006/relationships/hyperlink" Target="http://en.wikipedia.org/wiki/Ae%C3%ABtes" TargetMode="External"/><Relationship Id="rId4" Type="http://schemas.openxmlformats.org/officeDocument/2006/relationships/hyperlink" Target="http://en.wikipedia.org/wiki/Greek_literature" TargetMode="External"/><Relationship Id="rId9" Type="http://schemas.openxmlformats.org/officeDocument/2006/relationships/hyperlink" Target="http://en.wikipedia.org/wiki/Apollonius_Rhodius" TargetMode="External"/><Relationship Id="rId14" Type="http://schemas.openxmlformats.org/officeDocument/2006/relationships/hyperlink" Target="http://en.wikipedia.org/wiki/Glory_Memorial"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hyperlink" Target="http://en.wikipedia.org/wiki/World_Monuments_Fund" TargetMode="External"/><Relationship Id="rId3" Type="http://schemas.openxmlformats.org/officeDocument/2006/relationships/hyperlink" Target="http://en.wikipedia.org/wiki/Imereti" TargetMode="External"/><Relationship Id="rId7" Type="http://schemas.openxmlformats.org/officeDocument/2006/relationships/hyperlink" Target="http://en.wikipedia.org/wiki/World_Heritage_Site" TargetMode="External"/><Relationship Id="rId2" Type="http://schemas.openxmlformats.org/officeDocument/2006/relationships/hyperlink" Target="http://en.wikipedia.org/wiki/Kutaisi" TargetMode="External"/><Relationship Id="rId1" Type="http://schemas.openxmlformats.org/officeDocument/2006/relationships/slideLayout" Target="../slideLayouts/slideLayout8.xml"/><Relationship Id="rId6" Type="http://schemas.openxmlformats.org/officeDocument/2006/relationships/hyperlink" Target="http://en.wikipedia.org/wiki/UNESCO" TargetMode="External"/><Relationship Id="rId5" Type="http://schemas.openxmlformats.org/officeDocument/2006/relationships/hyperlink" Target="http://en.wikipedia.org/wiki/David_the_Builder" TargetMode="External"/><Relationship Id="rId4" Type="http://schemas.openxmlformats.org/officeDocument/2006/relationships/hyperlink" Target="http://en.wikipedia.org/wiki/Georgia_(country)" TargetMode="External"/><Relationship Id="rId9"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286908" cy="714356"/>
          </a:xfrm>
        </p:spPr>
        <p:txBody>
          <a:bodyPr>
            <a:noAutofit/>
          </a:bodyPr>
          <a:lstStyle/>
          <a:p>
            <a:r>
              <a:rPr lang="en-US" sz="4800" dirty="0"/>
              <a:t> K U T A I S I</a:t>
            </a:r>
            <a:endParaRPr lang="ru-RU" sz="4800" dirty="0"/>
          </a:p>
        </p:txBody>
      </p:sp>
      <p:sp>
        <p:nvSpPr>
          <p:cNvPr id="3" name="Содержимое 2"/>
          <p:cNvSpPr>
            <a:spLocks noGrp="1"/>
          </p:cNvSpPr>
          <p:nvPr>
            <p:ph idx="1"/>
          </p:nvPr>
        </p:nvSpPr>
        <p:spPr/>
        <p:txBody>
          <a:bodyPr/>
          <a:lstStyle/>
          <a:p>
            <a:endParaRPr lang="ru-RU" dirty="0"/>
          </a:p>
        </p:txBody>
      </p:sp>
      <p:pic>
        <p:nvPicPr>
          <p:cNvPr id="1026" name="Picture 2" descr="C:\Users\Shorena\Desktop\kutaisi\Downtown_Kutaisi_&amp;_White_Bridge_as_seen_from_Mt_Gora_(August_2011)-cropped.jpg"/>
          <p:cNvPicPr>
            <a:picLocks noChangeAspect="1" noChangeArrowheads="1"/>
          </p:cNvPicPr>
          <p:nvPr/>
        </p:nvPicPr>
        <p:blipFill>
          <a:blip r:embed="rId2"/>
          <a:srcRect/>
          <a:stretch>
            <a:fillRect/>
          </a:stretch>
        </p:blipFill>
        <p:spPr bwMode="auto">
          <a:xfrm>
            <a:off x="0" y="642918"/>
            <a:ext cx="9144000" cy="6215082"/>
          </a:xfrm>
          <a:prstGeom prst="rect">
            <a:avLst/>
          </a:prstGeom>
          <a:noFill/>
        </p:spPr>
      </p:pic>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428736"/>
          </a:xfrm>
        </p:spPr>
        <p:txBody>
          <a:bodyPr>
            <a:normAutofit fontScale="90000"/>
          </a:bodyPr>
          <a:lstStyle/>
          <a:p>
            <a:r>
              <a:rPr lang="en-US" dirty="0"/>
              <a:t>In Kutaisi you can find different cultural </a:t>
            </a:r>
            <a:r>
              <a:rPr lang="en-US" dirty="0" err="1"/>
              <a:t>centres</a:t>
            </a:r>
            <a:r>
              <a:rPr lang="en-US" dirty="0"/>
              <a:t>, such is for example </a:t>
            </a:r>
            <a:r>
              <a:rPr lang="en-US" sz="4900" dirty="0">
                <a:solidFill>
                  <a:srgbClr val="FF0000"/>
                </a:solidFill>
              </a:rPr>
              <a:t>Opera</a:t>
            </a:r>
            <a:endParaRPr lang="ru-RU" sz="4900" dirty="0">
              <a:solidFill>
                <a:srgbClr val="FF0000"/>
              </a:solidFill>
            </a:endParaRPr>
          </a:p>
        </p:txBody>
      </p:sp>
      <p:pic>
        <p:nvPicPr>
          <p:cNvPr id="10242" name="Picture 2" descr="C:\Users\Shorena\AppData\Roaming\Skype\My Skype Received Files\07pza.jpg"/>
          <p:cNvPicPr>
            <a:picLocks noChangeAspect="1" noChangeArrowheads="1"/>
          </p:cNvPicPr>
          <p:nvPr/>
        </p:nvPicPr>
        <p:blipFill>
          <a:blip r:embed="rId2"/>
          <a:srcRect/>
          <a:stretch>
            <a:fillRect/>
          </a:stretch>
        </p:blipFill>
        <p:spPr bwMode="auto">
          <a:xfrm>
            <a:off x="4429124" y="1285860"/>
            <a:ext cx="4714876" cy="5572140"/>
          </a:xfrm>
          <a:prstGeom prst="rect">
            <a:avLst/>
          </a:prstGeom>
          <a:noFill/>
        </p:spPr>
      </p:pic>
      <p:pic>
        <p:nvPicPr>
          <p:cNvPr id="10243" name="Picture 3" descr="C:\Users\Shorena\AppData\Roaming\Skype\My Skype Received Files\opera-house94.jpg"/>
          <p:cNvPicPr>
            <a:picLocks noChangeAspect="1" noChangeArrowheads="1"/>
          </p:cNvPicPr>
          <p:nvPr/>
        </p:nvPicPr>
        <p:blipFill>
          <a:blip r:embed="rId3"/>
          <a:srcRect/>
          <a:stretch>
            <a:fillRect/>
          </a:stretch>
        </p:blipFill>
        <p:spPr bwMode="auto">
          <a:xfrm>
            <a:off x="1" y="1357298"/>
            <a:ext cx="4429123" cy="5500702"/>
          </a:xfrm>
          <a:prstGeom prst="rect">
            <a:avLst/>
          </a:prstGeom>
          <a:noFill/>
        </p:spPr>
      </p:pic>
    </p:spTree>
  </p:cSld>
  <p:clrMapOvr>
    <a:masterClrMapping/>
  </p:clrMapOvr>
  <p:transition>
    <p:pull dir="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a:xfrm>
            <a:off x="0" y="5643578"/>
            <a:ext cx="9144000" cy="1214422"/>
          </a:xfrm>
        </p:spPr>
        <p:txBody>
          <a:bodyPr>
            <a:normAutofit/>
          </a:bodyPr>
          <a:lstStyle/>
          <a:p>
            <a:r>
              <a:rPr lang="en-US" sz="4400" b="1" dirty="0"/>
              <a:t>                </a:t>
            </a:r>
            <a:r>
              <a:rPr lang="en-US" sz="4400" b="1" dirty="0" err="1"/>
              <a:t>Meskhishvili</a:t>
            </a:r>
            <a:r>
              <a:rPr lang="en-US" sz="4400" b="1" dirty="0"/>
              <a:t> Theatre</a:t>
            </a:r>
            <a:endParaRPr lang="ru-RU" sz="4400" b="1" dirty="0"/>
          </a:p>
        </p:txBody>
      </p:sp>
      <p:pic>
        <p:nvPicPr>
          <p:cNvPr id="11266" name="Picture 2" descr="C:\Users\Shorena\AppData\Roaming\Skype\My Skype Received Files\65425e_7ddeb4fe529d585a309edd7d953a7b8c.jpg_512.jpg"/>
          <p:cNvPicPr>
            <a:picLocks noChangeAspect="1" noChangeArrowheads="1"/>
          </p:cNvPicPr>
          <p:nvPr/>
        </p:nvPicPr>
        <p:blipFill>
          <a:blip r:embed="rId2"/>
          <a:srcRect/>
          <a:stretch>
            <a:fillRect/>
          </a:stretch>
        </p:blipFill>
        <p:spPr bwMode="auto">
          <a:xfrm>
            <a:off x="0" y="0"/>
            <a:ext cx="9107496" cy="5429264"/>
          </a:xfrm>
          <a:prstGeom prst="rect">
            <a:avLst/>
          </a:prstGeom>
          <a:noFill/>
        </p:spPr>
      </p:pic>
    </p:spTree>
  </p:cSld>
  <p:clrMapOvr>
    <a:masterClrMapping/>
  </p:clrMapOvr>
  <p:transition>
    <p:pull dir="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071546"/>
          </a:xfrm>
        </p:spPr>
        <p:txBody>
          <a:bodyPr>
            <a:normAutofit/>
          </a:bodyPr>
          <a:lstStyle/>
          <a:p>
            <a:r>
              <a:rPr lang="en-US" sz="1600" dirty="0"/>
              <a:t>The </a:t>
            </a:r>
            <a:r>
              <a:rPr lang="en-US" sz="1600" b="1" dirty="0"/>
              <a:t>Georgian Parliament Building</a:t>
            </a:r>
            <a:r>
              <a:rPr lang="en-US" sz="1600" dirty="0"/>
              <a:t> in </a:t>
            </a:r>
            <a:r>
              <a:rPr lang="en-US" sz="1600" dirty="0">
                <a:hlinkClick r:id="rId2" tooltip="Kutaisi"/>
              </a:rPr>
              <a:t>Kutaisi</a:t>
            </a:r>
            <a:r>
              <a:rPr lang="en-US" sz="1600" dirty="0"/>
              <a:t> has been the home of the </a:t>
            </a:r>
            <a:r>
              <a:rPr lang="en-US" sz="1600" dirty="0">
                <a:hlinkClick r:id="rId3" tooltip="Parliament of Georgia"/>
              </a:rPr>
              <a:t>Parliament of Georgia</a:t>
            </a:r>
            <a:r>
              <a:rPr lang="en-US" sz="1600" dirty="0"/>
              <a:t> since its inauguration on May 26, 2012, replacing the Parliament building at 8 </a:t>
            </a:r>
            <a:r>
              <a:rPr lang="en-US" sz="1600" dirty="0" err="1">
                <a:hlinkClick r:id="rId4" tooltip="Rustaveli Avenue"/>
              </a:rPr>
              <a:t>Rustaveli</a:t>
            </a:r>
            <a:r>
              <a:rPr lang="en-US" sz="1600" dirty="0">
                <a:hlinkClick r:id="rId4" tooltip="Rustaveli Avenue"/>
              </a:rPr>
              <a:t> Avenue</a:t>
            </a:r>
            <a:r>
              <a:rPr lang="en-US" sz="1600" dirty="0"/>
              <a:t> in </a:t>
            </a:r>
            <a:r>
              <a:rPr lang="en-US" sz="1600" dirty="0">
                <a:hlinkClick r:id="rId5" tooltip="Tbilisi"/>
              </a:rPr>
              <a:t>Tbilisi</a:t>
            </a:r>
            <a:r>
              <a:rPr lang="en-US" sz="1600" dirty="0"/>
              <a:t>. The building is in the form of a 100-metre (330 ft) by 150-metre (490 ft) oval-shaped glass dome.</a:t>
            </a:r>
            <a:endParaRPr lang="ru-RU" sz="1600" dirty="0"/>
          </a:p>
        </p:txBody>
      </p:sp>
      <p:sp>
        <p:nvSpPr>
          <p:cNvPr id="3" name="Содержимое 2"/>
          <p:cNvSpPr>
            <a:spLocks noGrp="1"/>
          </p:cNvSpPr>
          <p:nvPr>
            <p:ph sz="half" idx="1"/>
          </p:nvPr>
        </p:nvSpPr>
        <p:spPr>
          <a:xfrm>
            <a:off x="0" y="928670"/>
            <a:ext cx="4495800" cy="5929330"/>
          </a:xfrm>
        </p:spPr>
        <p:txBody>
          <a:bodyPr/>
          <a:lstStyle/>
          <a:p>
            <a:endParaRPr lang="ru-RU" dirty="0"/>
          </a:p>
        </p:txBody>
      </p:sp>
      <p:sp>
        <p:nvSpPr>
          <p:cNvPr id="4" name="Содержимое 3"/>
          <p:cNvSpPr>
            <a:spLocks noGrp="1"/>
          </p:cNvSpPr>
          <p:nvPr>
            <p:ph sz="half" idx="2"/>
          </p:nvPr>
        </p:nvSpPr>
        <p:spPr>
          <a:xfrm>
            <a:off x="4572000" y="928670"/>
            <a:ext cx="4572000" cy="5929330"/>
          </a:xfrm>
        </p:spPr>
        <p:txBody>
          <a:bodyPr/>
          <a:lstStyle/>
          <a:p>
            <a:endParaRPr lang="ru-RU" dirty="0"/>
          </a:p>
        </p:txBody>
      </p:sp>
      <p:pic>
        <p:nvPicPr>
          <p:cNvPr id="12290" name="Picture 2" descr="C:\Users\Shorena\AppData\Roaming\Skype\My Skype Received Files\parliament-opening.jpg"/>
          <p:cNvPicPr>
            <a:picLocks noChangeAspect="1" noChangeArrowheads="1"/>
          </p:cNvPicPr>
          <p:nvPr/>
        </p:nvPicPr>
        <p:blipFill>
          <a:blip r:embed="rId6"/>
          <a:srcRect/>
          <a:stretch>
            <a:fillRect/>
          </a:stretch>
        </p:blipFill>
        <p:spPr bwMode="auto">
          <a:xfrm>
            <a:off x="0" y="928670"/>
            <a:ext cx="9144000" cy="5929330"/>
          </a:xfrm>
          <a:prstGeom prst="rect">
            <a:avLst/>
          </a:prstGeom>
          <a:noFill/>
        </p:spPr>
      </p:pic>
    </p:spTree>
  </p:cSld>
  <p:clrMapOvr>
    <a:masterClrMapping/>
  </p:clrMapOvr>
  <p:transition>
    <p:pull dir="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286908" cy="857232"/>
          </a:xfrm>
        </p:spPr>
        <p:txBody>
          <a:bodyPr>
            <a:normAutofit/>
          </a:bodyPr>
          <a:lstStyle/>
          <a:p>
            <a:r>
              <a:rPr lang="en-US" sz="2000" b="1" dirty="0"/>
              <a:t>Here you can see some photos which are pictured at night.</a:t>
            </a:r>
            <a:endParaRPr lang="ru-RU" sz="2000" b="1" dirty="0"/>
          </a:p>
        </p:txBody>
      </p:sp>
      <p:pic>
        <p:nvPicPr>
          <p:cNvPr id="13314" name="Picture 2" descr="C:\Users\Shorena\AppData\Roaming\Skype\My Skype Received Files\33558904.jpg"/>
          <p:cNvPicPr>
            <a:picLocks noChangeAspect="1" noChangeArrowheads="1"/>
          </p:cNvPicPr>
          <p:nvPr/>
        </p:nvPicPr>
        <p:blipFill>
          <a:blip r:embed="rId2"/>
          <a:srcRect/>
          <a:stretch>
            <a:fillRect/>
          </a:stretch>
        </p:blipFill>
        <p:spPr bwMode="auto">
          <a:xfrm>
            <a:off x="0" y="785794"/>
            <a:ext cx="9144000" cy="6072206"/>
          </a:xfrm>
          <a:prstGeom prst="rect">
            <a:avLst/>
          </a:prstGeom>
          <a:noFill/>
        </p:spPr>
      </p:pic>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Shorena\AppData\Roaming\Skype\My Skype Received Files\545537_158774757598117_1591375115_n.jpg"/>
          <p:cNvPicPr>
            <a:picLocks noChangeAspect="1" noChangeArrowheads="1"/>
          </p:cNvPicPr>
          <p:nvPr/>
        </p:nvPicPr>
        <p:blipFill>
          <a:blip r:embed="rId2"/>
          <a:srcRect/>
          <a:stretch>
            <a:fillRect/>
          </a:stretch>
        </p:blipFill>
        <p:spPr bwMode="auto">
          <a:xfrm>
            <a:off x="0" y="0"/>
            <a:ext cx="7429520" cy="3500437"/>
          </a:xfrm>
          <a:prstGeom prst="rect">
            <a:avLst/>
          </a:prstGeom>
          <a:noFill/>
        </p:spPr>
      </p:pic>
      <p:pic>
        <p:nvPicPr>
          <p:cNvPr id="15363" name="Picture 3" descr="C:\Users\Shorena\AppData\Roaming\Skype\My Skype Received Files\16783843.jpg"/>
          <p:cNvPicPr>
            <a:picLocks noChangeAspect="1" noChangeArrowheads="1"/>
          </p:cNvPicPr>
          <p:nvPr/>
        </p:nvPicPr>
        <p:blipFill>
          <a:blip r:embed="rId3"/>
          <a:srcRect/>
          <a:stretch>
            <a:fillRect/>
          </a:stretch>
        </p:blipFill>
        <p:spPr bwMode="auto">
          <a:xfrm>
            <a:off x="1404926" y="3500438"/>
            <a:ext cx="7739074" cy="3357562"/>
          </a:xfrm>
          <a:prstGeom prst="rect">
            <a:avLst/>
          </a:prstGeom>
          <a:noFill/>
        </p:spPr>
      </p:pic>
    </p:spTree>
  </p:cSld>
  <p:clrMapOvr>
    <a:masterClrMapping/>
  </p:clrMapOvr>
  <p:transition>
    <p:wedg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Shorena\AppData\Roaming\Skype\My Skype Received Files\165570_171087802927531_100000789361945_307052_2342211_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strips dir="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357298"/>
          </a:xfrm>
        </p:spPr>
        <p:txBody>
          <a:bodyPr>
            <a:normAutofit fontScale="90000"/>
          </a:bodyPr>
          <a:lstStyle/>
          <a:p>
            <a:r>
              <a:rPr lang="en-US" sz="5300" dirty="0"/>
              <a:t>Kutaisi</a:t>
            </a:r>
            <a:r>
              <a:rPr lang="en-US" dirty="0"/>
              <a:t> is waiting for you with </a:t>
            </a:r>
            <a:r>
              <a:rPr lang="en-US"/>
              <a:t>its great </a:t>
            </a:r>
            <a:r>
              <a:rPr lang="en-US" dirty="0" err="1"/>
              <a:t>sence</a:t>
            </a:r>
            <a:r>
              <a:rPr lang="en-US" dirty="0"/>
              <a:t> of </a:t>
            </a:r>
            <a:r>
              <a:rPr lang="en-US" dirty="0" err="1"/>
              <a:t>humour</a:t>
            </a:r>
            <a:r>
              <a:rPr lang="en-US" dirty="0"/>
              <a:t> and hospitality…</a:t>
            </a:r>
            <a:endParaRPr lang="ru-RU" dirty="0"/>
          </a:p>
        </p:txBody>
      </p:sp>
      <p:pic>
        <p:nvPicPr>
          <p:cNvPr id="17410" name="Picture 2" descr="C:\Users\Shorena\AppData\Roaming\Skype\My Skype Received Files\bg10.png"/>
          <p:cNvPicPr>
            <a:picLocks noChangeAspect="1" noChangeArrowheads="1"/>
          </p:cNvPicPr>
          <p:nvPr/>
        </p:nvPicPr>
        <p:blipFill>
          <a:blip r:embed="rId2"/>
          <a:srcRect/>
          <a:stretch>
            <a:fillRect/>
          </a:stretch>
        </p:blipFill>
        <p:spPr bwMode="auto">
          <a:xfrm>
            <a:off x="-44450" y="1285860"/>
            <a:ext cx="9188450" cy="5572140"/>
          </a:xfrm>
          <a:prstGeom prst="rect">
            <a:avLst/>
          </a:prstGeom>
          <a:noFill/>
        </p:spPr>
      </p:pic>
    </p:spTree>
  </p:cSld>
  <p:clrMapOvr>
    <a:masterClrMapping/>
  </p:clrMapOvr>
  <p:transition>
    <p:diamon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2218258"/>
          </a:xfrm>
        </p:spPr>
        <p:txBody>
          <a:bodyPr>
            <a:normAutofit/>
          </a:bodyPr>
          <a:lstStyle/>
          <a:p>
            <a:r>
              <a:rPr lang="en-US" dirty="0"/>
              <a:t>Kutaisi </a:t>
            </a:r>
            <a:r>
              <a:rPr lang="en-US" dirty="0" err="1"/>
              <a:t>Physico-mathmetical</a:t>
            </a:r>
            <a:r>
              <a:rPr lang="en-US" dirty="0"/>
              <a:t> Public School N 41 After Andria </a:t>
            </a:r>
            <a:r>
              <a:rPr lang="en-US" dirty="0" err="1"/>
              <a:t>Razmadze</a:t>
            </a:r>
            <a:endParaRPr lang="ka-GE" dirty="0"/>
          </a:p>
        </p:txBody>
      </p:sp>
      <p:sp>
        <p:nvSpPr>
          <p:cNvPr id="4" name="Content Placeholder 3"/>
          <p:cNvSpPr>
            <a:spLocks noGrp="1"/>
          </p:cNvSpPr>
          <p:nvPr>
            <p:ph idx="1"/>
          </p:nvPr>
        </p:nvSpPr>
        <p:spPr>
          <a:xfrm>
            <a:off x="457200" y="2708920"/>
            <a:ext cx="8229600" cy="3672407"/>
          </a:xfrm>
        </p:spPr>
        <p:txBody>
          <a:bodyPr>
            <a:normAutofit/>
          </a:bodyPr>
          <a:lstStyle/>
          <a:p>
            <a:endParaRPr lang="en-US" dirty="0"/>
          </a:p>
          <a:p>
            <a:endParaRPr lang="en-US" dirty="0"/>
          </a:p>
          <a:p>
            <a:pPr marL="0" indent="0" algn="ctr">
              <a:buNone/>
            </a:pPr>
            <a:r>
              <a:rPr lang="en-US" dirty="0">
                <a:solidFill>
                  <a:srgbClr val="FFFF00"/>
                </a:solidFill>
              </a:rPr>
              <a:t>6-th graders</a:t>
            </a:r>
          </a:p>
          <a:p>
            <a:pPr marL="0" indent="0" algn="ctr">
              <a:buNone/>
            </a:pPr>
            <a:r>
              <a:rPr lang="en-US" dirty="0">
                <a:solidFill>
                  <a:schemeClr val="tx2"/>
                </a:solidFill>
              </a:rPr>
              <a:t>For eTwinning project : “My World My Classroom”</a:t>
            </a:r>
          </a:p>
          <a:p>
            <a:endParaRPr lang="ka-GE" dirty="0"/>
          </a:p>
        </p:txBody>
      </p:sp>
    </p:spTree>
    <p:extLst>
      <p:ext uri="{BB962C8B-B14F-4D97-AF65-F5344CB8AC3E}">
        <p14:creationId xmlns:p14="http://schemas.microsoft.com/office/powerpoint/2010/main" val="2160047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417638"/>
          </a:xfrm>
        </p:spPr>
        <p:txBody>
          <a:bodyPr>
            <a:normAutofit/>
          </a:bodyPr>
          <a:lstStyle/>
          <a:p>
            <a:r>
              <a:rPr lang="en-US" sz="2400" b="1" dirty="0">
                <a:solidFill>
                  <a:srgbClr val="FF0000"/>
                </a:solidFill>
              </a:rPr>
              <a:t>Kutaisi</a:t>
            </a:r>
            <a:r>
              <a:rPr lang="en-US" sz="2000" b="1" dirty="0"/>
              <a:t> (</a:t>
            </a:r>
            <a:r>
              <a:rPr lang="en-US" sz="2000" b="1" dirty="0">
                <a:hlinkClick r:id="rId2" tooltip="Georgian language"/>
              </a:rPr>
              <a:t>Georgian</a:t>
            </a:r>
            <a:r>
              <a:rPr lang="en-US" sz="2000" b="1" dirty="0"/>
              <a:t>: </a:t>
            </a:r>
            <a:r>
              <a:rPr lang="ka-GE" sz="2000" b="1" dirty="0"/>
              <a:t>ქუთაისი; </a:t>
            </a:r>
            <a:r>
              <a:rPr lang="en-US" sz="2000" b="1" dirty="0"/>
              <a:t>ancient names: </a:t>
            </a:r>
            <a:r>
              <a:rPr lang="en-US" sz="2000" b="1" i="1" dirty="0" err="1"/>
              <a:t>Aea</a:t>
            </a:r>
            <a:r>
              <a:rPr lang="en-US" sz="2000" b="1" dirty="0"/>
              <a:t>/</a:t>
            </a:r>
            <a:r>
              <a:rPr lang="en-US" sz="2000" b="1" i="1" dirty="0" err="1"/>
              <a:t>Aia</a:t>
            </a:r>
            <a:r>
              <a:rPr lang="en-US" sz="2000" b="1" dirty="0"/>
              <a:t>, </a:t>
            </a:r>
            <a:r>
              <a:rPr lang="en-US" sz="2000" b="1" i="1" dirty="0" err="1"/>
              <a:t>Kotais</a:t>
            </a:r>
            <a:r>
              <a:rPr lang="en-US" sz="2000" b="1" dirty="0"/>
              <a:t>, </a:t>
            </a:r>
            <a:r>
              <a:rPr lang="en-US" sz="2000" b="1" i="1" dirty="0" err="1"/>
              <a:t>Kutatisi</a:t>
            </a:r>
            <a:r>
              <a:rPr lang="en-US" sz="2000" b="1" dirty="0"/>
              <a:t>, </a:t>
            </a:r>
            <a:r>
              <a:rPr lang="en-US" sz="2000" b="1" i="1" dirty="0" err="1"/>
              <a:t>Kutaïssi</a:t>
            </a:r>
            <a:r>
              <a:rPr lang="en-US" sz="2000" b="1" dirty="0"/>
              <a:t>) is </a:t>
            </a:r>
            <a:r>
              <a:rPr lang="en-US" sz="2000" b="1" dirty="0">
                <a:hlinkClick r:id="rId3" tooltip="Georgia (country)"/>
              </a:rPr>
              <a:t>Georgia</a:t>
            </a:r>
            <a:r>
              <a:rPr lang="en-US" sz="2000" b="1" dirty="0"/>
              <a:t>'s </a:t>
            </a:r>
            <a:r>
              <a:rPr lang="en-US" sz="2000" b="1" dirty="0">
                <a:hlinkClick r:id="rId4" tooltip="List of cities and towns in Georgia (country)"/>
              </a:rPr>
              <a:t>second largest</a:t>
            </a:r>
            <a:r>
              <a:rPr lang="en-US" sz="2000" b="1" dirty="0"/>
              <a:t> city, </a:t>
            </a:r>
            <a:r>
              <a:rPr lang="en-US" sz="2000" b="1" dirty="0">
                <a:hlinkClick r:id="rId5" tooltip="Legislative"/>
              </a:rPr>
              <a:t>legislative</a:t>
            </a:r>
            <a:r>
              <a:rPr lang="en-US" sz="2000" b="1" dirty="0"/>
              <a:t> capital, and the capital of the western region of </a:t>
            </a:r>
            <a:r>
              <a:rPr lang="en-US" sz="2000" b="1" dirty="0" err="1">
                <a:hlinkClick r:id="rId6" tooltip="Imereti"/>
              </a:rPr>
              <a:t>Imereti</a:t>
            </a:r>
            <a:r>
              <a:rPr lang="en-US" sz="2000" b="1" dirty="0"/>
              <a:t>. It is 221 </a:t>
            </a:r>
            <a:r>
              <a:rPr lang="en-US" sz="2000" b="1" dirty="0" err="1"/>
              <a:t>kilometres</a:t>
            </a:r>
            <a:r>
              <a:rPr lang="en-US" sz="2000" b="1" dirty="0"/>
              <a:t> (137 miles) west of </a:t>
            </a:r>
            <a:r>
              <a:rPr lang="en-US" sz="2000" b="1" dirty="0">
                <a:hlinkClick r:id="rId7" tooltip="Tbilisi"/>
              </a:rPr>
              <a:t>Tbilisi</a:t>
            </a:r>
            <a:r>
              <a:rPr lang="en-US" sz="1300" b="1" dirty="0"/>
              <a:t>.</a:t>
            </a:r>
            <a:endParaRPr lang="ru-RU" sz="1300" b="1" dirty="0"/>
          </a:p>
        </p:txBody>
      </p:sp>
      <p:sp>
        <p:nvSpPr>
          <p:cNvPr id="3" name="Содержимое 2"/>
          <p:cNvSpPr>
            <a:spLocks noGrp="1"/>
          </p:cNvSpPr>
          <p:nvPr>
            <p:ph idx="1"/>
          </p:nvPr>
        </p:nvSpPr>
        <p:spPr/>
        <p:txBody>
          <a:bodyPr/>
          <a:lstStyle/>
          <a:p>
            <a:endParaRPr lang="ru-RU"/>
          </a:p>
        </p:txBody>
      </p:sp>
      <p:pic>
        <p:nvPicPr>
          <p:cNvPr id="2050" name="Picture 2" descr="C:\Users\Shorena\Desktop\kutaisi\georgia_kutaisi1.jpg"/>
          <p:cNvPicPr>
            <a:picLocks noChangeAspect="1" noChangeArrowheads="1"/>
          </p:cNvPicPr>
          <p:nvPr/>
        </p:nvPicPr>
        <p:blipFill>
          <a:blip r:embed="rId8"/>
          <a:srcRect/>
          <a:stretch>
            <a:fillRect/>
          </a:stretch>
        </p:blipFill>
        <p:spPr bwMode="auto">
          <a:xfrm>
            <a:off x="0" y="1214422"/>
            <a:ext cx="9144000" cy="5643578"/>
          </a:xfrm>
          <a:prstGeom prst="rect">
            <a:avLst/>
          </a:prstGeom>
          <a:noFill/>
        </p:spPr>
      </p:pic>
    </p:spTree>
  </p:cSld>
  <p:clrMapOvr>
    <a:masterClrMapping/>
  </p:clrMapOvr>
  <p:transition>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142984"/>
          </a:xfrm>
        </p:spPr>
        <p:txBody>
          <a:bodyPr>
            <a:normAutofit/>
          </a:bodyPr>
          <a:lstStyle/>
          <a:p>
            <a:r>
              <a:rPr lang="en-US" sz="1600" b="1" dirty="0"/>
              <a:t>Kutaisi is located along both banks of the </a:t>
            </a:r>
            <a:r>
              <a:rPr lang="en-US" sz="1600" b="1" dirty="0" err="1">
                <a:hlinkClick r:id="rId2" tooltip="Rioni River"/>
              </a:rPr>
              <a:t>Rioni</a:t>
            </a:r>
            <a:r>
              <a:rPr lang="en-US" sz="1600" b="1" dirty="0">
                <a:hlinkClick r:id="rId2" tooltip="Rioni River"/>
              </a:rPr>
              <a:t> River</a:t>
            </a:r>
            <a:r>
              <a:rPr lang="en-US" sz="1600" b="1" dirty="0"/>
              <a:t>. The city lies at an elevation of 125–300 </a:t>
            </a:r>
            <a:r>
              <a:rPr lang="en-US" sz="1600" b="1" dirty="0" err="1"/>
              <a:t>metres</a:t>
            </a:r>
            <a:r>
              <a:rPr lang="en-US" sz="1600" b="1" dirty="0"/>
              <a:t> (410–984 feet) </a:t>
            </a:r>
            <a:r>
              <a:rPr lang="en-US" sz="1600" b="1" dirty="0">
                <a:hlinkClick r:id="rId3" tooltip="Above mean sea level"/>
              </a:rPr>
              <a:t>above sea level</a:t>
            </a:r>
            <a:r>
              <a:rPr lang="en-US" sz="1600" b="1" dirty="0"/>
              <a:t>. To the east and northeast, Kutaisi is bounded by the Northern </a:t>
            </a:r>
            <a:r>
              <a:rPr lang="en-US" sz="1600" b="1" dirty="0" err="1">
                <a:hlinkClick r:id="rId4" tooltip="Imereti"/>
              </a:rPr>
              <a:t>Imereti</a:t>
            </a:r>
            <a:r>
              <a:rPr lang="en-US" sz="1600" b="1" dirty="0"/>
              <a:t> Foothills, to the north by the </a:t>
            </a:r>
            <a:r>
              <a:rPr lang="en-US" sz="1600" b="1" dirty="0" err="1">
                <a:hlinkClick r:id="rId5" tooltip="Samgurali Range (page does not exist)"/>
              </a:rPr>
              <a:t>Samgurali</a:t>
            </a:r>
            <a:r>
              <a:rPr lang="en-US" sz="1600" b="1" dirty="0">
                <a:hlinkClick r:id="rId5" tooltip="Samgurali Range (page does not exist)"/>
              </a:rPr>
              <a:t> Range</a:t>
            </a:r>
            <a:r>
              <a:rPr lang="en-US" sz="1600" b="1" dirty="0"/>
              <a:t>, and to the west and the south by the </a:t>
            </a:r>
            <a:r>
              <a:rPr lang="en-US" sz="1600" b="1" dirty="0">
                <a:hlinkClick r:id="rId6" tooltip="Colchis Plain (page does not exist)"/>
              </a:rPr>
              <a:t>Colchis Plain</a:t>
            </a:r>
            <a:r>
              <a:rPr lang="en-US" sz="1600" b="1" dirty="0"/>
              <a:t>.</a:t>
            </a:r>
            <a:endParaRPr lang="ru-RU" sz="1600" b="1" dirty="0"/>
          </a:p>
        </p:txBody>
      </p:sp>
      <p:sp>
        <p:nvSpPr>
          <p:cNvPr id="3" name="Содержимое 2"/>
          <p:cNvSpPr>
            <a:spLocks noGrp="1"/>
          </p:cNvSpPr>
          <p:nvPr>
            <p:ph idx="1"/>
          </p:nvPr>
        </p:nvSpPr>
        <p:spPr/>
        <p:txBody>
          <a:bodyPr/>
          <a:lstStyle/>
          <a:p>
            <a:endParaRPr lang="ru-RU" dirty="0"/>
          </a:p>
        </p:txBody>
      </p:sp>
      <p:pic>
        <p:nvPicPr>
          <p:cNvPr id="3074" name="Picture 2" descr="C:\Users\Shorena\Desktop\kutaisi\Georgia_location_map.svg.png"/>
          <p:cNvPicPr>
            <a:picLocks noChangeAspect="1" noChangeArrowheads="1"/>
          </p:cNvPicPr>
          <p:nvPr/>
        </p:nvPicPr>
        <p:blipFill>
          <a:blip r:embed="rId7"/>
          <a:srcRect/>
          <a:stretch>
            <a:fillRect/>
          </a:stretch>
        </p:blipFill>
        <p:spPr bwMode="auto">
          <a:xfrm>
            <a:off x="0" y="1000108"/>
            <a:ext cx="9144000" cy="5857892"/>
          </a:xfrm>
          <a:prstGeom prst="rect">
            <a:avLst/>
          </a:prstGeom>
          <a:noFill/>
        </p:spPr>
      </p:pic>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428736"/>
          </a:xfrm>
        </p:spPr>
        <p:txBody>
          <a:bodyPr>
            <a:normAutofit/>
          </a:bodyPr>
          <a:lstStyle/>
          <a:p>
            <a:r>
              <a:rPr lang="en-US" sz="1600" b="1" dirty="0"/>
              <a:t>Kutaisi is surrounded by </a:t>
            </a:r>
            <a:r>
              <a:rPr lang="en-US" sz="1600" b="1" dirty="0">
                <a:hlinkClick r:id="rId2" tooltip="Deciduous"/>
              </a:rPr>
              <a:t>deciduous</a:t>
            </a:r>
            <a:r>
              <a:rPr lang="en-US" sz="1600" b="1" dirty="0"/>
              <a:t> forests to the northeast and the northwest. The low-lying outskirts of the city have a largely agricultural landscape. The city centre has many gardens its streets are lined with high, leafy trees. In the springtime, when the snow starts to melt in the nearby mountains, the storming </a:t>
            </a:r>
            <a:r>
              <a:rPr lang="en-US" sz="1600" b="1" dirty="0" err="1">
                <a:hlinkClick r:id="rId3" tooltip="Rioni River"/>
              </a:rPr>
              <a:t>Rioni</a:t>
            </a:r>
            <a:r>
              <a:rPr lang="en-US" sz="1600" b="1" dirty="0">
                <a:hlinkClick r:id="rId3" tooltip="Rioni River"/>
              </a:rPr>
              <a:t> River</a:t>
            </a:r>
            <a:r>
              <a:rPr lang="en-US" sz="1600" b="1" dirty="0"/>
              <a:t> in the middle of the city is heard far beyond its banks</a:t>
            </a:r>
            <a:r>
              <a:rPr lang="en-US" sz="1600" dirty="0"/>
              <a:t>.</a:t>
            </a:r>
            <a:endParaRPr lang="ru-RU" sz="1600" dirty="0"/>
          </a:p>
        </p:txBody>
      </p:sp>
      <p:sp>
        <p:nvSpPr>
          <p:cNvPr id="3" name="Содержимое 2"/>
          <p:cNvSpPr>
            <a:spLocks noGrp="1"/>
          </p:cNvSpPr>
          <p:nvPr>
            <p:ph idx="1"/>
          </p:nvPr>
        </p:nvSpPr>
        <p:spPr/>
        <p:txBody>
          <a:bodyPr/>
          <a:lstStyle/>
          <a:p>
            <a:endParaRPr lang="ru-RU"/>
          </a:p>
        </p:txBody>
      </p:sp>
      <p:pic>
        <p:nvPicPr>
          <p:cNvPr id="4098" name="Picture 2" descr="C:\Users\Shorena\AppData\Roaming\Skype\My Skype Received Files\timthumb.jpg"/>
          <p:cNvPicPr>
            <a:picLocks noChangeAspect="1" noChangeArrowheads="1"/>
          </p:cNvPicPr>
          <p:nvPr/>
        </p:nvPicPr>
        <p:blipFill>
          <a:blip r:embed="rId4"/>
          <a:srcRect/>
          <a:stretch>
            <a:fillRect/>
          </a:stretch>
        </p:blipFill>
        <p:spPr bwMode="auto">
          <a:xfrm>
            <a:off x="1" y="1214422"/>
            <a:ext cx="9143999" cy="5643578"/>
          </a:xfrm>
          <a:prstGeom prst="rect">
            <a:avLst/>
          </a:prstGeom>
          <a:noFill/>
        </p:spPr>
      </p:pic>
    </p:spTree>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071546"/>
          </a:xfrm>
        </p:spPr>
        <p:txBody>
          <a:bodyPr>
            <a:normAutofit/>
          </a:bodyPr>
          <a:lstStyle/>
          <a:p>
            <a:r>
              <a:rPr lang="en-US" sz="1600" b="1" dirty="0"/>
              <a:t>The climate in Kutaisi is humid subtropical with a well-defined on-shore/monsoonal flow (characteristic of the Colchis Plain) during the Autumn and Winter months. The summers are generally hot and relatively dry while the winters are wet and cool. Average annual temperature in the city is 14.5 degrees Celsius.</a:t>
            </a:r>
            <a:endParaRPr lang="ru-RU" sz="1600" b="1" dirty="0"/>
          </a:p>
        </p:txBody>
      </p:sp>
      <p:sp>
        <p:nvSpPr>
          <p:cNvPr id="3" name="Содержимое 2"/>
          <p:cNvSpPr>
            <a:spLocks noGrp="1"/>
          </p:cNvSpPr>
          <p:nvPr>
            <p:ph idx="1"/>
          </p:nvPr>
        </p:nvSpPr>
        <p:spPr>
          <a:xfrm>
            <a:off x="0" y="1428736"/>
            <a:ext cx="9144000" cy="5429264"/>
          </a:xfrm>
        </p:spPr>
        <p:txBody>
          <a:bodyPr/>
          <a:lstStyle/>
          <a:p>
            <a:endParaRPr lang="ru-RU" dirty="0"/>
          </a:p>
        </p:txBody>
      </p:sp>
      <p:pic>
        <p:nvPicPr>
          <p:cNvPr id="5122" name="Picture 2" descr="C:\Users\Shorena\AppData\Roaming\Skype\My Skype Received Files\fhsjdfhsd.jpg"/>
          <p:cNvPicPr>
            <a:picLocks noChangeAspect="1" noChangeArrowheads="1"/>
          </p:cNvPicPr>
          <p:nvPr/>
        </p:nvPicPr>
        <p:blipFill>
          <a:blip r:embed="rId2"/>
          <a:srcRect/>
          <a:stretch>
            <a:fillRect/>
          </a:stretch>
        </p:blipFill>
        <p:spPr bwMode="auto">
          <a:xfrm>
            <a:off x="0" y="1000108"/>
            <a:ext cx="4214810" cy="5857892"/>
          </a:xfrm>
          <a:prstGeom prst="rect">
            <a:avLst/>
          </a:prstGeom>
          <a:noFill/>
        </p:spPr>
      </p:pic>
      <p:pic>
        <p:nvPicPr>
          <p:cNvPr id="5123" name="Picture 3" descr="C:\Users\Shorena\AppData\Roaming\Skype\My Skype Received Files\497305.jpg"/>
          <p:cNvPicPr>
            <a:picLocks noChangeAspect="1" noChangeArrowheads="1"/>
          </p:cNvPicPr>
          <p:nvPr/>
        </p:nvPicPr>
        <p:blipFill>
          <a:blip r:embed="rId3"/>
          <a:srcRect/>
          <a:stretch>
            <a:fillRect/>
          </a:stretch>
        </p:blipFill>
        <p:spPr bwMode="auto">
          <a:xfrm>
            <a:off x="4221163" y="1000108"/>
            <a:ext cx="4922837" cy="5857891"/>
          </a:xfrm>
          <a:prstGeom prst="rect">
            <a:avLst/>
          </a:prstGeom>
          <a:noFill/>
        </p:spPr>
      </p:pic>
    </p:spTree>
  </p:cSld>
  <p:clrMapOvr>
    <a:masterClrMapping/>
  </p:clrMapOvr>
  <p:transition>
    <p:wipe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1" y="500041"/>
            <a:ext cx="2928958" cy="80983"/>
          </a:xfrm>
        </p:spPr>
        <p:txBody>
          <a:bodyPr>
            <a:normAutofit fontScale="90000"/>
          </a:bodyPr>
          <a:lstStyle/>
          <a:p>
            <a:endParaRPr lang="ru-RU" dirty="0"/>
          </a:p>
        </p:txBody>
      </p:sp>
      <p:sp>
        <p:nvSpPr>
          <p:cNvPr id="3" name="Содержимое 2"/>
          <p:cNvSpPr>
            <a:spLocks noGrp="1"/>
          </p:cNvSpPr>
          <p:nvPr>
            <p:ph idx="1"/>
          </p:nvPr>
        </p:nvSpPr>
        <p:spPr>
          <a:xfrm>
            <a:off x="3428992" y="0"/>
            <a:ext cx="5715008" cy="6858000"/>
          </a:xfrm>
        </p:spPr>
        <p:txBody>
          <a:bodyPr/>
          <a:lstStyle/>
          <a:p>
            <a:endParaRPr lang="ru-RU" dirty="0"/>
          </a:p>
        </p:txBody>
      </p:sp>
      <p:sp>
        <p:nvSpPr>
          <p:cNvPr id="4" name="Текст 3"/>
          <p:cNvSpPr>
            <a:spLocks noGrp="1"/>
          </p:cNvSpPr>
          <p:nvPr>
            <p:ph type="body" sz="half" idx="2"/>
          </p:nvPr>
        </p:nvSpPr>
        <p:spPr>
          <a:xfrm>
            <a:off x="0" y="0"/>
            <a:ext cx="3465513" cy="6858000"/>
          </a:xfrm>
        </p:spPr>
        <p:txBody>
          <a:bodyPr>
            <a:normAutofit/>
          </a:bodyPr>
          <a:lstStyle/>
          <a:p>
            <a:r>
              <a:rPr lang="en-US" sz="1600" b="1" dirty="0"/>
              <a:t>Kutaisi was the capital of the ancient Kingdom of Colchis. Several </a:t>
            </a:r>
            <a:r>
              <a:rPr lang="en-US" sz="1600" b="1" dirty="0">
                <a:hlinkClick r:id="rId2" tooltip="Historians"/>
              </a:rPr>
              <a:t>historians</a:t>
            </a:r>
            <a:r>
              <a:rPr lang="en-US" sz="1600" b="1" dirty="0"/>
              <a:t> believe that, in </a:t>
            </a:r>
            <a:r>
              <a:rPr lang="en-US" sz="1600" b="1" i="1" dirty="0" err="1">
                <a:hlinkClick r:id="rId3" tooltip="Argonautica"/>
              </a:rPr>
              <a:t>Argonautica</a:t>
            </a:r>
            <a:r>
              <a:rPr lang="en-US" sz="1600" b="1" dirty="0"/>
              <a:t>, a </a:t>
            </a:r>
            <a:r>
              <a:rPr lang="en-US" sz="1600" b="1" dirty="0">
                <a:hlinkClick r:id="rId4" tooltip="Greek literature"/>
              </a:rPr>
              <a:t>Greek</a:t>
            </a:r>
            <a:r>
              <a:rPr lang="en-US" sz="1600" b="1" dirty="0"/>
              <a:t> </a:t>
            </a:r>
            <a:r>
              <a:rPr lang="en-US" sz="1600" b="1" dirty="0">
                <a:hlinkClick r:id="rId5" tooltip="Epic poem"/>
              </a:rPr>
              <a:t>epic poem</a:t>
            </a:r>
            <a:r>
              <a:rPr lang="en-US" sz="1600" b="1" dirty="0"/>
              <a:t> about </a:t>
            </a:r>
            <a:r>
              <a:rPr lang="en-US" sz="1600" b="1" dirty="0">
                <a:hlinkClick r:id="rId6" tooltip="Jason"/>
              </a:rPr>
              <a:t>Jason</a:t>
            </a:r>
            <a:r>
              <a:rPr lang="en-US" sz="1600" b="1" dirty="0"/>
              <a:t> and the </a:t>
            </a:r>
            <a:r>
              <a:rPr lang="en-US" sz="1600" b="1" dirty="0">
                <a:hlinkClick r:id="rId7" tooltip="Argonauts"/>
              </a:rPr>
              <a:t>Argonauts</a:t>
            </a:r>
            <a:r>
              <a:rPr lang="en-US" sz="1600" b="1" dirty="0"/>
              <a:t> and their journey to </a:t>
            </a:r>
            <a:r>
              <a:rPr lang="en-US" sz="1600" b="1" dirty="0">
                <a:hlinkClick r:id="rId8" tooltip="Colchis"/>
              </a:rPr>
              <a:t>Colchis</a:t>
            </a:r>
            <a:r>
              <a:rPr lang="en-US" sz="1600" b="1" dirty="0"/>
              <a:t>, author </a:t>
            </a:r>
            <a:r>
              <a:rPr lang="en-US" sz="1600" b="1" dirty="0">
                <a:hlinkClick r:id="rId9" tooltip="Apollonius Rhodius"/>
              </a:rPr>
              <a:t>Apollonius </a:t>
            </a:r>
            <a:r>
              <a:rPr lang="en-US" sz="1600" b="1" dirty="0" err="1">
                <a:hlinkClick r:id="rId9" tooltip="Apollonius Rhodius"/>
              </a:rPr>
              <a:t>Rhodius</a:t>
            </a:r>
            <a:r>
              <a:rPr lang="en-US" sz="1600" b="1" dirty="0"/>
              <a:t> considered Kutaisi their final destination as well as the residence of King </a:t>
            </a:r>
            <a:r>
              <a:rPr lang="en-US" sz="1600" b="1" dirty="0" err="1">
                <a:hlinkClick r:id="rId10" tooltip="Aeëtes"/>
              </a:rPr>
              <a:t>Aeëtes</a:t>
            </a:r>
            <a:r>
              <a:rPr lang="en-US" sz="1600" b="1" dirty="0"/>
              <a:t>. From 978 to 1122 CE, Kutaisi was the capital of the united </a:t>
            </a:r>
            <a:r>
              <a:rPr lang="en-US" sz="1600" b="1" dirty="0">
                <a:hlinkClick r:id="rId11" tooltip="Kingdom of Georgia"/>
              </a:rPr>
              <a:t>Kingdom of Georgia</a:t>
            </a:r>
            <a:r>
              <a:rPr lang="en-US" sz="1600" b="1" dirty="0"/>
              <a:t>, and from the 15th century until 1810, it was the capital of the </a:t>
            </a:r>
            <a:r>
              <a:rPr lang="en-US" sz="1600" b="1" dirty="0" err="1">
                <a:hlinkClick r:id="rId12" tooltip="Kingdom of Imereti"/>
              </a:rPr>
              <a:t>Imeretian</a:t>
            </a:r>
            <a:r>
              <a:rPr lang="en-US" sz="1600" b="1" dirty="0">
                <a:hlinkClick r:id="rId12" tooltip="Kingdom of Imereti"/>
              </a:rPr>
              <a:t> Kingdom</a:t>
            </a:r>
            <a:r>
              <a:rPr lang="en-US" sz="1600" b="1" dirty="0"/>
              <a:t>. </a:t>
            </a:r>
          </a:p>
          <a:p>
            <a:r>
              <a:rPr lang="en-US" sz="1600" b="1" dirty="0"/>
              <a:t>Kutaisi was a major industrial center before Georgia's independence in 1991. </a:t>
            </a:r>
          </a:p>
          <a:p>
            <a:endParaRPr lang="en-US" sz="1600" b="1" dirty="0"/>
          </a:p>
          <a:p>
            <a:r>
              <a:rPr lang="en-US" sz="1600" b="1" dirty="0"/>
              <a:t>The city had a massive </a:t>
            </a:r>
            <a:r>
              <a:rPr lang="en-US" sz="1600" b="1" dirty="0">
                <a:hlinkClick r:id="rId13" tooltip="Soviet Union"/>
              </a:rPr>
              <a:t>Soviet</a:t>
            </a:r>
            <a:r>
              <a:rPr lang="en-US" sz="1600" b="1" dirty="0"/>
              <a:t> </a:t>
            </a:r>
            <a:r>
              <a:rPr lang="en-US" sz="1600" b="1" dirty="0">
                <a:hlinkClick r:id="rId14" tooltip="Glory Memorial"/>
              </a:rPr>
              <a:t>war memorial</a:t>
            </a:r>
            <a:r>
              <a:rPr lang="en-US" sz="1600" b="1" dirty="0"/>
              <a:t> for the Georgians killed in </a:t>
            </a:r>
            <a:r>
              <a:rPr lang="en-US" sz="1600" b="1" dirty="0">
                <a:hlinkClick r:id="rId15" tooltip="World War II"/>
              </a:rPr>
              <a:t>World War II</a:t>
            </a:r>
            <a:r>
              <a:rPr lang="en-US" sz="1600" b="1" dirty="0"/>
              <a:t>. On December 18, 2009, a private demolition company working for the Georgian government demolished the monument to make room for a parliament building, despite massive protest from </a:t>
            </a:r>
            <a:r>
              <a:rPr lang="en-US" sz="1600" b="1" dirty="0">
                <a:hlinkClick r:id="rId16" tooltip="Russia"/>
              </a:rPr>
              <a:t>Russia</a:t>
            </a:r>
            <a:r>
              <a:rPr lang="en-US" sz="1600" b="1" dirty="0"/>
              <a:t> and the Georgian opposition.</a:t>
            </a:r>
            <a:endParaRPr lang="ru-RU" sz="1600" b="1" dirty="0"/>
          </a:p>
        </p:txBody>
      </p:sp>
      <p:pic>
        <p:nvPicPr>
          <p:cNvPr id="6146" name="Picture 2" descr="C:\Users\Shorena\AppData\Roaming\Skype\My Skype Received Files\556237_10151433977236052_1348655831_n.jpg"/>
          <p:cNvPicPr>
            <a:picLocks noChangeAspect="1" noChangeArrowheads="1"/>
          </p:cNvPicPr>
          <p:nvPr/>
        </p:nvPicPr>
        <p:blipFill>
          <a:blip r:embed="rId17"/>
          <a:srcRect/>
          <a:stretch>
            <a:fillRect/>
          </a:stretch>
        </p:blipFill>
        <p:spPr bwMode="auto">
          <a:xfrm>
            <a:off x="3428992" y="0"/>
            <a:ext cx="5715008" cy="3500438"/>
          </a:xfrm>
          <a:prstGeom prst="rect">
            <a:avLst/>
          </a:prstGeom>
          <a:noFill/>
        </p:spPr>
      </p:pic>
      <p:pic>
        <p:nvPicPr>
          <p:cNvPr id="6147" name="Picture 3" descr="C:\Users\Shorena\AppData\Roaming\Skype\My Skype Received Files\p1010088.png"/>
          <p:cNvPicPr>
            <a:picLocks noChangeAspect="1" noChangeArrowheads="1"/>
          </p:cNvPicPr>
          <p:nvPr/>
        </p:nvPicPr>
        <p:blipFill>
          <a:blip r:embed="rId18"/>
          <a:srcRect/>
          <a:stretch>
            <a:fillRect/>
          </a:stretch>
        </p:blipFill>
        <p:spPr bwMode="auto">
          <a:xfrm>
            <a:off x="3428992" y="3429001"/>
            <a:ext cx="5715008" cy="3428999"/>
          </a:xfrm>
          <a:prstGeom prst="rect">
            <a:avLst/>
          </a:prstGeom>
          <a:noFill/>
        </p:spPr>
      </p:pic>
    </p:spTree>
  </p:cSld>
  <p:clrMapOvr>
    <a:masterClrMapping/>
  </p:clrMapOvr>
  <p:transition>
    <p:cut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3214678" y="0"/>
            <a:ext cx="5929322" cy="6858000"/>
          </a:xfrm>
        </p:spPr>
        <p:txBody>
          <a:bodyPr>
            <a:normAutofit/>
          </a:bodyPr>
          <a:lstStyle/>
          <a:p>
            <a:r>
              <a:rPr lang="en-US" sz="4000" dirty="0" err="1"/>
              <a:t>Bagrati</a:t>
            </a:r>
            <a:r>
              <a:rPr lang="en-US" sz="4000" dirty="0"/>
              <a:t> Cathedral</a:t>
            </a:r>
          </a:p>
          <a:p>
            <a:pPr>
              <a:buNone/>
            </a:pPr>
            <a:endParaRPr lang="ru-RU" sz="4000" dirty="0"/>
          </a:p>
        </p:txBody>
      </p:sp>
      <p:sp>
        <p:nvSpPr>
          <p:cNvPr id="4" name="Текст 3"/>
          <p:cNvSpPr>
            <a:spLocks noGrp="1"/>
          </p:cNvSpPr>
          <p:nvPr>
            <p:ph type="body" sz="half" idx="2"/>
          </p:nvPr>
        </p:nvSpPr>
        <p:spPr>
          <a:xfrm>
            <a:off x="1" y="0"/>
            <a:ext cx="3214678" cy="6858000"/>
          </a:xfrm>
        </p:spPr>
        <p:txBody>
          <a:bodyPr>
            <a:normAutofit/>
          </a:bodyPr>
          <a:lstStyle/>
          <a:p>
            <a:r>
              <a:rPr lang="en-US" sz="2400" dirty="0"/>
              <a:t>Kutaisi has an ancient cultural tradition. Here is a list of the cultural centers in Kutaisi.</a:t>
            </a:r>
          </a:p>
          <a:p>
            <a:endParaRPr lang="en-US" sz="2400" b="1" dirty="0"/>
          </a:p>
          <a:p>
            <a:pPr>
              <a:buFont typeface="Arial" pitchFamily="34" charset="0"/>
              <a:buChar char="•"/>
            </a:pPr>
            <a:r>
              <a:rPr lang="en-US" sz="1600" b="1" dirty="0"/>
              <a:t>The Cathedral of the </a:t>
            </a:r>
            <a:r>
              <a:rPr lang="en-US" sz="1600" b="1" dirty="0" err="1"/>
              <a:t>Dormition</a:t>
            </a:r>
            <a:r>
              <a:rPr lang="en-US" sz="1600" b="1" dirty="0"/>
              <a:t>, or the Kutaisi Cathedral, more commonly known as </a:t>
            </a:r>
            <a:r>
              <a:rPr lang="en-US" sz="1600" b="1" dirty="0" err="1"/>
              <a:t>Bagrati</a:t>
            </a:r>
            <a:r>
              <a:rPr lang="en-US" sz="1600" b="1" dirty="0"/>
              <a:t> Cathedral. it is the 11th-century cathedral church in the city of Kutaisi, the region of </a:t>
            </a:r>
            <a:r>
              <a:rPr lang="en-US" sz="1600" b="1" dirty="0" err="1"/>
              <a:t>Imereti</a:t>
            </a:r>
            <a:r>
              <a:rPr lang="en-US" sz="1600" b="1" dirty="0"/>
              <a:t>, </a:t>
            </a:r>
            <a:r>
              <a:rPr lang="en-US" sz="1600" b="1" dirty="0" err="1"/>
              <a:t>Georgia.It</a:t>
            </a:r>
            <a:r>
              <a:rPr lang="en-US" sz="1600" b="1" dirty="0"/>
              <a:t> was built in the early years of the 11th century, during the reign of King </a:t>
            </a:r>
            <a:r>
              <a:rPr lang="en-US" sz="1600" b="1" dirty="0" err="1"/>
              <a:t>Bagrat</a:t>
            </a:r>
            <a:r>
              <a:rPr lang="en-US" sz="1600" b="1" dirty="0"/>
              <a:t> III, due to which it was called "</a:t>
            </a:r>
            <a:r>
              <a:rPr lang="en-US" sz="1600" b="1" dirty="0" err="1"/>
              <a:t>Bagrati</a:t>
            </a:r>
            <a:r>
              <a:rPr lang="en-US" sz="1600" b="1" dirty="0"/>
              <a:t>", i.e., </a:t>
            </a:r>
            <a:r>
              <a:rPr lang="en-US" sz="1600" b="1" dirty="0" err="1"/>
              <a:t>Bagrat’s</a:t>
            </a:r>
            <a:r>
              <a:rPr lang="en-US" sz="1600" b="1" dirty="0"/>
              <a:t> cathedral. An inscription on the north wall reveals that the floor was laid in "</a:t>
            </a:r>
            <a:r>
              <a:rPr lang="en-US" sz="1600" b="1" dirty="0" err="1"/>
              <a:t>chronicon</a:t>
            </a:r>
            <a:r>
              <a:rPr lang="en-US" sz="1600" b="1" dirty="0"/>
              <a:t> 223", i.e., 1003. In 1692, In 1994 the </a:t>
            </a:r>
            <a:r>
              <a:rPr lang="en-US" sz="1600" b="1" dirty="0" err="1"/>
              <a:t>Bagrati</a:t>
            </a:r>
            <a:r>
              <a:rPr lang="en-US" sz="1600" b="1" dirty="0"/>
              <a:t> Cathedral, together with the </a:t>
            </a:r>
            <a:r>
              <a:rPr lang="en-US" sz="1600" b="1" dirty="0" err="1"/>
              <a:t>Gelati</a:t>
            </a:r>
            <a:r>
              <a:rPr lang="en-US" sz="1600" b="1" dirty="0"/>
              <a:t> Monastery, was included in UNESCO's World Heritage Site list as a single entity. In 2001</a:t>
            </a:r>
          </a:p>
        </p:txBody>
      </p:sp>
      <p:pic>
        <p:nvPicPr>
          <p:cNvPr id="7171" name="Picture 3" descr="C:\Users\Shorena\AppData\Roaming\Skype\My Skype Received Files\Bagrati_Cathedral_in_Kutaisi.jpg"/>
          <p:cNvPicPr>
            <a:picLocks noChangeAspect="1" noChangeArrowheads="1"/>
          </p:cNvPicPr>
          <p:nvPr/>
        </p:nvPicPr>
        <p:blipFill>
          <a:blip r:embed="rId2"/>
          <a:srcRect/>
          <a:stretch>
            <a:fillRect/>
          </a:stretch>
        </p:blipFill>
        <p:spPr bwMode="auto">
          <a:xfrm>
            <a:off x="3214678" y="642918"/>
            <a:ext cx="5611961" cy="5882426"/>
          </a:xfrm>
          <a:prstGeom prst="rect">
            <a:avLst/>
          </a:prstGeom>
          <a:noFill/>
        </p:spPr>
      </p:pic>
    </p:spTree>
  </p:cSld>
  <p:clrMapOvr>
    <a:masterClrMapping/>
  </p:clrMapOvr>
  <p:transition>
    <p:wedg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357166"/>
            <a:ext cx="2751165" cy="1077934"/>
          </a:xfrm>
        </p:spPr>
        <p:txBody>
          <a:bodyPr/>
          <a:lstStyle/>
          <a:p>
            <a:endParaRPr lang="ru-RU" dirty="0"/>
          </a:p>
        </p:txBody>
      </p:sp>
      <p:sp>
        <p:nvSpPr>
          <p:cNvPr id="3" name="Содержимое 2"/>
          <p:cNvSpPr>
            <a:spLocks noGrp="1"/>
          </p:cNvSpPr>
          <p:nvPr>
            <p:ph idx="1"/>
          </p:nvPr>
        </p:nvSpPr>
        <p:spPr>
          <a:xfrm>
            <a:off x="3500430" y="0"/>
            <a:ext cx="5643570" cy="6126163"/>
          </a:xfrm>
        </p:spPr>
        <p:txBody>
          <a:bodyPr/>
          <a:lstStyle/>
          <a:p>
            <a:r>
              <a:rPr lang="en-US" dirty="0" err="1"/>
              <a:t>Gelati</a:t>
            </a:r>
            <a:r>
              <a:rPr lang="en-US" dirty="0"/>
              <a:t> Cathedral</a:t>
            </a:r>
          </a:p>
          <a:p>
            <a:pPr>
              <a:buNone/>
            </a:pPr>
            <a:endParaRPr lang="ru-RU" dirty="0"/>
          </a:p>
        </p:txBody>
      </p:sp>
      <p:sp>
        <p:nvSpPr>
          <p:cNvPr id="4" name="Текст 3"/>
          <p:cNvSpPr>
            <a:spLocks noGrp="1"/>
          </p:cNvSpPr>
          <p:nvPr>
            <p:ph type="body" sz="half" idx="2"/>
          </p:nvPr>
        </p:nvSpPr>
        <p:spPr>
          <a:xfrm>
            <a:off x="0" y="0"/>
            <a:ext cx="3465513" cy="6858000"/>
          </a:xfrm>
        </p:spPr>
        <p:txBody>
          <a:bodyPr>
            <a:normAutofit/>
          </a:bodyPr>
          <a:lstStyle/>
          <a:p>
            <a:endParaRPr lang="en-US" sz="1600" b="1" dirty="0"/>
          </a:p>
          <a:p>
            <a:r>
              <a:rPr lang="en-US" sz="1600" b="1" dirty="0" err="1"/>
              <a:t>Gelati</a:t>
            </a:r>
            <a:r>
              <a:rPr lang="en-US" sz="1600" b="1" dirty="0"/>
              <a:t> is a monastic complex near </a:t>
            </a:r>
            <a:r>
              <a:rPr lang="en-US" sz="1600" b="1" dirty="0">
                <a:hlinkClick r:id="rId2" tooltip="Kutaisi"/>
              </a:rPr>
              <a:t>Kutaisi</a:t>
            </a:r>
            <a:r>
              <a:rPr lang="en-US" sz="1600" b="1" dirty="0"/>
              <a:t>, </a:t>
            </a:r>
            <a:r>
              <a:rPr lang="en-US" sz="1600" b="1" dirty="0" err="1">
                <a:hlinkClick r:id="rId3" tooltip="Imereti"/>
              </a:rPr>
              <a:t>Imereti</a:t>
            </a:r>
            <a:r>
              <a:rPr lang="en-US" sz="1600" b="1" dirty="0"/>
              <a:t>, western </a:t>
            </a:r>
            <a:r>
              <a:rPr lang="en-US" sz="1600" b="1" dirty="0">
                <a:hlinkClick r:id="rId4" tooltip="Georgia (country)"/>
              </a:rPr>
              <a:t>Georgia</a:t>
            </a:r>
            <a:r>
              <a:rPr lang="en-US" sz="1600" b="1" dirty="0"/>
              <a:t>. It contains the Church of the Virgin founded by the King of Georgia </a:t>
            </a:r>
            <a:r>
              <a:rPr lang="en-US" sz="1600" b="1" dirty="0">
                <a:hlinkClick r:id="rId5" tooltip="David the Builder"/>
              </a:rPr>
              <a:t>David the Builder</a:t>
            </a:r>
            <a:r>
              <a:rPr lang="en-US" sz="1600" b="1" dirty="0"/>
              <a:t> in 1106, and the 13th-century churches of St George and St Nicholas.</a:t>
            </a:r>
          </a:p>
          <a:p>
            <a:r>
              <a:rPr lang="en-US" sz="1600" b="1" dirty="0"/>
              <a:t>The </a:t>
            </a:r>
            <a:r>
              <a:rPr lang="en-US" sz="1600" b="1" dirty="0" err="1"/>
              <a:t>Gelati</a:t>
            </a:r>
            <a:r>
              <a:rPr lang="en-US" sz="1600" b="1" dirty="0"/>
              <a:t> Monastery for a long time was one of the main cultural and intellectual centers in Georgia. It had an Academy which employed some of the most celebrated Georgian scientists, theologians and philosophers, many of whom had previously been active at various orthodox monasteries abroad.</a:t>
            </a:r>
          </a:p>
          <a:p>
            <a:r>
              <a:rPr lang="en-US" sz="1600" b="1" dirty="0"/>
              <a:t>In 1994, </a:t>
            </a:r>
            <a:r>
              <a:rPr lang="en-US" sz="1600" b="1" dirty="0" err="1"/>
              <a:t>Gelati</a:t>
            </a:r>
            <a:r>
              <a:rPr lang="en-US" sz="1600" b="1" dirty="0"/>
              <a:t> Monastery was recognized by </a:t>
            </a:r>
            <a:r>
              <a:rPr lang="en-US" sz="1600" b="1" dirty="0">
                <a:hlinkClick r:id="rId6" tooltip="UNESCO"/>
              </a:rPr>
              <a:t>UNESCO</a:t>
            </a:r>
            <a:r>
              <a:rPr lang="en-US" sz="1600" b="1" dirty="0"/>
              <a:t> as a </a:t>
            </a:r>
            <a:r>
              <a:rPr lang="en-US" sz="1600" b="1" dirty="0">
                <a:hlinkClick r:id="rId7" tooltip="World Heritage Site"/>
              </a:rPr>
              <a:t>World Heritage Site</a:t>
            </a:r>
            <a:r>
              <a:rPr lang="en-US" sz="1600" b="1" dirty="0"/>
              <a:t>. The site was included in the 2008 World Monuments Watch List of 100 Most Endangered Sites by the </a:t>
            </a:r>
            <a:r>
              <a:rPr lang="en-US" sz="1600" b="1" dirty="0">
                <a:hlinkClick r:id="rId8" tooltip="World Monuments Fund"/>
              </a:rPr>
              <a:t>World Monuments Fund</a:t>
            </a:r>
            <a:r>
              <a:rPr lang="en-US" sz="1600" b="1" dirty="0"/>
              <a:t> to draw attention to deterioration caused by prolonged neglect</a:t>
            </a:r>
          </a:p>
          <a:p>
            <a:endParaRPr lang="ru-RU" dirty="0"/>
          </a:p>
        </p:txBody>
      </p:sp>
      <p:pic>
        <p:nvPicPr>
          <p:cNvPr id="8194" name="Picture 2" descr="C:\Users\Shorena\AppData\Roaming\Skype\My Skype Received Files\gelati_lwr6scdb.jpg"/>
          <p:cNvPicPr>
            <a:picLocks noChangeAspect="1" noChangeArrowheads="1"/>
          </p:cNvPicPr>
          <p:nvPr/>
        </p:nvPicPr>
        <p:blipFill>
          <a:blip r:embed="rId9"/>
          <a:srcRect/>
          <a:stretch>
            <a:fillRect/>
          </a:stretch>
        </p:blipFill>
        <p:spPr bwMode="auto">
          <a:xfrm>
            <a:off x="3500430" y="500043"/>
            <a:ext cx="5643570" cy="6357958"/>
          </a:xfrm>
          <a:prstGeom prst="rect">
            <a:avLst/>
          </a:prstGeom>
          <a:noFill/>
        </p:spPr>
      </p:pic>
    </p:spTree>
  </p:cSld>
  <p:clrMapOvr>
    <a:masterClrMapping/>
  </p:clrMapOvr>
  <p:transition>
    <p:pull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Рисунок 2"/>
          <p:cNvSpPr>
            <a:spLocks noGrp="1"/>
          </p:cNvSpPr>
          <p:nvPr>
            <p:ph type="pic" idx="1"/>
          </p:nvPr>
        </p:nvSpPr>
        <p:spPr/>
      </p:sp>
      <p:sp>
        <p:nvSpPr>
          <p:cNvPr id="4" name="Текст 3"/>
          <p:cNvSpPr>
            <a:spLocks noGrp="1"/>
          </p:cNvSpPr>
          <p:nvPr>
            <p:ph type="body" sz="half" idx="2"/>
          </p:nvPr>
        </p:nvSpPr>
        <p:spPr>
          <a:xfrm>
            <a:off x="0" y="5367338"/>
            <a:ext cx="9144000" cy="1490662"/>
          </a:xfrm>
        </p:spPr>
        <p:txBody>
          <a:bodyPr>
            <a:normAutofit/>
          </a:bodyPr>
          <a:lstStyle/>
          <a:p>
            <a:r>
              <a:rPr lang="en-US" sz="4000" b="1" dirty="0"/>
              <a:t>This is </a:t>
            </a:r>
            <a:r>
              <a:rPr lang="en-US" sz="4000" b="1" dirty="0" err="1">
                <a:solidFill>
                  <a:srgbClr val="FF0000"/>
                </a:solidFill>
              </a:rPr>
              <a:t>Sataflia’s</a:t>
            </a:r>
            <a:r>
              <a:rPr lang="en-US" sz="4000" b="1" dirty="0"/>
              <a:t> National preserve. There was found footsteps of </a:t>
            </a:r>
            <a:r>
              <a:rPr lang="en-US" sz="4000" b="1" dirty="0">
                <a:solidFill>
                  <a:srgbClr val="FF0000"/>
                </a:solidFill>
              </a:rPr>
              <a:t>dinosaurs.</a:t>
            </a:r>
            <a:endParaRPr lang="ru-RU" sz="4000" b="1" dirty="0">
              <a:solidFill>
                <a:srgbClr val="FF0000"/>
              </a:solidFill>
            </a:endParaRPr>
          </a:p>
        </p:txBody>
      </p:sp>
      <p:pic>
        <p:nvPicPr>
          <p:cNvPr id="9218" name="Picture 2" descr="C:\Users\Shorena\AppData\Roaming\Skype\My Skype Received Files\5118af07364440598cd7a922ccf4a955.jpg"/>
          <p:cNvPicPr>
            <a:picLocks noChangeAspect="1" noChangeArrowheads="1"/>
          </p:cNvPicPr>
          <p:nvPr/>
        </p:nvPicPr>
        <p:blipFill>
          <a:blip r:embed="rId2"/>
          <a:srcRect/>
          <a:stretch>
            <a:fillRect/>
          </a:stretch>
        </p:blipFill>
        <p:spPr bwMode="auto">
          <a:xfrm>
            <a:off x="0" y="0"/>
            <a:ext cx="9144000" cy="5357826"/>
          </a:xfrm>
          <a:prstGeom prst="rect">
            <a:avLst/>
          </a:prstGeom>
          <a:noFill/>
        </p:spPr>
      </p:pic>
    </p:spTree>
  </p:cSld>
  <p:clrMapOvr>
    <a:masterClrMapping/>
  </p:clrMapOvr>
  <p:transition>
    <p:pull dir="lu"/>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TotalTime>
  <Words>760</Words>
  <Application>Microsoft Office PowerPoint</Application>
  <PresentationFormat>On-screen Show (4:3)</PresentationFormat>
  <Paragraphs>29</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Тема Office</vt:lpstr>
      <vt:lpstr> K U T A I S I</vt:lpstr>
      <vt:lpstr>Kutaisi (Georgian: ქუთაისი; ancient names: Aea/Aia, Kotais, Kutatisi, Kutaïssi) is Georgia's second largest city, legislative capital, and the capital of the western region of Imereti. It is 221 kilometres (137 miles) west of Tbilisi.</vt:lpstr>
      <vt:lpstr>Kutaisi is located along both banks of the Rioni River. The city lies at an elevation of 125–300 metres (410–984 feet) above sea level. To the east and northeast, Kutaisi is bounded by the Northern Imereti Foothills, to the north by the Samgurali Range, and to the west and the south by the Colchis Plain.</vt:lpstr>
      <vt:lpstr>Kutaisi is surrounded by deciduous forests to the northeast and the northwest. The low-lying outskirts of the city have a largely agricultural landscape. The city centre has many gardens its streets are lined with high, leafy trees. In the springtime, when the snow starts to melt in the nearby mountains, the storming Rioni River in the middle of the city is heard far beyond its banks.</vt:lpstr>
      <vt:lpstr>The climate in Kutaisi is humid subtropical with a well-defined on-shore/monsoonal flow (characteristic of the Colchis Plain) during the Autumn and Winter months. The summers are generally hot and relatively dry while the winters are wet and cool. Average annual temperature in the city is 14.5 degrees Celsius.</vt:lpstr>
      <vt:lpstr>PowerPoint Presentation</vt:lpstr>
      <vt:lpstr>PowerPoint Presentation</vt:lpstr>
      <vt:lpstr>PowerPoint Presentation</vt:lpstr>
      <vt:lpstr>PowerPoint Presentation</vt:lpstr>
      <vt:lpstr>In Kutaisi you can find different cultural centres, such is for example Opera</vt:lpstr>
      <vt:lpstr>PowerPoint Presentation</vt:lpstr>
      <vt:lpstr>The Georgian Parliament Building in Kutaisi has been the home of the Parliament of Georgia since its inauguration on May 26, 2012, replacing the Parliament building at 8 Rustaveli Avenue in Tbilisi. The building is in the form of a 100-metre (330 ft) by 150-metre (490 ft) oval-shaped glass dome.</vt:lpstr>
      <vt:lpstr>Here you can see some photos which are pictured at night.</vt:lpstr>
      <vt:lpstr>PowerPoint Presentation</vt:lpstr>
      <vt:lpstr>PowerPoint Presentation</vt:lpstr>
      <vt:lpstr>Kutaisi is waiting for you with its great sence of humour and hospitality…</vt:lpstr>
      <vt:lpstr>Kutaisi Physico-mathmetical Public School N 41 After Andria Razmadze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Shorena</dc:creator>
  <cp:lastModifiedBy>Nino Chkhetia</cp:lastModifiedBy>
  <cp:revision>18</cp:revision>
  <dcterms:created xsi:type="dcterms:W3CDTF">2014-12-08T16:41:24Z</dcterms:created>
  <dcterms:modified xsi:type="dcterms:W3CDTF">2016-06-26T11:16:45Z</dcterms:modified>
</cp:coreProperties>
</file>