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89" r:id="rId3"/>
    <p:sldId id="325" r:id="rId4"/>
    <p:sldId id="326" r:id="rId5"/>
    <p:sldId id="311" r:id="rId6"/>
    <p:sldId id="327" r:id="rId7"/>
    <p:sldId id="336" r:id="rId8"/>
    <p:sldId id="338" r:id="rId9"/>
    <p:sldId id="340" r:id="rId10"/>
    <p:sldId id="342" r:id="rId11"/>
    <p:sldId id="344" r:id="rId12"/>
    <p:sldId id="347" r:id="rId13"/>
    <p:sldId id="349" r:id="rId14"/>
    <p:sldId id="350" r:id="rId15"/>
    <p:sldId id="351" r:id="rId16"/>
    <p:sldId id="352" r:id="rId17"/>
    <p:sldId id="356" r:id="rId18"/>
    <p:sldId id="318" r:id="rId19"/>
    <p:sldId id="331" r:id="rId20"/>
    <p:sldId id="309" r:id="rId21"/>
    <p:sldId id="332" r:id="rId22"/>
    <p:sldId id="355" r:id="rId23"/>
    <p:sldId id="354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ka-GE" sz="2200" dirty="0">
                <a:solidFill>
                  <a:schemeClr val="accent1"/>
                </a:solidFill>
              </a:rPr>
              <a:t>ხალხის რაოდენობა</a:t>
            </a:r>
            <a:r>
              <a:rPr lang="ka-GE" sz="2200" baseline="0" dirty="0">
                <a:solidFill>
                  <a:schemeClr val="accent1"/>
                </a:solidFill>
              </a:rPr>
              <a:t>  კონტინენტების მიხედვით</a:t>
            </a:r>
            <a:endParaRPr lang="en-US" sz="2200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ka-G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People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 </c:v>
                </c:pt>
                <c:pt idx="1">
                  <c:v>Africa</c:v>
                </c:pt>
                <c:pt idx="2">
                  <c:v>North America</c:v>
                </c:pt>
                <c:pt idx="3">
                  <c:v>Central &amp; South America</c:v>
                </c:pt>
                <c:pt idx="4">
                  <c:v>Europe</c:v>
                </c:pt>
                <c:pt idx="5">
                  <c:v>Oceania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61</c:v>
                </c:pt>
                <c:pt idx="1">
                  <c:v>13</c:v>
                </c:pt>
                <c:pt idx="2">
                  <c:v>5</c:v>
                </c:pt>
                <c:pt idx="3">
                  <c:v>8</c:v>
                </c:pt>
                <c:pt idx="4">
                  <c:v>12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1-4DE4-BA27-CEC3D711006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36961360"/>
        <c:axId val="136961920"/>
      </c:barChart>
      <c:catAx>
        <c:axId val="13696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ka-GE"/>
          </a:p>
        </c:txPr>
        <c:crossAx val="136961920"/>
        <c:crosses val="autoZero"/>
        <c:auto val="1"/>
        <c:lblAlgn val="ctr"/>
        <c:lblOffset val="100"/>
        <c:noMultiLvlLbl val="0"/>
      </c:catAx>
      <c:valAx>
        <c:axId val="136961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696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People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AB0-4F37-BE12-934A507ABF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AB0-4F37-BE12-934A507ABF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AB0-4F37-BE12-934A507ABF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AB0-4F37-BE12-934A507ABF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AB0-4F37-BE12-934A507ABF2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AB0-4F37-BE12-934A507ABF23}"/>
              </c:ext>
            </c:extLst>
          </c:dPt>
          <c:dLbls>
            <c:dLbl>
              <c:idx val="0"/>
              <c:layout>
                <c:manualLayout>
                  <c:x val="-0.29774305555555558"/>
                  <c:y val="-4.20615959892800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ka-GE"/>
                      <a:t>აზია</a:t>
                    </a:r>
                    <a:r>
                      <a:rPr lang="ka-GE" baseline="0" dirty="0"/>
                      <a:t>
</a:t>
                    </a:r>
                    <a:fld id="{28C548FC-2E67-432B-8DDD-D14938D2B9E7}" type="PERCENTAGE">
                      <a:rPr lang="en-US" baseline="0"/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ka-GE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9236111111111"/>
                      <c:h val="0.130812151270923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AB0-4F37-BE12-934A507ABF23}"/>
                </c:ext>
              </c:extLst>
            </c:dLbl>
            <c:dLbl>
              <c:idx val="1"/>
              <c:layout>
                <c:manualLayout>
                  <c:x val="0.16666666666666663"/>
                  <c:y val="-0.113383093077407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ka-GE"/>
                      <a:t>აფრიკა</a:t>
                    </a:r>
                    <a:r>
                      <a:rPr lang="ka-GE" baseline="0" dirty="0"/>
                      <a:t>
</a:t>
                    </a:r>
                    <a:fld id="{961870C0-E862-44A4-86E2-EF3E14F2CED1}" type="PERCENTAGE">
                      <a:rPr lang="en-US" baseline="0"/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ka-GE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22569444444445"/>
                      <c:h val="0.126472411655300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AB0-4F37-BE12-934A507ABF23}"/>
                </c:ext>
              </c:extLst>
            </c:dLbl>
            <c:dLbl>
              <c:idx val="2"/>
              <c:layout>
                <c:manualLayout>
                  <c:x val="0.22743055555555555"/>
                  <c:y val="2.3544918013580603E-2"/>
                </c:manualLayout>
              </c:layout>
              <c:tx>
                <c:rich>
                  <a:bodyPr/>
                  <a:lstStyle/>
                  <a:p>
                    <a:r>
                      <a:rPr lang="ka-GE" baseline="0" dirty="0">
                        <a:solidFill>
                          <a:schemeClr val="bg1"/>
                        </a:solidFill>
                      </a:rPr>
                      <a:t>ჩრდ. ამერიკა</a:t>
                    </a:r>
                    <a:r>
                      <a:rPr lang="ka-GE" baseline="0" dirty="0"/>
                      <a:t>
</a:t>
                    </a:r>
                    <a:fld id="{15CE6E1C-F534-4601-BC3F-A55434CC4DBD}" type="PERCENTAGE">
                      <a:rPr lang="en-US" baseline="0"/>
                      <a:pPr/>
                      <a:t>[PERCENTAGE]</a:t>
                    </a:fld>
                    <a:endParaRPr lang="ka-GE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6701388888889"/>
                      <c:h val="0.120892746435213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AB0-4F37-BE12-934A507ABF2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ka-GE"/>
                      <a:t>სამხრეთ ამერიკა</a:t>
                    </a:r>
                    <a:r>
                      <a:rPr lang="ka-GE" baseline="0" dirty="0"/>
                      <a:t>
</a:t>
                    </a:r>
                    <a:fld id="{9685352D-2A3C-465D-90F8-C0343E2704F7}" type="PERCENTAGE">
                      <a:rPr lang="en-US" baseline="0"/>
                      <a:pPr/>
                      <a:t>[PERCENTAGE]</a:t>
                    </a:fld>
                    <a:endParaRPr lang="ka-GE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AB0-4F37-BE12-934A507ABF23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ka-GE" baseline="0" dirty="0"/>
                      <a:t>ევროპა
</a:t>
                    </a:r>
                    <a:fld id="{AA690978-8183-4DB2-A14D-35123F0179FB}" type="PERCENTAGE">
                      <a:rPr lang="en-US" baseline="0"/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ka-GE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AB0-4F37-BE12-934A507ABF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Asia </c:v>
                </c:pt>
                <c:pt idx="1">
                  <c:v>Africa</c:v>
                </c:pt>
                <c:pt idx="2">
                  <c:v>North America</c:v>
                </c:pt>
                <c:pt idx="3">
                  <c:v>Central &amp; South America</c:v>
                </c:pt>
                <c:pt idx="4">
                  <c:v>Europe</c:v>
                </c:pt>
                <c:pt idx="5">
                  <c:v>Oceania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61</c:v>
                </c:pt>
                <c:pt idx="1">
                  <c:v>13</c:v>
                </c:pt>
                <c:pt idx="2">
                  <c:v>5</c:v>
                </c:pt>
                <c:pt idx="3">
                  <c:v>8</c:v>
                </c:pt>
                <c:pt idx="4">
                  <c:v>12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AB0-4F37-BE12-934A507ABF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a-G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People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 </c:v>
                </c:pt>
                <c:pt idx="1">
                  <c:v>Africa</c:v>
                </c:pt>
                <c:pt idx="2">
                  <c:v>North America</c:v>
                </c:pt>
                <c:pt idx="3">
                  <c:v>Central &amp; South America</c:v>
                </c:pt>
                <c:pt idx="4">
                  <c:v>Europe</c:v>
                </c:pt>
                <c:pt idx="5">
                  <c:v>Oceania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61</c:v>
                </c:pt>
                <c:pt idx="1">
                  <c:v>13</c:v>
                </c:pt>
                <c:pt idx="2">
                  <c:v>5</c:v>
                </c:pt>
                <c:pt idx="3">
                  <c:v>8</c:v>
                </c:pt>
                <c:pt idx="4">
                  <c:v>12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16-4E51-BC79-598D3E875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6487536"/>
        <c:axId val="166486976"/>
      </c:barChart>
      <c:valAx>
        <c:axId val="166486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66487536"/>
        <c:crosses val="autoZero"/>
        <c:crossBetween val="between"/>
      </c:valAx>
      <c:catAx>
        <c:axId val="166487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66486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0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7338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592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4715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96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73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6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4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3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4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7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4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2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6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5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worldometers.info/watch/world-populatio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921564"/>
            <a:ext cx="8915399" cy="2063989"/>
          </a:xfrm>
        </p:spPr>
        <p:txBody>
          <a:bodyPr>
            <a:normAutofit fontScale="90000"/>
          </a:bodyPr>
          <a:lstStyle/>
          <a:p>
            <a:pPr algn="ctr"/>
            <a:r>
              <a:rPr lang="ka-GE" sz="4400" b="1" dirty="0">
                <a:solidFill>
                  <a:schemeClr val="accent1"/>
                </a:solidFill>
              </a:rPr>
              <a:t>„ჩემი სამყარო -</a:t>
            </a:r>
            <a:br>
              <a:rPr lang="ka-GE" sz="4400" b="1" dirty="0">
                <a:solidFill>
                  <a:schemeClr val="accent1"/>
                </a:solidFill>
              </a:rPr>
            </a:br>
            <a:r>
              <a:rPr lang="ka-GE" sz="4400" b="1" dirty="0">
                <a:solidFill>
                  <a:schemeClr val="accent1"/>
                </a:solidFill>
              </a:rPr>
              <a:t>ჩემი საკლასო ოთახი“</a:t>
            </a:r>
            <a:br>
              <a:rPr lang="en-US" sz="4400" b="1" dirty="0">
                <a:solidFill>
                  <a:schemeClr val="accent1"/>
                </a:solidFill>
              </a:rPr>
            </a:b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253948"/>
            <a:ext cx="8915399" cy="1768029"/>
          </a:xfrm>
        </p:spPr>
        <p:txBody>
          <a:bodyPr>
            <a:noAutofit/>
          </a:bodyPr>
          <a:lstStyle/>
          <a:p>
            <a:r>
              <a:rPr lang="ka-GE" sz="2600" dirty="0"/>
              <a:t> </a:t>
            </a:r>
          </a:p>
          <a:p>
            <a:pPr algn="ctr"/>
            <a:r>
              <a:rPr lang="ka-GE" sz="2600" dirty="0">
                <a:solidFill>
                  <a:schemeClr val="tx1"/>
                </a:solidFill>
              </a:rPr>
              <a:t>თბილისი,</a:t>
            </a:r>
          </a:p>
          <a:p>
            <a:pPr algn="ctr"/>
            <a:r>
              <a:rPr lang="ka-GE" sz="2600" dirty="0">
                <a:solidFill>
                  <a:schemeClr val="tx1"/>
                </a:solidFill>
              </a:rPr>
              <a:t>26 დეკემბერი,</a:t>
            </a:r>
          </a:p>
          <a:p>
            <a:pPr algn="ctr"/>
            <a:r>
              <a:rPr lang="ka-GE" sz="2600" dirty="0">
                <a:solidFill>
                  <a:schemeClr val="tx1"/>
                </a:solidFill>
              </a:rPr>
              <a:t>2016 წ.</a:t>
            </a:r>
          </a:p>
          <a:p>
            <a:endParaRPr lang="en-US" sz="2600" dirty="0"/>
          </a:p>
        </p:txBody>
      </p:sp>
      <p:pic>
        <p:nvPicPr>
          <p:cNvPr id="5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631" y="348794"/>
            <a:ext cx="3004185" cy="7708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8422" y="322219"/>
            <a:ext cx="1833155" cy="112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3064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42" y="3374264"/>
            <a:ext cx="5806226" cy="34837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2974"/>
            <a:ext cx="6375042" cy="3825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2" y="1"/>
            <a:ext cx="5945747" cy="3567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2052"/>
            <a:ext cx="6375042" cy="38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1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774" y="1325217"/>
            <a:ext cx="770865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a-GE" sz="3200" dirty="0">
                <a:solidFill>
                  <a:schemeClr val="accent1">
                    <a:lumMod val="75000"/>
                  </a:schemeClr>
                </a:solidFill>
              </a:rPr>
              <a:t>აზია                                 </a:t>
            </a:r>
            <a:r>
              <a:rPr lang="sr-Latn-RS" sz="3200" dirty="0">
                <a:solidFill>
                  <a:schemeClr val="accent1">
                    <a:lumMod val="75000"/>
                  </a:schemeClr>
                </a:solidFill>
              </a:rPr>
              <a:t>4.522.651.698</a:t>
            </a:r>
          </a:p>
          <a:p>
            <a:pPr>
              <a:lnSpc>
                <a:spcPct val="150000"/>
              </a:lnSpc>
            </a:pPr>
            <a:r>
              <a:rPr lang="ka-GE" sz="3200" dirty="0">
                <a:solidFill>
                  <a:schemeClr val="accent1">
                    <a:lumMod val="75000"/>
                  </a:schemeClr>
                </a:solidFill>
              </a:rPr>
              <a:t>აფრიკა                             </a:t>
            </a:r>
            <a:r>
              <a:rPr lang="sr-Latn-RS" sz="3200" dirty="0">
                <a:solidFill>
                  <a:schemeClr val="accent1">
                    <a:lumMod val="75000"/>
                  </a:schemeClr>
                </a:solidFill>
              </a:rPr>
              <a:t>963.843.804</a:t>
            </a:r>
          </a:p>
          <a:p>
            <a:pPr>
              <a:lnSpc>
                <a:spcPct val="150000"/>
              </a:lnSpc>
            </a:pPr>
            <a:r>
              <a:rPr lang="ka-GE" sz="3200" dirty="0">
                <a:solidFill>
                  <a:schemeClr val="accent1">
                    <a:lumMod val="75000"/>
                  </a:schemeClr>
                </a:solidFill>
              </a:rPr>
              <a:t>ჩრდ. ამერიკა                  </a:t>
            </a:r>
            <a:r>
              <a:rPr lang="sr-Latn-RS" sz="3200" dirty="0">
                <a:solidFill>
                  <a:schemeClr val="accent1">
                    <a:lumMod val="75000"/>
                  </a:schemeClr>
                </a:solidFill>
              </a:rPr>
              <a:t>370.709.156</a:t>
            </a:r>
            <a:endParaRPr lang="ka-GE" sz="3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a-GE" sz="3200" dirty="0">
                <a:solidFill>
                  <a:schemeClr val="accent1">
                    <a:lumMod val="75000"/>
                  </a:schemeClr>
                </a:solidFill>
              </a:rPr>
              <a:t>სამხ. ამერიკა</a:t>
            </a:r>
            <a:r>
              <a:rPr lang="sr-Latn-RS" sz="3200" dirty="0">
                <a:solidFill>
                  <a:schemeClr val="accent1">
                    <a:lumMod val="75000"/>
                  </a:schemeClr>
                </a:solidFill>
              </a:rPr>
              <a:t>             </a:t>
            </a:r>
            <a:r>
              <a:rPr lang="ka-GE" sz="3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sr-Latn-RS" sz="3200" dirty="0">
                <a:solidFill>
                  <a:schemeClr val="accent1">
                    <a:lumMod val="75000"/>
                  </a:schemeClr>
                </a:solidFill>
              </a:rPr>
              <a:t> 593.134.649</a:t>
            </a:r>
          </a:p>
          <a:p>
            <a:pPr>
              <a:lnSpc>
                <a:spcPct val="150000"/>
              </a:lnSpc>
            </a:pPr>
            <a:r>
              <a:rPr lang="ka-GE" sz="3200" dirty="0">
                <a:solidFill>
                  <a:schemeClr val="accent1">
                    <a:lumMod val="75000"/>
                  </a:schemeClr>
                </a:solidFill>
              </a:rPr>
              <a:t>ევროპა                              </a:t>
            </a:r>
            <a:r>
              <a:rPr lang="sr-Latn-RS" sz="3200" dirty="0">
                <a:solidFill>
                  <a:schemeClr val="accent1">
                    <a:lumMod val="75000"/>
                  </a:schemeClr>
                </a:solidFill>
              </a:rPr>
              <a:t>889.701.973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a-GE" sz="3200" dirty="0">
                <a:solidFill>
                  <a:schemeClr val="accent1">
                    <a:lumMod val="75000"/>
                  </a:schemeClr>
                </a:solidFill>
              </a:rPr>
              <a:t>ავსტრალია                       </a:t>
            </a:r>
            <a:r>
              <a:rPr lang="sr-Latn-RS" sz="3200" dirty="0">
                <a:solidFill>
                  <a:schemeClr val="accent1">
                    <a:lumMod val="75000"/>
                  </a:schemeClr>
                </a:solidFill>
              </a:rPr>
              <a:t>74.141.831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2925" y="278296"/>
            <a:ext cx="8911687" cy="1626704"/>
          </a:xfrm>
        </p:spPr>
        <p:txBody>
          <a:bodyPr/>
          <a:lstStyle/>
          <a:p>
            <a:pPr algn="ctr"/>
            <a:r>
              <a:rPr lang="ka-GE" b="1" dirty="0">
                <a:solidFill>
                  <a:schemeClr val="accent1"/>
                </a:solidFill>
              </a:rPr>
              <a:t>შედეგები კონტინენტების მიხედვით</a:t>
            </a:r>
          </a:p>
        </p:txBody>
      </p:sp>
    </p:spTree>
    <p:extLst>
      <p:ext uri="{BB962C8B-B14F-4D97-AF65-F5344CB8AC3E}">
        <p14:creationId xmlns:p14="http://schemas.microsoft.com/office/powerpoint/2010/main" val="957457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9211" y="850380"/>
            <a:ext cx="9272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dirty="0">
                <a:solidFill>
                  <a:schemeClr val="accent1">
                    <a:lumMod val="75000"/>
                  </a:schemeClr>
                </a:solidFill>
              </a:rPr>
              <a:t>მაგრამ ეს ციფრები ბუნდოვანია...</a:t>
            </a:r>
            <a:endParaRPr lang="sr-Latn-R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86" y="1825040"/>
            <a:ext cx="1632891" cy="24597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1686" y="4839287"/>
            <a:ext cx="11169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dirty="0">
                <a:solidFill>
                  <a:schemeClr val="accent2">
                    <a:lumMod val="75000"/>
                  </a:schemeClr>
                </a:solidFill>
              </a:rPr>
              <a:t>როგორ ფიქრობთ, რომელი ქვემოთ მოცემული სტატისტიკური დიაგრამა  ასახავს უფრო ნათლად შედეგებს?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dirty="0">
                <a:solidFill>
                  <a:schemeClr val="accent2">
                    <a:lumMod val="75000"/>
                  </a:schemeClr>
                </a:solidFill>
              </a:rPr>
              <a:t>რომელი სჯობს- დიდი ციფრებით ანგარიში თუ პატარა ციფრებით? </a:t>
            </a:r>
          </a:p>
        </p:txBody>
      </p:sp>
    </p:spTree>
    <p:extLst>
      <p:ext uri="{BB962C8B-B14F-4D97-AF65-F5344CB8AC3E}">
        <p14:creationId xmlns:p14="http://schemas.microsoft.com/office/powerpoint/2010/main" val="762779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764" y="637362"/>
            <a:ext cx="9307606" cy="1280890"/>
          </a:xfrm>
        </p:spPr>
        <p:txBody>
          <a:bodyPr/>
          <a:lstStyle/>
          <a:p>
            <a:r>
              <a:rPr lang="ka-GE" b="1" dirty="0">
                <a:solidFill>
                  <a:schemeClr val="accent1"/>
                </a:solidFill>
              </a:rPr>
              <a:t>ხალხი</a:t>
            </a:r>
            <a:endParaRPr lang="sr-Latn-RS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89" y="519055"/>
            <a:ext cx="6689697" cy="5975628"/>
          </a:xfrm>
        </p:spPr>
      </p:pic>
    </p:spTree>
    <p:extLst>
      <p:ext uri="{BB962C8B-B14F-4D97-AF65-F5344CB8AC3E}">
        <p14:creationId xmlns:p14="http://schemas.microsoft.com/office/powerpoint/2010/main" val="1876343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233066"/>
              </p:ext>
            </p:extLst>
          </p:nvPr>
        </p:nvGraphicFramePr>
        <p:xfrm>
          <a:off x="2166425" y="323558"/>
          <a:ext cx="9523827" cy="617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1764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857318"/>
              </p:ext>
            </p:extLst>
          </p:nvPr>
        </p:nvGraphicFramePr>
        <p:xfrm>
          <a:off x="801858" y="984738"/>
          <a:ext cx="11704320" cy="561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3520697" y="615405"/>
            <a:ext cx="6847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ka-GE" sz="2400" b="1" dirty="0">
                <a:solidFill>
                  <a:schemeClr val="accent1"/>
                </a:solidFill>
              </a:rPr>
              <a:t>ხალხის რაოდენობა  კონტინენტების მიხედვით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85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738" y="323557"/>
            <a:ext cx="9099038" cy="652584"/>
          </a:xfrm>
        </p:spPr>
        <p:txBody>
          <a:bodyPr>
            <a:normAutofit fontScale="90000"/>
          </a:bodyPr>
          <a:lstStyle/>
          <a:p>
            <a:r>
              <a:rPr lang="ka-GE" sz="2400" dirty="0">
                <a:solidFill>
                  <a:schemeClr val="accent1"/>
                </a:solidFill>
              </a:rPr>
              <a:t>ხალხის რაოდენობა  კონტინენტების მიხედვით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sr-Latn-RS" dirty="0"/>
              <a:t>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9071"/>
              </p:ext>
            </p:extLst>
          </p:nvPr>
        </p:nvGraphicFramePr>
        <p:xfrm>
          <a:off x="2377439" y="976141"/>
          <a:ext cx="8932985" cy="5734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2828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7339" y="314443"/>
            <a:ext cx="9530037" cy="1280890"/>
          </a:xfrm>
        </p:spPr>
        <p:txBody>
          <a:bodyPr/>
          <a:lstStyle/>
          <a:p>
            <a:pPr algn="ctr"/>
            <a:r>
              <a:rPr lang="ka-GE" b="1" dirty="0">
                <a:solidFill>
                  <a:schemeClr val="accent1"/>
                </a:solidFill>
              </a:rPr>
              <a:t>ევროპული ენების დღისთვის შექმნილი მათემატიკურ ტერმინთა ბანკი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903063">
            <a:off x="5155088" y="2153358"/>
            <a:ext cx="6233698" cy="363955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224383" y="1506503"/>
            <a:ext cx="6257008" cy="5033359"/>
          </a:xfrm>
        </p:spPr>
      </p:pic>
    </p:spTree>
    <p:extLst>
      <p:ext uri="{BB962C8B-B14F-4D97-AF65-F5344CB8AC3E}">
        <p14:creationId xmlns:p14="http://schemas.microsoft.com/office/powerpoint/2010/main" val="1849553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278296"/>
            <a:ext cx="8911687" cy="1626704"/>
          </a:xfrm>
        </p:spPr>
        <p:txBody>
          <a:bodyPr>
            <a:normAutofit/>
          </a:bodyPr>
          <a:lstStyle/>
          <a:p>
            <a:pPr algn="ctr"/>
            <a:r>
              <a:rPr lang="ka-GE" b="1" dirty="0">
                <a:solidFill>
                  <a:schemeClr val="accent1"/>
                </a:solidFill>
              </a:rPr>
              <a:t> პროექტის აქტივობების ყოველთვიური შეფასება</a:t>
            </a:r>
            <a:r>
              <a:rPr lang="en-US" b="1" dirty="0">
                <a:solidFill>
                  <a:schemeClr val="accent1"/>
                </a:solidFill>
              </a:rPr>
              <a:t> (</a:t>
            </a:r>
            <a:r>
              <a:rPr lang="en-US" b="1" dirty="0" err="1">
                <a:solidFill>
                  <a:schemeClr val="accent1"/>
                </a:solidFill>
              </a:rPr>
              <a:t>Padlet</a:t>
            </a:r>
            <a:r>
              <a:rPr lang="en-US" b="1" dirty="0">
                <a:solidFill>
                  <a:schemeClr val="accent1"/>
                </a:solidFill>
              </a:rPr>
              <a:t> /www.menti.com)</a:t>
            </a:r>
            <a:endParaRPr lang="ka-GE" b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07096" y="1809608"/>
            <a:ext cx="4768863" cy="459119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27134" y="2005434"/>
            <a:ext cx="4656070" cy="4395366"/>
          </a:xfrm>
        </p:spPr>
      </p:pic>
    </p:spTree>
    <p:extLst>
      <p:ext uri="{BB962C8B-B14F-4D97-AF65-F5344CB8AC3E}">
        <p14:creationId xmlns:p14="http://schemas.microsoft.com/office/powerpoint/2010/main" val="2663038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899" y="281354"/>
            <a:ext cx="9239714" cy="1026941"/>
          </a:xfrm>
        </p:spPr>
        <p:txBody>
          <a:bodyPr>
            <a:normAutofit fontScale="90000"/>
          </a:bodyPr>
          <a:lstStyle/>
          <a:p>
            <a:pPr algn="ctr"/>
            <a:r>
              <a:rPr lang="ka-GE" b="1" dirty="0">
                <a:solidFill>
                  <a:schemeClr val="accent1"/>
                </a:solidFill>
              </a:rPr>
              <a:t>დასრულებული პროექტის  შეფასება</a:t>
            </a:r>
            <a:r>
              <a:rPr lang="en-US" b="1" dirty="0">
                <a:solidFill>
                  <a:schemeClr val="accent1"/>
                </a:solidFill>
              </a:rPr>
              <a:t> (</a:t>
            </a:r>
            <a:r>
              <a:rPr lang="en-US" b="1" dirty="0" err="1">
                <a:solidFill>
                  <a:schemeClr val="accent1"/>
                </a:solidFill>
              </a:rPr>
              <a:t>Padlet</a:t>
            </a:r>
            <a:r>
              <a:rPr lang="ka-GE" b="1" dirty="0">
                <a:solidFill>
                  <a:schemeClr val="accent1"/>
                </a:solidFill>
              </a:rPr>
              <a:t>)</a:t>
            </a:r>
            <a:endParaRPr lang="ka-G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711" y="1308295"/>
            <a:ext cx="8889902" cy="5330131"/>
          </a:xfrm>
        </p:spPr>
      </p:pic>
    </p:spTree>
    <p:extLst>
      <p:ext uri="{BB962C8B-B14F-4D97-AF65-F5344CB8AC3E}">
        <p14:creationId xmlns:p14="http://schemas.microsoft.com/office/powerpoint/2010/main" val="33918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46852" y="225288"/>
            <a:ext cx="9357760" cy="1948070"/>
          </a:xfrm>
        </p:spPr>
        <p:txBody>
          <a:bodyPr>
            <a:normAutofit/>
          </a:bodyPr>
          <a:lstStyle/>
          <a:p>
            <a:pPr algn="ctr"/>
            <a:r>
              <a:rPr lang="ka-GE" b="1" dirty="0">
                <a:solidFill>
                  <a:schemeClr val="accent1"/>
                </a:solidFill>
              </a:rPr>
              <a:t>პროექტის მოკლე აღწერა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89212" y="1152938"/>
            <a:ext cx="8915400" cy="5526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2200" dirty="0"/>
              <a:t>ინტეგრირებული საგნები:                         </a:t>
            </a:r>
          </a:p>
          <a:p>
            <a:r>
              <a:rPr lang="ka-GE" sz="2200" dirty="0"/>
              <a:t>ხელოვნება                                                  </a:t>
            </a:r>
          </a:p>
          <a:p>
            <a:r>
              <a:rPr lang="ka-GE" sz="2200" dirty="0"/>
              <a:t>გეოგრაფია</a:t>
            </a:r>
          </a:p>
          <a:p>
            <a:r>
              <a:rPr lang="ka-GE" sz="2200" dirty="0"/>
              <a:t>ისტ-ი</a:t>
            </a:r>
          </a:p>
          <a:p>
            <a:r>
              <a:rPr lang="ka-GE" sz="2200" dirty="0"/>
              <a:t>მათემატიკა</a:t>
            </a:r>
          </a:p>
          <a:p>
            <a:r>
              <a:rPr lang="ka-GE" sz="2200" dirty="0"/>
              <a:t>სამოქალაქო განათლება</a:t>
            </a:r>
          </a:p>
          <a:p>
            <a:r>
              <a:rPr lang="ka-GE" sz="2200" dirty="0"/>
              <a:t>ინგლისური</a:t>
            </a:r>
          </a:p>
          <a:p>
            <a:pPr marL="0" indent="0">
              <a:buNone/>
            </a:pPr>
            <a:r>
              <a:rPr lang="ka-GE" sz="2200" dirty="0"/>
              <a:t> ასაკობრივი ჯგუფი:</a:t>
            </a:r>
          </a:p>
          <a:p>
            <a:r>
              <a:rPr lang="ka-GE" sz="2200" dirty="0"/>
              <a:t>11-14</a:t>
            </a:r>
          </a:p>
          <a:p>
            <a:pPr marL="0" indent="0">
              <a:buNone/>
            </a:pPr>
            <a:r>
              <a:rPr lang="ka-GE" sz="2200" dirty="0"/>
              <a:t> მონაწილე ქვეყნები: </a:t>
            </a:r>
          </a:p>
          <a:p>
            <a:r>
              <a:rPr lang="en-US" sz="2400" dirty="0"/>
              <a:t>22 </a:t>
            </a:r>
            <a:r>
              <a:rPr lang="ka-GE" sz="2400" dirty="0"/>
              <a:t>ქვეყანა- 44 პარტნიორი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92924" y="251791"/>
            <a:ext cx="8911687" cy="1653209"/>
          </a:xfrm>
        </p:spPr>
        <p:txBody>
          <a:bodyPr>
            <a:normAutofit/>
          </a:bodyPr>
          <a:lstStyle/>
          <a:p>
            <a:pPr algn="ctr"/>
            <a:r>
              <a:rPr lang="ka-GE" b="1" dirty="0">
                <a:solidFill>
                  <a:schemeClr val="accent1"/>
                </a:solidFill>
              </a:rPr>
              <a:t>გამოყენებული ინსტრუმენტები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89212" y="1669774"/>
            <a:ext cx="4313864" cy="471777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weebly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ka-GE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Google Maps</a:t>
            </a:r>
            <a:endParaRPr lang="ka-GE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Google Earth </a:t>
            </a:r>
          </a:p>
          <a:p>
            <a:r>
              <a:rPr lang="en-US" dirty="0"/>
              <a:t>Google forms</a:t>
            </a:r>
            <a:endParaRPr lang="ka-GE" dirty="0"/>
          </a:p>
          <a:p>
            <a:r>
              <a:rPr lang="en-US" dirty="0"/>
              <a:t>Google docs</a:t>
            </a:r>
            <a:endParaRPr lang="ka-GE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Sway </a:t>
            </a:r>
            <a:endParaRPr lang="ka-GE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Slidely</a:t>
            </a:r>
            <a:endParaRPr lang="ka-GE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Pinterest</a:t>
            </a:r>
            <a:endParaRPr lang="ka-GE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Powerpoint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ka-GE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Powtoon</a:t>
            </a:r>
            <a:endParaRPr lang="ka-GE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Youtube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90747" y="1669773"/>
            <a:ext cx="4313864" cy="4479235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Kizoa</a:t>
            </a:r>
            <a:endParaRPr lang="en-US" dirty="0"/>
          </a:p>
          <a:p>
            <a:r>
              <a:rPr lang="en-US" dirty="0"/>
              <a:t>Tour builder</a:t>
            </a:r>
          </a:p>
          <a:p>
            <a:r>
              <a:rPr lang="en-US" dirty="0"/>
              <a:t> </a:t>
            </a:r>
            <a:r>
              <a:rPr lang="en-US" dirty="0" err="1"/>
              <a:t>Tricider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Issuu</a:t>
            </a:r>
            <a:endParaRPr lang="en-US" dirty="0"/>
          </a:p>
          <a:p>
            <a:r>
              <a:rPr lang="en-US" dirty="0" err="1"/>
              <a:t>Joomag</a:t>
            </a:r>
            <a:endParaRPr lang="en-US" dirty="0"/>
          </a:p>
          <a:p>
            <a:r>
              <a:rPr lang="en-US" dirty="0" err="1"/>
              <a:t>Anyflip</a:t>
            </a:r>
            <a:endParaRPr lang="en-US" dirty="0"/>
          </a:p>
          <a:p>
            <a:r>
              <a:rPr lang="en-US" dirty="0" err="1"/>
              <a:t>Padlet</a:t>
            </a:r>
            <a:endParaRPr lang="en-US" dirty="0"/>
          </a:p>
          <a:p>
            <a:r>
              <a:rPr lang="en-US" dirty="0"/>
              <a:t>Sway</a:t>
            </a:r>
          </a:p>
          <a:p>
            <a:r>
              <a:rPr lang="en-US" dirty="0">
                <a:solidFill>
                  <a:schemeClr val="tx1"/>
                </a:solidFill>
              </a:rPr>
              <a:t>Vimeo</a:t>
            </a:r>
            <a:endParaRPr lang="ka-GE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ProWeb</a:t>
            </a:r>
            <a:endParaRPr lang="ka-GE" dirty="0">
              <a:solidFill>
                <a:schemeClr val="tx1"/>
              </a:solidFill>
            </a:endParaRPr>
          </a:p>
          <a:p>
            <a:r>
              <a:rPr lang="en-US" dirty="0"/>
              <a:t>Poll maker</a:t>
            </a:r>
          </a:p>
        </p:txBody>
      </p:sp>
    </p:spTree>
    <p:extLst>
      <p:ext uri="{BB962C8B-B14F-4D97-AF65-F5344CB8AC3E}">
        <p14:creationId xmlns:p14="http://schemas.microsoft.com/office/powerpoint/2010/main" val="1368305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304800"/>
            <a:ext cx="8911687" cy="1073426"/>
          </a:xfrm>
        </p:spPr>
        <p:txBody>
          <a:bodyPr/>
          <a:lstStyle/>
          <a:p>
            <a:pPr algn="ctr"/>
            <a:r>
              <a:rPr lang="ka-GE" b="1" dirty="0">
                <a:solidFill>
                  <a:schemeClr val="accent1"/>
                </a:solidFill>
              </a:rPr>
              <a:t>მიღებული ჯილდოები: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12135" y="1084083"/>
            <a:ext cx="4313237" cy="282486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1432" y="1192695"/>
            <a:ext cx="4976879" cy="271625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470" y="4171033"/>
            <a:ext cx="8136834" cy="243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49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304800"/>
            <a:ext cx="8911687" cy="1073426"/>
          </a:xfrm>
        </p:spPr>
        <p:txBody>
          <a:bodyPr/>
          <a:lstStyle/>
          <a:p>
            <a:pPr algn="ctr"/>
            <a:r>
              <a:rPr lang="ka-GE" b="1" dirty="0">
                <a:solidFill>
                  <a:schemeClr val="accent1"/>
                </a:solidFill>
              </a:rPr>
              <a:t>მიღებული ჯილდოები: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2297" y="1272208"/>
            <a:ext cx="5724938" cy="4731027"/>
          </a:xfrm>
        </p:spPr>
        <p:txBody>
          <a:bodyPr>
            <a:normAutofit/>
          </a:bodyPr>
          <a:lstStyle/>
          <a:p>
            <a:r>
              <a:rPr lang="ka-GE" sz="2000" dirty="0">
                <a:solidFill>
                  <a:schemeClr val="tx1"/>
                </a:solidFill>
              </a:rPr>
              <a:t>ინგლისში პროექტმა მიიღო  ნაციონალური პრიზი კატეგორიაში:  „გლობალური ხედვა“;</a:t>
            </a:r>
          </a:p>
          <a:p>
            <a:r>
              <a:rPr lang="ka-GE" sz="2000" dirty="0">
                <a:solidFill>
                  <a:schemeClr val="tx1"/>
                </a:solidFill>
              </a:rPr>
              <a:t>სერბეთში პროექტი წარმატებით წარადგინეს „ბრიტანეთის საბჭოს“ მიერ გამართულ კონფერენციაზე;</a:t>
            </a:r>
          </a:p>
          <a:p>
            <a:r>
              <a:rPr lang="ka-GE" sz="2000" dirty="0">
                <a:solidFill>
                  <a:schemeClr val="tx1"/>
                </a:solidFill>
              </a:rPr>
              <a:t>სერბეთის განათლებისა და მეცნიერების სამინისტრომ პროექტის ერთ-ერთი დავალება 2015-2016 წ.წ. საუკეთესო ციფრული გაკვეთილების ნუსხაში შეიტანა.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469513">
            <a:off x="7307614" y="2054087"/>
            <a:ext cx="4610798" cy="4334213"/>
          </a:xfrm>
        </p:spPr>
      </p:pic>
    </p:spTree>
    <p:extLst>
      <p:ext uri="{BB962C8B-B14F-4D97-AF65-F5344CB8AC3E}">
        <p14:creationId xmlns:p14="http://schemas.microsoft.com/office/powerpoint/2010/main" val="2927391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078" y="304800"/>
            <a:ext cx="9503533" cy="1073426"/>
          </a:xfrm>
        </p:spPr>
        <p:txBody>
          <a:bodyPr/>
          <a:lstStyle/>
          <a:p>
            <a:pPr algn="ctr"/>
            <a:r>
              <a:rPr lang="ka-GE" b="1" dirty="0">
                <a:solidFill>
                  <a:schemeClr val="accent1"/>
                </a:solidFill>
              </a:rPr>
              <a:t>სტატია </a:t>
            </a:r>
            <a:r>
              <a:rPr lang="en-US" b="1" dirty="0" err="1">
                <a:solidFill>
                  <a:schemeClr val="accent1"/>
                </a:solidFill>
              </a:rPr>
              <a:t>eTwinnng</a:t>
            </a:r>
            <a:r>
              <a:rPr lang="en-US" b="1" dirty="0">
                <a:solidFill>
                  <a:schemeClr val="accent1"/>
                </a:solidFill>
              </a:rPr>
              <a:t>-is </a:t>
            </a:r>
            <a:r>
              <a:rPr lang="ka-GE" b="1" dirty="0">
                <a:solidFill>
                  <a:schemeClr val="accent1"/>
                </a:solidFill>
              </a:rPr>
              <a:t>წიგნში</a:t>
            </a:r>
            <a:r>
              <a:rPr lang="en-US" b="1" dirty="0">
                <a:solidFill>
                  <a:schemeClr val="accent1"/>
                </a:solidFill>
              </a:rPr>
              <a:t> (2016)</a:t>
            </a:r>
            <a:r>
              <a:rPr lang="ka-GE" b="1" dirty="0">
                <a:solidFill>
                  <a:schemeClr val="accent1"/>
                </a:solidFill>
              </a:rPr>
              <a:t>: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43199" y="1387993"/>
            <a:ext cx="3092961" cy="5224842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36161" y="1387993"/>
            <a:ext cx="6200214" cy="5224842"/>
          </a:xfrm>
        </p:spPr>
      </p:pic>
    </p:spTree>
    <p:extLst>
      <p:ext uri="{BB962C8B-B14F-4D97-AF65-F5344CB8AC3E}">
        <p14:creationId xmlns:p14="http://schemas.microsoft.com/office/powerpoint/2010/main" val="1518387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966651"/>
            <a:ext cx="8911687" cy="1110344"/>
          </a:xfrm>
        </p:spPr>
        <p:txBody>
          <a:bodyPr>
            <a:noAutofit/>
          </a:bodyPr>
          <a:lstStyle/>
          <a:p>
            <a:pPr algn="ctr"/>
            <a:r>
              <a:rPr lang="ka-GE" b="1" dirty="0">
                <a:solidFill>
                  <a:schemeClr val="accent1"/>
                </a:solidFill>
              </a:rPr>
              <a:t>გმადლობთ ყურადღებისათვის! </a:t>
            </a:r>
            <a:r>
              <a:rPr lang="ka-GE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8514" y="2952206"/>
            <a:ext cx="8696098" cy="29590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sz="3200" dirty="0"/>
              <a:t>ნინო ჩხეტია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accent1"/>
                </a:solidFill>
                <a:sym typeface="Wingdings" panose="05000000000000000000" pitchFamily="2" charset="2"/>
              </a:rPr>
              <a:t>eTwinning-</a:t>
            </a:r>
            <a:r>
              <a:rPr lang="ka-GE" sz="3200" dirty="0">
                <a:solidFill>
                  <a:schemeClr val="accent1"/>
                </a:solidFill>
                <a:sym typeface="Wingdings" panose="05000000000000000000" pitchFamily="2" charset="2"/>
              </a:rPr>
              <a:t>ის ამბასადორი</a:t>
            </a:r>
          </a:p>
          <a:p>
            <a:pPr marL="0" indent="0" algn="ctr">
              <a:buNone/>
            </a:pPr>
            <a:r>
              <a:rPr lang="en-US" sz="3200" b="1" dirty="0"/>
              <a:t>Email: ncnchkhetia@gmail.com</a:t>
            </a:r>
          </a:p>
          <a:p>
            <a:pPr marL="0" indent="0" algn="ctr">
              <a:buNone/>
            </a:pPr>
            <a:r>
              <a:rPr lang="ka-GE" sz="3200" b="1" dirty="0"/>
              <a:t>მობ: </a:t>
            </a:r>
            <a:r>
              <a:rPr lang="en-US" sz="3200" b="1" dirty="0"/>
              <a:t>5</a:t>
            </a:r>
            <a:r>
              <a:rPr lang="ka-GE" sz="3200" b="1" dirty="0"/>
              <a:t>51 337 177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5836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37322"/>
            <a:ext cx="8911687" cy="954156"/>
          </a:xfrm>
        </p:spPr>
        <p:txBody>
          <a:bodyPr/>
          <a:lstStyle/>
          <a:p>
            <a:pPr algn="ctr"/>
            <a:r>
              <a:rPr lang="ka-GE" b="1" dirty="0">
                <a:solidFill>
                  <a:schemeClr val="accent1"/>
                </a:solidFill>
              </a:rPr>
              <a:t>პროექტის მიზნები: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sz="2200" dirty="0"/>
              <a:t>პროპორციისა და სტატისტიკის  შესწავლა და გამოყენება;</a:t>
            </a:r>
          </a:p>
          <a:p>
            <a:r>
              <a:rPr lang="ka-GE" sz="2200" dirty="0"/>
              <a:t>ევროპული საშობაო და სააღდგომო ტრადიციებისა და კულტურის შესწავლა;</a:t>
            </a:r>
          </a:p>
          <a:p>
            <a:r>
              <a:rPr lang="ka-GE" sz="2200" dirty="0"/>
              <a:t>მათემატიკური ტერმინების ბანკის შექმნა;</a:t>
            </a:r>
          </a:p>
          <a:p>
            <a:r>
              <a:rPr lang="ka-GE" sz="2200" dirty="0"/>
              <a:t>ონლაინ საგანმანათლებლო ინსტრუმენტების შესწავლა და გამოყენება;</a:t>
            </a:r>
            <a:endParaRPr lang="en-US" sz="2200" dirty="0"/>
          </a:p>
          <a:p>
            <a:r>
              <a:rPr lang="ka-GE" sz="2200" dirty="0"/>
              <a:t>ინგლისური ენის კომპეტენციების გაუმჯობესება მოსწავლეებში.</a:t>
            </a:r>
          </a:p>
          <a:p>
            <a:endParaRPr lang="ka-GE" sz="2200" dirty="0"/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42024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84312"/>
            <a:ext cx="8911687" cy="940905"/>
          </a:xfrm>
        </p:spPr>
        <p:txBody>
          <a:bodyPr/>
          <a:lstStyle/>
          <a:p>
            <a:pPr algn="ctr"/>
            <a:r>
              <a:rPr lang="ka-GE" b="1" dirty="0">
                <a:solidFill>
                  <a:schemeClr val="accent1"/>
                </a:solidFill>
              </a:rPr>
              <a:t>აქტივობები: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83025"/>
            <a:ext cx="8915400" cy="4651513"/>
          </a:xfrm>
        </p:spPr>
        <p:txBody>
          <a:bodyPr>
            <a:normAutofit fontScale="92500" lnSpcReduction="10000"/>
          </a:bodyPr>
          <a:lstStyle/>
          <a:p>
            <a:r>
              <a:rPr lang="ka-GE" sz="2200" dirty="0"/>
              <a:t>ლოგოს კონკურსი;</a:t>
            </a:r>
          </a:p>
          <a:p>
            <a:r>
              <a:rPr lang="ka-GE" sz="2200" dirty="0"/>
              <a:t>მოსწავლეთა პრეზენტაციები შობაზე, ვალენტინობასა და აღდგომაზე;</a:t>
            </a:r>
          </a:p>
          <a:p>
            <a:r>
              <a:rPr lang="ka-GE" sz="2200" dirty="0"/>
              <a:t>საინფორმაციო ვიდეორგოლების დამზადება;</a:t>
            </a:r>
            <a:endParaRPr lang="en-US" sz="2200" dirty="0"/>
          </a:p>
          <a:p>
            <a:r>
              <a:rPr lang="ka-GE" sz="2200" dirty="0"/>
              <a:t>ვირტუალური ვიზიტის დაგეგმვა;</a:t>
            </a:r>
          </a:p>
          <a:p>
            <a:r>
              <a:rPr lang="ka-GE" sz="2200" dirty="0"/>
              <a:t>მათემატიკური პოსტერების შექმნა;</a:t>
            </a:r>
          </a:p>
          <a:p>
            <a:r>
              <a:rPr lang="ka-GE" sz="2200" dirty="0"/>
              <a:t>მსოფლიოს მოსახლეობის სტატისტიკური ანალიზის შექმნა;</a:t>
            </a:r>
          </a:p>
          <a:p>
            <a:r>
              <a:rPr lang="ka-GE" sz="2200" dirty="0"/>
              <a:t>ონლაინ გამოკითხვებისა და კონფერენციების ორგანიზება;</a:t>
            </a:r>
          </a:p>
          <a:p>
            <a:r>
              <a:rPr lang="ka-GE" sz="2200" dirty="0"/>
              <a:t>მათემატიკური ტერმინების ლექსიკონის შექმნა;</a:t>
            </a:r>
            <a:endParaRPr lang="en-US" sz="2200" dirty="0"/>
          </a:p>
          <a:p>
            <a:r>
              <a:rPr lang="ka-GE" sz="2200" dirty="0"/>
              <a:t> ცნობილი მათემატიკოსების წარდგენა; </a:t>
            </a:r>
          </a:p>
          <a:p>
            <a:r>
              <a:rPr lang="ka-GE" sz="2200" dirty="0"/>
              <a:t>უკუკავშირის მიცემა;</a:t>
            </a:r>
          </a:p>
          <a:p>
            <a:r>
              <a:rPr lang="ka-GE" sz="2200" dirty="0"/>
              <a:t> შეფასება.</a:t>
            </a:r>
          </a:p>
          <a:p>
            <a:endParaRPr lang="ka-GE" dirty="0"/>
          </a:p>
          <a:p>
            <a:endParaRPr lang="ka-GE" dirty="0"/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217681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46851" y="92765"/>
            <a:ext cx="9846365" cy="1577009"/>
          </a:xfrm>
        </p:spPr>
        <p:txBody>
          <a:bodyPr>
            <a:normAutofit fontScale="90000"/>
          </a:bodyPr>
          <a:lstStyle/>
          <a:p>
            <a:pPr algn="ctr"/>
            <a:r>
              <a:rPr lang="ka-GE" b="1" dirty="0">
                <a:solidFill>
                  <a:schemeClr val="accent1"/>
                </a:solidFill>
              </a:rPr>
              <a:t> დაგეგმვა: ინფორმაცია სკოლის ცხრილის, მოსწავლეთა რაოდენობისა  და დასვენებების შესახებ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7513" y="1862186"/>
            <a:ext cx="7686261" cy="4795789"/>
          </a:xfrm>
        </p:spPr>
      </p:pic>
    </p:spTree>
    <p:extLst>
      <p:ext uri="{BB962C8B-B14F-4D97-AF65-F5344CB8AC3E}">
        <p14:creationId xmlns:p14="http://schemas.microsoft.com/office/powerpoint/2010/main" val="107747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92924" y="410817"/>
            <a:ext cx="8911687" cy="954157"/>
          </a:xfrm>
        </p:spPr>
        <p:txBody>
          <a:bodyPr/>
          <a:lstStyle/>
          <a:p>
            <a:pPr algn="ctr"/>
            <a:r>
              <a:rPr lang="ka-GE" b="1" dirty="0">
                <a:solidFill>
                  <a:schemeClr val="accent1"/>
                </a:solidFill>
              </a:rPr>
              <a:t>გამარჯვებული ლოგო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0411435">
            <a:off x="2032374" y="2298538"/>
            <a:ext cx="4169785" cy="3665745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 rot="1610317">
            <a:off x="6383788" y="2618156"/>
            <a:ext cx="5227629" cy="2764150"/>
          </a:xfrm>
        </p:spPr>
      </p:pic>
    </p:spTree>
    <p:extLst>
      <p:ext uri="{BB962C8B-B14F-4D97-AF65-F5344CB8AC3E}">
        <p14:creationId xmlns:p14="http://schemas.microsoft.com/office/powerpoint/2010/main" val="253304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37" y="1099930"/>
            <a:ext cx="6973576" cy="5327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549" y="4753068"/>
            <a:ext cx="2550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>
                <a:solidFill>
                  <a:schemeClr val="bg1"/>
                </a:solidFill>
              </a:rPr>
              <a:t>8.4.2016.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92924" y="318052"/>
            <a:ext cx="8911687" cy="781878"/>
          </a:xfrm>
        </p:spPr>
        <p:txBody>
          <a:bodyPr>
            <a:normAutofit/>
          </a:bodyPr>
          <a:lstStyle/>
          <a:p>
            <a:pPr algn="ctr"/>
            <a:r>
              <a:rPr lang="ka-GE" b="1" dirty="0">
                <a:solidFill>
                  <a:schemeClr val="accent1"/>
                </a:solidFill>
              </a:rPr>
              <a:t>სტატისტიკური ანალიზი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08286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02936" y="5936974"/>
            <a:ext cx="8050593" cy="4963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sz="2000" dirty="0">
                <a:hlinkClick r:id="rId2"/>
              </a:rPr>
              <a:t>http://www.worldometers.info/watch/world-population/</a:t>
            </a:r>
            <a:endParaRPr lang="sr-Latn-R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39" y="1573998"/>
            <a:ext cx="8417756" cy="40931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2925" y="172278"/>
            <a:ext cx="8911687" cy="993913"/>
          </a:xfrm>
        </p:spPr>
        <p:txBody>
          <a:bodyPr>
            <a:normAutofit/>
          </a:bodyPr>
          <a:lstStyle/>
          <a:p>
            <a:pPr algn="ctr"/>
            <a:r>
              <a:rPr lang="ka-GE" b="1" dirty="0">
                <a:solidFill>
                  <a:schemeClr val="accent1"/>
                </a:solidFill>
              </a:rPr>
              <a:t>სტატისტიკური ანალიზი</a:t>
            </a:r>
          </a:p>
        </p:txBody>
      </p:sp>
    </p:spTree>
    <p:extLst>
      <p:ext uri="{BB962C8B-B14F-4D97-AF65-F5344CB8AC3E}">
        <p14:creationId xmlns:p14="http://schemas.microsoft.com/office/powerpoint/2010/main" val="318814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41495" y="1532586"/>
                <a:ext cx="525458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8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100%  ...............   7414183111</a:t>
                </a:r>
              </a:p>
              <a:p>
                <a:r>
                  <a:rPr lang="sr-Latn-RS" sz="28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61%     ....................              </a:t>
                </a:r>
                <a14:m>
                  <m:oMath xmlns:m="http://schemas.openxmlformats.org/officeDocument/2006/math">
                    <m:r>
                      <a:rPr lang="sr-Latn-RS" sz="28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Latn-RS" sz="28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  </a:t>
                </a:r>
              </a:p>
              <a:p>
                <a:endParaRPr lang="sr-Latn-RS" sz="28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495" y="1532586"/>
                <a:ext cx="5254580" cy="1384995"/>
              </a:xfrm>
              <a:prstGeom prst="rect">
                <a:avLst/>
              </a:prstGeom>
              <a:blipFill>
                <a:blip r:embed="rId2"/>
                <a:stretch>
                  <a:fillRect l="-2436" t="-4386"/>
                </a:stretch>
              </a:blipFill>
            </p:spPr>
            <p:txBody>
              <a:bodyPr/>
              <a:lstStyle/>
              <a:p>
                <a:r>
                  <a:rPr lang="ka-G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/>
          <p:cNvSpPr/>
          <p:nvPr/>
        </p:nvSpPr>
        <p:spPr>
          <a:xfrm>
            <a:off x="3206839" y="153258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9011863" y="153258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35628" y="279471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66693" y="2510994"/>
            <a:ext cx="47780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18372" y="3142444"/>
                <a:ext cx="355122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100:61=7414183111:</m:t>
                      </m:r>
                      <m:r>
                        <a:rPr lang="sr-Latn-RS" sz="2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sr-Latn-R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372" y="3142444"/>
                <a:ext cx="355122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2" b="-655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00789" y="4039808"/>
                <a:ext cx="370792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sr-Latn-RS" sz="2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RS" sz="2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r-Latn-RS" sz="2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=61∙7414183111</m:t>
                      </m:r>
                    </m:oMath>
                  </m:oMathPara>
                </a14:m>
                <a:endParaRPr lang="sr-Latn-R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789" y="4039808"/>
                <a:ext cx="370792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93" r="-822" b="-6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/>
          <p:cNvSpPr/>
          <p:nvPr/>
        </p:nvSpPr>
        <p:spPr>
          <a:xfrm>
            <a:off x="5589431" y="3528811"/>
            <a:ext cx="746975" cy="257691"/>
          </a:xfrm>
          <a:custGeom>
            <a:avLst/>
            <a:gdLst>
              <a:gd name="connsiteX0" fmla="*/ 0 w 746975"/>
              <a:gd name="connsiteY0" fmla="*/ 0 h 257691"/>
              <a:gd name="connsiteX1" fmla="*/ 425003 w 746975"/>
              <a:gd name="connsiteY1" fmla="*/ 257578 h 257691"/>
              <a:gd name="connsiteX2" fmla="*/ 746975 w 746975"/>
              <a:gd name="connsiteY2" fmla="*/ 25758 h 25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975" h="257691">
                <a:moveTo>
                  <a:pt x="0" y="0"/>
                </a:moveTo>
                <a:cubicBezTo>
                  <a:pt x="150253" y="126642"/>
                  <a:pt x="300507" y="253285"/>
                  <a:pt x="425003" y="257578"/>
                </a:cubicBezTo>
                <a:cubicBezTo>
                  <a:pt x="549499" y="261871"/>
                  <a:pt x="648237" y="143814"/>
                  <a:pt x="746975" y="257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984124" y="2756000"/>
            <a:ext cx="3147002" cy="383279"/>
          </a:xfrm>
          <a:custGeom>
            <a:avLst/>
            <a:gdLst>
              <a:gd name="connsiteX0" fmla="*/ 0 w 2047741"/>
              <a:gd name="connsiteY0" fmla="*/ 360687 h 360687"/>
              <a:gd name="connsiteX1" fmla="*/ 1043189 w 2047741"/>
              <a:gd name="connsiteY1" fmla="*/ 79 h 360687"/>
              <a:gd name="connsiteX2" fmla="*/ 2047741 w 2047741"/>
              <a:gd name="connsiteY2" fmla="*/ 334930 h 36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7741" h="360687">
                <a:moveTo>
                  <a:pt x="0" y="360687"/>
                </a:moveTo>
                <a:cubicBezTo>
                  <a:pt x="350949" y="182529"/>
                  <a:pt x="701899" y="4372"/>
                  <a:pt x="1043189" y="79"/>
                </a:cubicBezTo>
                <a:cubicBezTo>
                  <a:pt x="1384479" y="-4214"/>
                  <a:pt x="1716110" y="165358"/>
                  <a:pt x="2047741" y="3349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77307" y="4798672"/>
                <a:ext cx="2242152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0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r-Latn-RS" sz="20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0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0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452265169771</m:t>
                          </m:r>
                        </m:num>
                        <m:den>
                          <m:r>
                            <a:rPr lang="sr-Latn-RS" sz="20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sr-Latn-RS" sz="2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307" y="4798672"/>
                <a:ext cx="2242152" cy="5845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468988" y="5834536"/>
                <a:ext cx="39537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32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sr-Latn-RS" sz="32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32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sr-Latn-RS" sz="32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r-Latn-RS" sz="32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𝟓𝟐𝟐</m:t>
                      </m:r>
                      <m:r>
                        <a:rPr lang="sr-Latn-RS" sz="32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r-Latn-RS" sz="32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𝟔𝟓𝟏</m:t>
                      </m:r>
                      <m:r>
                        <a:rPr lang="sr-Latn-RS" sz="32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r-Latn-RS" sz="32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𝟔𝟗𝟖</m:t>
                      </m:r>
                    </m:oMath>
                  </m:oMathPara>
                </a14:m>
                <a:endParaRPr lang="sr-Latn-RS" sz="32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988" y="5834536"/>
                <a:ext cx="3953775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588456" y="334851"/>
            <a:ext cx="9285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აზია</a:t>
            </a:r>
            <a:endParaRPr lang="sr-Latn-RS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2052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6170</TotalTime>
  <Words>403</Words>
  <Application>Microsoft Office PowerPoint</Application>
  <PresentationFormat>Widescreen</PresentationFormat>
  <Paragraphs>106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Cambria Math</vt:lpstr>
      <vt:lpstr>Century Gothic</vt:lpstr>
      <vt:lpstr>Sylfaen</vt:lpstr>
      <vt:lpstr>Wingdings</vt:lpstr>
      <vt:lpstr>Wingdings 3</vt:lpstr>
      <vt:lpstr>Легкий дым</vt:lpstr>
      <vt:lpstr>„ჩემი სამყარო - ჩემი საკლასო ოთახი“ </vt:lpstr>
      <vt:lpstr>პროექტის მოკლე აღწერა</vt:lpstr>
      <vt:lpstr>პროექტის მიზნები: </vt:lpstr>
      <vt:lpstr>აქტივობები:</vt:lpstr>
      <vt:lpstr> დაგეგმვა: ინფორმაცია სკოლის ცხრილის, მოსწავლეთა რაოდენობისა  და დასვენებების შესახებ</vt:lpstr>
      <vt:lpstr>გამარჯვებული ლოგო</vt:lpstr>
      <vt:lpstr>სტატისტიკური ანალიზი</vt:lpstr>
      <vt:lpstr>სტატისტიკური ანალიზი</vt:lpstr>
      <vt:lpstr>PowerPoint Presentation</vt:lpstr>
      <vt:lpstr>PowerPoint Presentation</vt:lpstr>
      <vt:lpstr>შედეგები კონტინენტების მიხედვით</vt:lpstr>
      <vt:lpstr>PowerPoint Presentation</vt:lpstr>
      <vt:lpstr>ხალხი</vt:lpstr>
      <vt:lpstr>PowerPoint Presentation</vt:lpstr>
      <vt:lpstr>PowerPoint Presentation</vt:lpstr>
      <vt:lpstr>ხალხის რაოდენობა  კონტინენტების მიხედვით  </vt:lpstr>
      <vt:lpstr>ევროპული ენების დღისთვის შექმნილი მათემატიკურ ტერმინთა ბანკი</vt:lpstr>
      <vt:lpstr> პროექტის აქტივობების ყოველთვიური შეფასება (Padlet /www.menti.com)</vt:lpstr>
      <vt:lpstr>დასრულებული პროექტის  შეფასება (Padlet)</vt:lpstr>
      <vt:lpstr>გამოყენებული ინსტრუმენტები</vt:lpstr>
      <vt:lpstr>მიღებული ჯილდოები:</vt:lpstr>
      <vt:lpstr>მიღებული ჯილდოები:</vt:lpstr>
      <vt:lpstr>სტატია eTwinnng-is წიგნში (2016):</vt:lpstr>
      <vt:lpstr>გმადლობთ ყურადღებისათვის! 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 Plus</dc:title>
  <dc:creator>Khatuna Tsikhelashvili</dc:creator>
  <cp:lastModifiedBy>Nino Chkhetia</cp:lastModifiedBy>
  <cp:revision>121</cp:revision>
  <dcterms:created xsi:type="dcterms:W3CDTF">2014-09-24T19:20:34Z</dcterms:created>
  <dcterms:modified xsi:type="dcterms:W3CDTF">2016-12-29T16:18:04Z</dcterms:modified>
</cp:coreProperties>
</file>