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1" r:id="rId2"/>
    <p:sldId id="267" r:id="rId3"/>
    <p:sldId id="268" r:id="rId4"/>
    <p:sldId id="269" r:id="rId5"/>
    <p:sldId id="270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66" r:id="rId16"/>
    <p:sldId id="256" r:id="rId17"/>
    <p:sldId id="257" r:id="rId18"/>
    <p:sldId id="258" r:id="rId19"/>
    <p:sldId id="259" r:id="rId20"/>
    <p:sldId id="260" r:id="rId21"/>
    <p:sldId id="261" r:id="rId22"/>
    <p:sldId id="262" r:id="rId23"/>
    <p:sldId id="263" r:id="rId24"/>
    <p:sldId id="265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33"/>
    <a:srgbClr val="FF0000"/>
    <a:srgbClr val="D3A24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94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28" name="Θέση ημερομηνίας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FC200-C209-4F0A-B605-FEFB8E40AF95}" type="datetimeFigureOut">
              <a:rPr lang="el-GR" smtClean="0"/>
              <a:t>24/11/2016</a:t>
            </a:fld>
            <a:endParaRPr lang="el-GR"/>
          </a:p>
        </p:txBody>
      </p:sp>
      <p:sp>
        <p:nvSpPr>
          <p:cNvPr id="17" name="Θέση υποσέλιδου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9" name="Θέση αριθμού διαφάνειας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EC6D2-389B-4E0E-A41B-9577DD230F3C}" type="slidenum">
              <a:rPr lang="el-GR" smtClean="0"/>
              <a:t>‹#›</a:t>
            </a:fld>
            <a:endParaRPr lang="el-GR"/>
          </a:p>
        </p:txBody>
      </p:sp>
      <p:sp>
        <p:nvSpPr>
          <p:cNvPr id="9" name="Υπότιτλος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 smtClean="0"/>
              <a:t>Στυλ κύριου υπότιτλου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FC200-C209-4F0A-B605-FEFB8E40AF95}" type="datetimeFigureOut">
              <a:rPr lang="el-GR" smtClean="0"/>
              <a:t>24/11/2016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EC6D2-389B-4E0E-A41B-9577DD230F3C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FC200-C209-4F0A-B605-FEFB8E40AF95}" type="datetimeFigureOut">
              <a:rPr lang="el-GR" smtClean="0"/>
              <a:t>24/11/2016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EC6D2-389B-4E0E-A41B-9577DD230F3C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FC200-C209-4F0A-B605-FEFB8E40AF95}" type="datetimeFigureOut">
              <a:rPr lang="el-GR" smtClean="0"/>
              <a:t>24/11/2016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EC6D2-389B-4E0E-A41B-9577DD230F3C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FC200-C209-4F0A-B605-FEFB8E40AF95}" type="datetimeFigureOut">
              <a:rPr lang="el-GR" smtClean="0"/>
              <a:t>24/11/2016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D65EC6D2-389B-4E0E-A41B-9577DD230F3C}" type="slidenum">
              <a:rPr lang="el-GR" smtClean="0"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FC200-C209-4F0A-B605-FEFB8E40AF95}" type="datetimeFigureOut">
              <a:rPr lang="el-GR" smtClean="0"/>
              <a:t>24/11/2016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EC6D2-389B-4E0E-A41B-9577DD230F3C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FC200-C209-4F0A-B605-FEFB8E40AF95}" type="datetimeFigureOut">
              <a:rPr lang="el-GR" smtClean="0"/>
              <a:t>24/11/2016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EC6D2-389B-4E0E-A41B-9577DD230F3C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FC200-C209-4F0A-B605-FEFB8E40AF95}" type="datetimeFigureOut">
              <a:rPr lang="el-GR" smtClean="0"/>
              <a:t>24/11/2016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EC6D2-389B-4E0E-A41B-9577DD230F3C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FC200-C209-4F0A-B605-FEFB8E40AF95}" type="datetimeFigureOut">
              <a:rPr lang="el-GR" smtClean="0"/>
              <a:t>24/11/2016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EC6D2-389B-4E0E-A41B-9577DD230F3C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FC200-C209-4F0A-B605-FEFB8E40AF95}" type="datetimeFigureOut">
              <a:rPr lang="el-GR" smtClean="0"/>
              <a:t>24/11/2016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EC6D2-389B-4E0E-A41B-9577DD230F3C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l-GR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Κάντε κλικ στο εικονίδιο για να προσθέσετε μια εικόνα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FC200-C209-4F0A-B605-FEFB8E40AF95}" type="datetimeFigureOut">
              <a:rPr lang="el-GR" smtClean="0"/>
              <a:t>24/11/2016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EC6D2-389B-4E0E-A41B-9577DD230F3C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Θέση τίτλου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13" name="Θέση κειμένου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14" name="Θέση ημερομηνίας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1CFC200-C209-4F0A-B605-FEFB8E40AF95}" type="datetimeFigureOut">
              <a:rPr lang="el-GR" smtClean="0"/>
              <a:t>24/11/2016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23" name="Θέση αριθμού διαφάνειας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65EC6D2-389B-4E0E-A41B-9577DD230F3C}" type="slidenum">
              <a:rPr lang="el-GR" smtClean="0"/>
              <a:t>‹#›</a:t>
            </a:fld>
            <a:endParaRPr 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71" y="1052736"/>
            <a:ext cx="8279060" cy="4139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187624" y="5192266"/>
            <a:ext cx="6400800" cy="1752600"/>
          </a:xfrm>
        </p:spPr>
        <p:txBody>
          <a:bodyPr>
            <a:normAutofit/>
          </a:bodyPr>
          <a:lstStyle/>
          <a:p>
            <a:r>
              <a:rPr lang="el-GR" sz="4400" dirty="0" smtClean="0"/>
              <a:t>Φθινόπωρο</a:t>
            </a:r>
            <a:endParaRPr lang="el-GR" sz="4400" dirty="0"/>
          </a:p>
        </p:txBody>
      </p:sp>
      <p:sp>
        <p:nvSpPr>
          <p:cNvPr id="4" name="Ορθογώνιο 3"/>
          <p:cNvSpPr/>
          <p:nvPr/>
        </p:nvSpPr>
        <p:spPr>
          <a:xfrm>
            <a:off x="1043608" y="3208506"/>
            <a:ext cx="6857387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11500" b="1" dirty="0" smtClean="0">
                <a:ln>
                  <a:prstDash val="solid"/>
                </a:ln>
                <a:solidFill>
                  <a:srgbClr val="FFFF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Autumn</a:t>
            </a:r>
            <a:endParaRPr lang="el-GR" sz="11500" b="1" dirty="0">
              <a:ln>
                <a:prstDash val="solid"/>
              </a:ln>
              <a:solidFill>
                <a:srgbClr val="FFFF0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324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6948264" y="2420888"/>
            <a:ext cx="12186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chemeClr val="bg2"/>
                </a:solidFill>
                <a:latin typeface="+mj-lt"/>
              </a:rPr>
              <a:t>Camellia</a:t>
            </a:r>
            <a:endParaRPr lang="el-GR" b="1" i="1" dirty="0" smtClean="0">
              <a:solidFill>
                <a:schemeClr val="bg2"/>
              </a:solidFill>
              <a:latin typeface="+mj-lt"/>
            </a:endParaRPr>
          </a:p>
          <a:p>
            <a:r>
              <a:rPr lang="el-GR" b="1" i="1" dirty="0" smtClean="0">
                <a:solidFill>
                  <a:schemeClr val="bg2"/>
                </a:solidFill>
                <a:latin typeface="+mj-lt"/>
              </a:rPr>
              <a:t>Καμέλια</a:t>
            </a:r>
            <a:endParaRPr lang="el-GR" b="1" i="1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13316" name="Picture 4" descr="Αποτέλεσμα εικόνας για καμελι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905500" cy="3943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Αποτέλεσμα εικόνας για καμελι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221088"/>
            <a:ext cx="3810000" cy="2543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79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Σχετική εικόν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5715000" cy="3800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Σχετική εικόν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150222"/>
            <a:ext cx="5472608" cy="267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6372200" y="1196752"/>
            <a:ext cx="26773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  <a:latin typeface="+mj-lt"/>
              </a:rPr>
              <a:t>Cyclamen </a:t>
            </a:r>
            <a:r>
              <a:rPr lang="en-US" sz="2000" b="1" dirty="0" err="1">
                <a:solidFill>
                  <a:schemeClr val="bg2"/>
                </a:solidFill>
                <a:latin typeface="+mj-lt"/>
              </a:rPr>
              <a:t>graecum</a:t>
            </a:r>
            <a:endParaRPr lang="el-GR" sz="20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6282707" y="1700808"/>
            <a:ext cx="26832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b="1" i="1" dirty="0" err="1">
                <a:solidFill>
                  <a:schemeClr val="bg2"/>
                </a:solidFill>
              </a:rPr>
              <a:t>Κυκλάμινον</a:t>
            </a:r>
            <a:r>
              <a:rPr lang="el-GR" sz="2000" b="1" i="1" dirty="0">
                <a:solidFill>
                  <a:schemeClr val="bg2"/>
                </a:solidFill>
              </a:rPr>
              <a:t> το </a:t>
            </a:r>
            <a:r>
              <a:rPr lang="el-GR" sz="2000" b="1" i="1" dirty="0" err="1">
                <a:solidFill>
                  <a:schemeClr val="bg2"/>
                </a:solidFill>
              </a:rPr>
              <a:t>Γραικόν</a:t>
            </a:r>
            <a:endParaRPr lang="el-GR" sz="2000" b="1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11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8280920" cy="4968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3369816" y="5949280"/>
            <a:ext cx="25664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chemeClr val="bg2"/>
                </a:solidFill>
                <a:latin typeface="Lucida Bright" panose="02040602050505020304" pitchFamily="18" charset="0"/>
              </a:rPr>
              <a:t>Brassica </a:t>
            </a:r>
            <a:r>
              <a:rPr lang="en-US" sz="2000" b="1" i="1" dirty="0" err="1" smtClean="0">
                <a:solidFill>
                  <a:schemeClr val="bg2"/>
                </a:solidFill>
                <a:latin typeface="Lucida Bright" panose="02040602050505020304" pitchFamily="18" charset="0"/>
              </a:rPr>
              <a:t>oleracea</a:t>
            </a:r>
            <a:endParaRPr lang="el-GR" sz="2000" b="1" i="1" dirty="0" smtClean="0">
              <a:solidFill>
                <a:schemeClr val="bg2"/>
              </a:solidFill>
            </a:endParaRPr>
          </a:p>
          <a:p>
            <a:r>
              <a:rPr lang="el-GR" sz="2000" b="1" i="1" dirty="0" smtClean="0">
                <a:solidFill>
                  <a:schemeClr val="bg2"/>
                </a:solidFill>
              </a:rPr>
              <a:t>Λάχανο Καλλωπιστικό</a:t>
            </a:r>
            <a:endParaRPr lang="el-GR" sz="2000" b="1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16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7656512" cy="4187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47864" y="5445224"/>
            <a:ext cx="18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2"/>
                </a:solidFill>
                <a:latin typeface="+mj-lt"/>
              </a:rPr>
              <a:t>Solanum</a:t>
            </a:r>
          </a:p>
          <a:p>
            <a:r>
              <a:rPr lang="el-GR" sz="2000" b="1" i="1" dirty="0" err="1" smtClean="0">
                <a:solidFill>
                  <a:schemeClr val="bg2"/>
                </a:solidFill>
                <a:latin typeface="+mj-lt"/>
              </a:rPr>
              <a:t>Σολάνο</a:t>
            </a:r>
            <a:endParaRPr lang="el-GR" sz="2000" b="1" i="1" dirty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1546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 descr="Σχετική εικόν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457" y="4808992"/>
            <a:ext cx="2826949" cy="18772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Αποτέλεσμα εικόνας για χειμωνανθος φυτο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1882"/>
            <a:ext cx="7082990" cy="47219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179512" y="5281981"/>
            <a:ext cx="32159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err="1">
                <a:solidFill>
                  <a:schemeClr val="bg2"/>
                </a:solidFill>
                <a:latin typeface="+mj-lt"/>
              </a:rPr>
              <a:t>Chimonanthus</a:t>
            </a:r>
            <a:r>
              <a:rPr lang="en-US" sz="2000" b="1" i="1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2000" b="1" i="1" dirty="0" smtClean="0">
                <a:solidFill>
                  <a:schemeClr val="bg2"/>
                </a:solidFill>
                <a:latin typeface="+mj-lt"/>
              </a:rPr>
              <a:t>praecox</a:t>
            </a:r>
            <a:endParaRPr lang="el-GR" sz="2000" b="1" i="1" dirty="0" smtClean="0">
              <a:solidFill>
                <a:schemeClr val="bg2"/>
              </a:solidFill>
              <a:latin typeface="+mj-lt"/>
            </a:endParaRPr>
          </a:p>
          <a:p>
            <a:r>
              <a:rPr lang="el-GR" sz="2000" b="1" i="1" dirty="0" smtClean="0">
                <a:solidFill>
                  <a:schemeClr val="bg2"/>
                </a:solidFill>
                <a:latin typeface="+mj-lt"/>
              </a:rPr>
              <a:t>Χειμωνανθός</a:t>
            </a:r>
            <a:endParaRPr lang="en-US" sz="2000" b="1" i="1" dirty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7461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81839"/>
            <a:ext cx="6675272" cy="4978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898946" y="5322278"/>
            <a:ext cx="5951236" cy="1546704"/>
          </a:xfrm>
        </p:spPr>
        <p:txBody>
          <a:bodyPr>
            <a:normAutofit/>
          </a:bodyPr>
          <a:lstStyle/>
          <a:p>
            <a:r>
              <a:rPr lang="el-GR" sz="5400" dirty="0" smtClean="0"/>
              <a:t>Άνοιξη</a:t>
            </a:r>
            <a:endParaRPr lang="el-GR" sz="5400" dirty="0"/>
          </a:p>
        </p:txBody>
      </p:sp>
      <p:sp>
        <p:nvSpPr>
          <p:cNvPr id="2" name="Ορθογώνιο 1"/>
          <p:cNvSpPr/>
          <p:nvPr/>
        </p:nvSpPr>
        <p:spPr>
          <a:xfrm>
            <a:off x="1814224" y="3460230"/>
            <a:ext cx="612068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rgbClr val="FF0000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Spring</a:t>
            </a:r>
            <a:endParaRPr lang="el-GR" sz="11500" b="1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rgbClr val="FF0000"/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793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60648"/>
            <a:ext cx="6489812" cy="48665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25144"/>
            <a:ext cx="2864218" cy="16561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355976" y="5781273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i="1" dirty="0" smtClean="0">
                <a:solidFill>
                  <a:schemeClr val="bg2"/>
                </a:solidFill>
                <a:latin typeface="+mj-lt"/>
              </a:rPr>
              <a:t>Amaryllis- </a:t>
            </a:r>
            <a:r>
              <a:rPr lang="de-DE" sz="2000" b="1" i="1" dirty="0" err="1" smtClean="0">
                <a:solidFill>
                  <a:schemeClr val="bg2"/>
                </a:solidFill>
                <a:latin typeface="+mj-lt"/>
              </a:rPr>
              <a:t>Hippeastrum</a:t>
            </a:r>
            <a:endParaRPr lang="el-GR" sz="2000" b="1" i="1" dirty="0" smtClean="0">
              <a:solidFill>
                <a:schemeClr val="bg2"/>
              </a:solidFill>
              <a:latin typeface="+mj-lt"/>
            </a:endParaRPr>
          </a:p>
          <a:p>
            <a:r>
              <a:rPr lang="en-US" sz="2000" b="1" i="1" dirty="0" smtClean="0">
                <a:solidFill>
                  <a:schemeClr val="bg2"/>
                </a:solidFill>
                <a:latin typeface="+mj-lt"/>
              </a:rPr>
              <a:t>A</a:t>
            </a:r>
            <a:r>
              <a:rPr lang="el-GR" sz="2000" b="1" i="1" dirty="0" err="1" smtClean="0">
                <a:solidFill>
                  <a:schemeClr val="bg2"/>
                </a:solidFill>
                <a:latin typeface="+mj-lt"/>
              </a:rPr>
              <a:t>μαρυλλίς</a:t>
            </a:r>
            <a:endParaRPr lang="el-GR" sz="2000" b="1" i="1" dirty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2396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19" y="130143"/>
            <a:ext cx="4860032" cy="5524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Αποτέλεσμα εικόνας για γαρυφαλλο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930" y="2348881"/>
            <a:ext cx="2705207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Αποτέλεσμα εικόνας για γαρυφαλλο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660" y="96837"/>
            <a:ext cx="2598487" cy="1961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Αποτέλεσμα εικόνας για γαρυφαλλο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4" name="AutoShape 8" descr="Αποτέλεσμα εικόνας για γαρυφαλλο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5" name="AutoShape 10" descr="Αποτέλεσμα εικόνας για γαρυφαλλο"/>
          <p:cNvSpPr>
            <a:spLocks noChangeAspect="1" noChangeArrowheads="1"/>
          </p:cNvSpPr>
          <p:nvPr/>
        </p:nvSpPr>
        <p:spPr bwMode="auto">
          <a:xfrm>
            <a:off x="155575" y="-2255838"/>
            <a:ext cx="9144000" cy="470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2060" name="Picture 12" descr="Αποτέλεσμα εικόνας για γαρυφαλλο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660" y="4392269"/>
            <a:ext cx="2687477" cy="21066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Ορθογώνιο 5"/>
          <p:cNvSpPr/>
          <p:nvPr/>
        </p:nvSpPr>
        <p:spPr>
          <a:xfrm>
            <a:off x="1259632" y="6021288"/>
            <a:ext cx="31454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err="1">
                <a:solidFill>
                  <a:schemeClr val="bg2"/>
                </a:solidFill>
                <a:latin typeface="+mj-lt"/>
              </a:rPr>
              <a:t>Syzygium</a:t>
            </a:r>
            <a:r>
              <a:rPr lang="en-US" sz="2000" b="1" i="1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2000" b="1" i="1" dirty="0" err="1" smtClean="0">
                <a:solidFill>
                  <a:schemeClr val="bg2"/>
                </a:solidFill>
                <a:latin typeface="+mj-lt"/>
              </a:rPr>
              <a:t>aromaticum</a:t>
            </a:r>
            <a:endParaRPr lang="el-GR" sz="2000" b="1" i="1" dirty="0" smtClean="0">
              <a:solidFill>
                <a:schemeClr val="bg2"/>
              </a:solidFill>
              <a:latin typeface="+mj-lt"/>
            </a:endParaRPr>
          </a:p>
          <a:p>
            <a:r>
              <a:rPr lang="el-GR" sz="2000" b="1" i="1" dirty="0" smtClean="0">
                <a:solidFill>
                  <a:schemeClr val="bg2"/>
                </a:solidFill>
                <a:latin typeface="+mj-lt"/>
              </a:rPr>
              <a:t>Γαρύφαλλο</a:t>
            </a:r>
            <a:endParaRPr lang="el-GR" sz="2000" b="1" i="1" dirty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207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Αποτέλεσμα εικόνας για ζέρμπερ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6" y="4014621"/>
            <a:ext cx="2438563" cy="25649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Αποτέλεσμα εικόνας για ζέρμπερ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8307"/>
            <a:ext cx="4674827" cy="35061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1.bp.blogspot.com/_RPlr_nHIQ38/TT2RbaieHnI/AAAAAAAAA0A/7ql6U8pyTr0/s1600/gerbera-0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693" y="4014621"/>
            <a:ext cx="2564903" cy="25649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1.bp.blogspot.com/_RPlr_nHIQ38/TT2Sot3SolI/AAAAAAAAA0c/H1rXErB61Hs/s320/gerbera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238" y="4014621"/>
            <a:ext cx="2550353" cy="2550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6118915" y="1340768"/>
            <a:ext cx="14077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bg2"/>
                </a:solidFill>
                <a:latin typeface="+mj-lt"/>
              </a:rPr>
              <a:t>Gerbera</a:t>
            </a:r>
            <a:r>
              <a:rPr lang="el-GR" sz="2000" b="1" dirty="0" smtClean="0">
                <a:solidFill>
                  <a:schemeClr val="bg2"/>
                </a:solidFill>
                <a:latin typeface="+mj-lt"/>
              </a:rPr>
              <a:t> </a:t>
            </a:r>
          </a:p>
          <a:p>
            <a:r>
              <a:rPr lang="el-GR" sz="2000" b="1" dirty="0" err="1" smtClean="0">
                <a:solidFill>
                  <a:schemeClr val="bg2"/>
                </a:solidFill>
                <a:latin typeface="+mj-lt"/>
              </a:rPr>
              <a:t>Ζέρμπερα</a:t>
            </a:r>
            <a:endParaRPr lang="el-GR" sz="2000" b="1" dirty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7704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Σχετική εικόν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7522"/>
            <a:ext cx="5338645" cy="67148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6593302" y="2276872"/>
            <a:ext cx="25506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chemeClr val="bg2"/>
                </a:solidFill>
                <a:latin typeface="+mj-lt"/>
              </a:rPr>
              <a:t>Lilium</a:t>
            </a:r>
            <a:r>
              <a:rPr lang="en-US" b="1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bg2"/>
                </a:solidFill>
                <a:latin typeface="+mj-lt"/>
              </a:rPr>
              <a:t>longiflorum</a:t>
            </a:r>
            <a:endParaRPr lang="el-GR" sz="2000" b="1" dirty="0" smtClean="0">
              <a:solidFill>
                <a:schemeClr val="bg2"/>
              </a:solidFill>
              <a:latin typeface="+mj-lt"/>
            </a:endParaRPr>
          </a:p>
          <a:p>
            <a:r>
              <a:rPr lang="el-GR" sz="2000" b="1" dirty="0" err="1" smtClean="0">
                <a:solidFill>
                  <a:schemeClr val="bg2"/>
                </a:solidFill>
                <a:latin typeface="+mj-lt"/>
              </a:rPr>
              <a:t>Λίλιουμ</a:t>
            </a:r>
            <a:endParaRPr lang="el-GR" sz="2000" b="1" dirty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674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Σχετική εικόν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5328592" cy="61206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Αποτέλεσμα εικόνας για βιολέτα λουλούδ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705" y="3312368"/>
            <a:ext cx="2655222" cy="29969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28184" y="1052736"/>
            <a:ext cx="237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2"/>
                </a:solidFill>
                <a:latin typeface="+mj-lt"/>
              </a:rPr>
              <a:t>Viola Alba</a:t>
            </a:r>
          </a:p>
          <a:p>
            <a:r>
              <a:rPr lang="el-GR" sz="2000" b="1" i="1" dirty="0" smtClean="0">
                <a:solidFill>
                  <a:schemeClr val="bg2"/>
                </a:solidFill>
                <a:latin typeface="+mj-lt"/>
              </a:rPr>
              <a:t>Βιολέτα-Μενεξές</a:t>
            </a:r>
            <a:endParaRPr lang="el-GR" sz="2000" b="1" i="1" dirty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261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60" y="332654"/>
            <a:ext cx="4511908" cy="33843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Σχετική εικόν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62" y="4005064"/>
            <a:ext cx="4791628" cy="26767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Ορθογώνιο 1"/>
          <p:cNvSpPr/>
          <p:nvPr/>
        </p:nvSpPr>
        <p:spPr>
          <a:xfrm>
            <a:off x="6156176" y="4365104"/>
            <a:ext cx="15392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smtClean="0">
                <a:solidFill>
                  <a:schemeClr val="bg2"/>
                </a:solidFill>
                <a:latin typeface="+mj-lt"/>
              </a:rPr>
              <a:t>Narcissus</a:t>
            </a:r>
            <a:endParaRPr lang="el-GR" sz="2000" b="1" i="1" dirty="0" smtClean="0">
              <a:solidFill>
                <a:schemeClr val="bg2"/>
              </a:solidFill>
              <a:latin typeface="+mj-lt"/>
            </a:endParaRPr>
          </a:p>
          <a:p>
            <a:r>
              <a:rPr lang="el-GR" sz="2000" b="1" i="1" dirty="0" smtClean="0">
                <a:solidFill>
                  <a:schemeClr val="bg2"/>
                </a:solidFill>
                <a:latin typeface="+mj-lt"/>
              </a:rPr>
              <a:t>Νάρκισσος</a:t>
            </a:r>
            <a:endParaRPr lang="el-GR" sz="2000" b="1" i="1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3078" name="Picture 6" descr="Αποτέλεσμα εικόνας για ναρκισσος λουλουδ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09471"/>
            <a:ext cx="3628096" cy="24116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9905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204" y="404664"/>
            <a:ext cx="3145531" cy="23591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38" y="269434"/>
            <a:ext cx="4824536" cy="32151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Σχετική εικόνα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573016"/>
            <a:ext cx="3599891" cy="28799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1331640" y="4878712"/>
            <a:ext cx="27865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  <a:r>
              <a:rPr lang="en-US" sz="2000" b="1" i="1" dirty="0" err="1">
                <a:solidFill>
                  <a:schemeClr val="bg2"/>
                </a:solidFill>
                <a:latin typeface="+mj-lt"/>
              </a:rPr>
              <a:t>Passiflora</a:t>
            </a:r>
            <a:r>
              <a:rPr lang="en-US" sz="2000" b="1" i="1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2000" b="1" i="1" dirty="0" smtClean="0">
                <a:solidFill>
                  <a:schemeClr val="bg2"/>
                </a:solidFill>
                <a:latin typeface="+mj-lt"/>
              </a:rPr>
              <a:t>edulis</a:t>
            </a:r>
            <a:endParaRPr lang="el-GR" sz="2000" b="1" i="1" dirty="0" smtClean="0">
              <a:solidFill>
                <a:schemeClr val="bg2"/>
              </a:solidFill>
              <a:latin typeface="+mj-lt"/>
            </a:endParaRPr>
          </a:p>
          <a:p>
            <a:r>
              <a:rPr lang="el-GR" sz="2000" b="1" i="1" dirty="0" err="1" smtClean="0">
                <a:solidFill>
                  <a:schemeClr val="bg2"/>
                </a:solidFill>
                <a:latin typeface="+mj-lt"/>
              </a:rPr>
              <a:t>Πασιφλόρα</a:t>
            </a:r>
            <a:r>
              <a:rPr lang="el-GR" sz="2000" b="1" i="1" dirty="0" smtClean="0">
                <a:solidFill>
                  <a:schemeClr val="bg2"/>
                </a:solidFill>
                <a:latin typeface="+mj-lt"/>
              </a:rPr>
              <a:t> - </a:t>
            </a:r>
            <a:r>
              <a:rPr lang="el-GR" sz="2000" b="1" i="1" dirty="0" err="1" smtClean="0">
                <a:solidFill>
                  <a:schemeClr val="bg2"/>
                </a:solidFill>
                <a:latin typeface="+mj-lt"/>
              </a:rPr>
              <a:t>Ρολογιά</a:t>
            </a:r>
            <a:endParaRPr lang="el-GR" sz="2000" b="1" i="1" dirty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5939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728" y="692696"/>
            <a:ext cx="3390494" cy="25428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Αποτέλεσμα εικόνας για ροδοδεντρο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116" y="3717032"/>
            <a:ext cx="3659560" cy="24381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Σχετική εικόνα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6632"/>
            <a:ext cx="5221605" cy="4610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1691680" y="5517232"/>
            <a:ext cx="21339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bg2"/>
                </a:solidFill>
                <a:latin typeface="+mj-lt"/>
              </a:rPr>
              <a:t>Rhododendron</a:t>
            </a:r>
            <a:endParaRPr lang="el-GR" sz="2000" b="1" dirty="0" smtClean="0">
              <a:solidFill>
                <a:schemeClr val="bg2"/>
              </a:solidFill>
              <a:latin typeface="+mj-lt"/>
            </a:endParaRPr>
          </a:p>
          <a:p>
            <a:r>
              <a:rPr lang="el-GR" sz="2000" b="1" dirty="0" smtClean="0">
                <a:solidFill>
                  <a:schemeClr val="bg2"/>
                </a:solidFill>
                <a:latin typeface="+mj-lt"/>
              </a:rPr>
              <a:t>Ροδόδεντρο</a:t>
            </a:r>
            <a:endParaRPr lang="el-GR" sz="2000" b="1" dirty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6501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48680"/>
            <a:ext cx="7884368" cy="5256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2987824" y="5649054"/>
            <a:ext cx="5616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   </a:t>
            </a:r>
            <a:r>
              <a:rPr lang="el-GR" sz="4000" dirty="0" smtClean="0"/>
              <a:t>Καλοκαίρι</a:t>
            </a:r>
            <a:endParaRPr lang="el-GR" sz="4000" dirty="0"/>
          </a:p>
        </p:txBody>
      </p:sp>
      <p:sp>
        <p:nvSpPr>
          <p:cNvPr id="3" name="Ορθογώνιο 2"/>
          <p:cNvSpPr/>
          <p:nvPr/>
        </p:nvSpPr>
        <p:spPr>
          <a:xfrm>
            <a:off x="1784273" y="2348880"/>
            <a:ext cx="592021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11500" b="1" dirty="0" smtClean="0">
                <a:ln/>
                <a:solidFill>
                  <a:srgbClr val="CCFF33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Summer</a:t>
            </a:r>
            <a:endParaRPr lang="el-GR" sz="11500" b="1" dirty="0" smtClean="0">
              <a:ln/>
              <a:solidFill>
                <a:srgbClr val="CCFF33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620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2051720" y="4975298"/>
            <a:ext cx="16444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 </a:t>
            </a:r>
            <a:r>
              <a:rPr lang="en-US" sz="2000" b="1" i="1" dirty="0" smtClean="0">
                <a:solidFill>
                  <a:schemeClr val="bg2"/>
                </a:solidFill>
                <a:latin typeface="+mj-lt"/>
              </a:rPr>
              <a:t>Calendula</a:t>
            </a:r>
            <a:endParaRPr lang="el-GR" sz="2000" b="1" i="1" dirty="0" smtClean="0">
              <a:solidFill>
                <a:schemeClr val="bg2"/>
              </a:solidFill>
              <a:latin typeface="+mj-lt"/>
            </a:endParaRPr>
          </a:p>
          <a:p>
            <a:r>
              <a:rPr lang="el-GR" sz="2000" b="1" i="1" dirty="0" err="1" smtClean="0">
                <a:solidFill>
                  <a:schemeClr val="bg2"/>
                </a:solidFill>
                <a:latin typeface="+mj-lt"/>
              </a:rPr>
              <a:t>Καλέντουλα</a:t>
            </a:r>
            <a:endParaRPr lang="el-GR" sz="2000" b="1" i="1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19460" name="Picture 4" descr="Αποτέλεσμα εικόνας για καλέντουλα φυτ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57"/>
            <a:ext cx="4464497" cy="3348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Αποτέλεσμα εικόνας για καλέντουλα φυτ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3501008"/>
            <a:ext cx="4075212" cy="30564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71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Αποτέλεσμα εικόνας για καμπανουλες φυτ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98" y="548680"/>
            <a:ext cx="8603940" cy="57359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5652120" y="908720"/>
            <a:ext cx="30299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latin typeface="+mj-lt"/>
              </a:rPr>
              <a:t>Campanula </a:t>
            </a:r>
            <a:r>
              <a:rPr lang="en-US" sz="2000" b="1" i="1" dirty="0" err="1" smtClean="0">
                <a:latin typeface="+mj-lt"/>
              </a:rPr>
              <a:t>topaliana</a:t>
            </a:r>
            <a:endParaRPr lang="el-GR" sz="2000" b="1" i="1" dirty="0" smtClean="0">
              <a:latin typeface="+mj-lt"/>
            </a:endParaRPr>
          </a:p>
          <a:p>
            <a:r>
              <a:rPr lang="el-GR" sz="2000" b="1" i="1" dirty="0" smtClean="0">
                <a:latin typeface="+mj-lt"/>
              </a:rPr>
              <a:t>Καμπανούλα</a:t>
            </a:r>
            <a:endParaRPr lang="el-GR" sz="2000" b="1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5190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Αποτέλεσμα εικόνας για ηλιανθο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7488832" cy="59793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1331640" y="764704"/>
            <a:ext cx="15937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smtClean="0">
                <a:latin typeface="+mj-lt"/>
              </a:rPr>
              <a:t>Helianthus</a:t>
            </a:r>
            <a:endParaRPr lang="el-GR" sz="2000" b="1" i="1" dirty="0" smtClean="0">
              <a:latin typeface="+mj-lt"/>
            </a:endParaRPr>
          </a:p>
          <a:p>
            <a:r>
              <a:rPr lang="el-GR" sz="2000" b="1" i="1" dirty="0" smtClean="0">
                <a:latin typeface="+mj-lt"/>
              </a:rPr>
              <a:t>Ηλίανθος</a:t>
            </a:r>
            <a:endParaRPr lang="el-GR" sz="2000" b="1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572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https://upload.wikimedia.org/wikipedia/commons/thumb/9/9b/Wood_forget-me-not.jpg/800px-Wood_forget-me-n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88" y="332656"/>
            <a:ext cx="7655676" cy="61723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Ορθογώνιο 2"/>
          <p:cNvSpPr/>
          <p:nvPr/>
        </p:nvSpPr>
        <p:spPr>
          <a:xfrm>
            <a:off x="971600" y="5373216"/>
            <a:ext cx="47525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i="1" dirty="0"/>
              <a:t/>
            </a:r>
            <a:br>
              <a:rPr lang="el-GR" sz="2000" b="1" i="1" dirty="0"/>
            </a:br>
            <a:r>
              <a:rPr lang="el-GR" sz="1200" b="1" i="1" dirty="0"/>
              <a:t>(</a:t>
            </a:r>
            <a:r>
              <a:rPr lang="en-US" sz="1200" b="1" i="1" dirty="0">
                <a:latin typeface="Lucida Bright" panose="02040602050505020304" pitchFamily="18" charset="0"/>
              </a:rPr>
              <a:t>Myosotis </a:t>
            </a:r>
            <a:r>
              <a:rPr lang="en-US" sz="1200" b="1" i="1" dirty="0" err="1">
                <a:latin typeface="Lucida Bright" panose="02040602050505020304" pitchFamily="18" charset="0"/>
              </a:rPr>
              <a:t>alpestris</a:t>
            </a:r>
            <a:r>
              <a:rPr lang="en-US" sz="1200" b="1" i="1" dirty="0">
                <a:latin typeface="Lucida Bright" panose="02040602050505020304" pitchFamily="18" charset="0"/>
              </a:rPr>
              <a:t> (Myosotis sylvatica</a:t>
            </a:r>
            <a:r>
              <a:rPr lang="en-US" sz="1200" b="1" i="1" dirty="0" smtClean="0">
                <a:latin typeface="Lucida Bright" panose="02040602050505020304" pitchFamily="18" charset="0"/>
              </a:rPr>
              <a:t>)</a:t>
            </a:r>
            <a:endParaRPr lang="el-GR" sz="1200" b="1" i="1" dirty="0" smtClean="0">
              <a:latin typeface="Lucida Bright" panose="02040602050505020304" pitchFamily="18" charset="0"/>
            </a:endParaRPr>
          </a:p>
          <a:p>
            <a:r>
              <a:rPr lang="el-GR" sz="1200" b="1" i="1" dirty="0"/>
              <a:t>Μυοσωτίς η </a:t>
            </a:r>
            <a:r>
              <a:rPr lang="el-GR" sz="1200" b="1" i="1" dirty="0" smtClean="0"/>
              <a:t>Αλπική</a:t>
            </a:r>
          </a:p>
          <a:p>
            <a:r>
              <a:rPr lang="el-GR" sz="1200" b="1" i="1" dirty="0" smtClean="0"/>
              <a:t>«Μη με λησμόνει»</a:t>
            </a:r>
            <a:endParaRPr lang="el-GR" sz="1200" b="1" i="1" dirty="0"/>
          </a:p>
        </p:txBody>
      </p:sp>
    </p:spTree>
    <p:extLst>
      <p:ext uri="{BB962C8B-B14F-4D97-AF65-F5344CB8AC3E}">
        <p14:creationId xmlns:p14="http://schemas.microsoft.com/office/powerpoint/2010/main" val="232977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2486247" y="5316959"/>
            <a:ext cx="11945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chemeClr val="bg2"/>
                </a:solidFill>
                <a:latin typeface="+mj-lt"/>
              </a:rPr>
              <a:t> </a:t>
            </a:r>
            <a:r>
              <a:rPr lang="en-US" sz="2000" i="1" dirty="0" smtClean="0">
                <a:solidFill>
                  <a:schemeClr val="bg2"/>
                </a:solidFill>
                <a:latin typeface="+mj-lt"/>
              </a:rPr>
              <a:t>Petunia</a:t>
            </a:r>
            <a:endParaRPr lang="el-GR" sz="2000" i="1" dirty="0" smtClean="0">
              <a:solidFill>
                <a:schemeClr val="bg2"/>
              </a:solidFill>
              <a:latin typeface="+mj-lt"/>
            </a:endParaRPr>
          </a:p>
          <a:p>
            <a:r>
              <a:rPr lang="el-GR" sz="2000" i="1" dirty="0" err="1" smtClean="0">
                <a:solidFill>
                  <a:schemeClr val="bg2"/>
                </a:solidFill>
                <a:latin typeface="+mj-lt"/>
              </a:rPr>
              <a:t>Πετούνια</a:t>
            </a:r>
            <a:endParaRPr lang="el-GR" sz="2000" i="1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23556" name="Picture 4" descr="Σχετική εικόν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413" y="4437112"/>
            <a:ext cx="2864253" cy="21481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Σχετική εικόν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18" y="168506"/>
            <a:ext cx="6264041" cy="41760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66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Αποτέλεσμα εικόνας για αγηρατ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67" y="188640"/>
            <a:ext cx="5856651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1043608" y="4941168"/>
            <a:ext cx="34660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sz="2000" b="1" i="1" dirty="0">
                <a:solidFill>
                  <a:schemeClr val="bg2"/>
                </a:solidFill>
                <a:latin typeface="+mj-lt"/>
              </a:rPr>
              <a:t>Ageratum </a:t>
            </a:r>
            <a:r>
              <a:rPr lang="en-US" sz="2000" b="1" i="1" dirty="0" err="1" smtClean="0">
                <a:solidFill>
                  <a:schemeClr val="bg2"/>
                </a:solidFill>
                <a:latin typeface="+mj-lt"/>
              </a:rPr>
              <a:t>houstonianum</a:t>
            </a:r>
            <a:endParaRPr lang="el-GR" sz="2000" b="1" i="1" dirty="0" smtClean="0">
              <a:solidFill>
                <a:schemeClr val="bg2"/>
              </a:solidFill>
              <a:latin typeface="+mj-lt"/>
            </a:endParaRPr>
          </a:p>
          <a:p>
            <a:pPr fontAlgn="base"/>
            <a:r>
              <a:rPr lang="el-GR" sz="2000" b="1" i="1" dirty="0" err="1" smtClean="0">
                <a:solidFill>
                  <a:schemeClr val="bg2"/>
                </a:solidFill>
                <a:latin typeface="+mj-lt"/>
              </a:rPr>
              <a:t>Αγήρατο</a:t>
            </a:r>
            <a:endParaRPr lang="en-US" sz="2000" b="1" i="1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24582" name="Picture 6" descr="Σχετική εικόν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846993"/>
            <a:ext cx="2834680" cy="2834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22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4116"/>
            <a:ext cx="4019046" cy="30142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Αποτέλεσμα εικόνας για γαρύφαλλο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248472" cy="40961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Αποτέλεσμα εικόνας για γαρύφαλλο φυτ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528" y="3886702"/>
            <a:ext cx="4198035" cy="21602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Ορθογώνιο 8"/>
          <p:cNvSpPr/>
          <p:nvPr/>
        </p:nvSpPr>
        <p:spPr>
          <a:xfrm>
            <a:off x="1043608" y="5313402"/>
            <a:ext cx="31454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err="1">
                <a:solidFill>
                  <a:schemeClr val="bg2"/>
                </a:solidFill>
                <a:latin typeface="+mj-lt"/>
              </a:rPr>
              <a:t>Syzygium</a:t>
            </a:r>
            <a:r>
              <a:rPr lang="en-US" sz="2000" b="1" i="1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2000" b="1" i="1" dirty="0" err="1" smtClean="0">
                <a:solidFill>
                  <a:schemeClr val="bg2"/>
                </a:solidFill>
                <a:latin typeface="+mj-lt"/>
              </a:rPr>
              <a:t>aromaticum</a:t>
            </a:r>
            <a:endParaRPr lang="el-GR" sz="2000" b="1" i="1" dirty="0" smtClean="0">
              <a:solidFill>
                <a:schemeClr val="bg2"/>
              </a:solidFill>
              <a:latin typeface="+mj-lt"/>
            </a:endParaRPr>
          </a:p>
          <a:p>
            <a:r>
              <a:rPr lang="el-GR" sz="2000" b="1" i="1" dirty="0" smtClean="0">
                <a:solidFill>
                  <a:schemeClr val="bg2"/>
                </a:solidFill>
                <a:latin typeface="+mj-lt"/>
              </a:rPr>
              <a:t>Γαρύφαλλο</a:t>
            </a:r>
            <a:endParaRPr lang="el-GR" sz="2000" b="1" i="1" dirty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499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Picture 6" descr="2f5f85885a7f0daa037141e7f429a3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852936"/>
            <a:ext cx="3201698" cy="3778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http://roomnews.gr/wp-content/uploads/2015/07/3423b946dd11a87ca679a45475dbec9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0648"/>
            <a:ext cx="3571875" cy="6096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5580112" y="764704"/>
            <a:ext cx="29530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b="1" i="1" dirty="0">
                <a:solidFill>
                  <a:schemeClr val="bg2"/>
                </a:solidFill>
              </a:rPr>
              <a:t>Ι</a:t>
            </a:r>
            <a:r>
              <a:rPr lang="en-US" sz="2000" b="1" i="1" dirty="0" err="1">
                <a:solidFill>
                  <a:schemeClr val="bg2"/>
                </a:solidFill>
                <a:latin typeface="Lucida Bright" panose="02040602050505020304" pitchFamily="18" charset="0"/>
              </a:rPr>
              <a:t>mpatiens</a:t>
            </a:r>
            <a:r>
              <a:rPr lang="en-US" sz="2000" b="1" i="1" dirty="0">
                <a:solidFill>
                  <a:schemeClr val="bg2"/>
                </a:solidFill>
                <a:latin typeface="Lucida Bright" panose="02040602050505020304" pitchFamily="18" charset="0"/>
              </a:rPr>
              <a:t> </a:t>
            </a:r>
            <a:r>
              <a:rPr lang="en-US" sz="2000" b="1" i="1" dirty="0" err="1" smtClean="0">
                <a:solidFill>
                  <a:schemeClr val="bg2"/>
                </a:solidFill>
                <a:latin typeface="Lucida Bright" panose="02040602050505020304" pitchFamily="18" charset="0"/>
              </a:rPr>
              <a:t>Walleriana</a:t>
            </a:r>
            <a:endParaRPr lang="el-GR" sz="2000" b="1" i="1" dirty="0" smtClean="0">
              <a:solidFill>
                <a:schemeClr val="bg2"/>
              </a:solidFill>
            </a:endParaRPr>
          </a:p>
          <a:p>
            <a:r>
              <a:rPr lang="el-GR" sz="2000" b="1" i="1" dirty="0" err="1" smtClean="0">
                <a:solidFill>
                  <a:schemeClr val="bg2"/>
                </a:solidFill>
              </a:rPr>
              <a:t>Ανυπομονεσία</a:t>
            </a:r>
            <a:endParaRPr lang="el-GR" sz="2000" b="1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6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Σχετική εικόν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93881"/>
            <a:ext cx="8572500" cy="571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15616" y="1124744"/>
            <a:ext cx="201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latin typeface="+mj-lt"/>
              </a:rPr>
              <a:t>Geranium</a:t>
            </a:r>
          </a:p>
          <a:p>
            <a:r>
              <a:rPr lang="el-GR" sz="2000" b="1" i="1" dirty="0" smtClean="0">
                <a:latin typeface="+mj-lt"/>
              </a:rPr>
              <a:t>Γεράνι</a:t>
            </a:r>
            <a:endParaRPr lang="el-GR" sz="2000" b="1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6655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Σχετική εικόν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11" y="692696"/>
            <a:ext cx="7737376" cy="5803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4571999" y="1268760"/>
            <a:ext cx="233121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err="1">
                <a:latin typeface="+mj-lt"/>
              </a:rPr>
              <a:t>Tagetes</a:t>
            </a:r>
            <a:r>
              <a:rPr lang="en-US" sz="2000" b="1" i="1" dirty="0">
                <a:latin typeface="+mj-lt"/>
              </a:rPr>
              <a:t> </a:t>
            </a:r>
            <a:r>
              <a:rPr lang="en-US" sz="2000" b="1" i="1" dirty="0" err="1" smtClean="0">
                <a:latin typeface="+mj-lt"/>
              </a:rPr>
              <a:t>erecta</a:t>
            </a:r>
            <a:endParaRPr lang="el-GR" sz="2000" b="1" i="1" dirty="0" smtClean="0">
              <a:latin typeface="+mj-lt"/>
            </a:endParaRPr>
          </a:p>
          <a:p>
            <a:r>
              <a:rPr lang="el-GR" sz="2000" b="1" i="1" dirty="0" err="1" smtClean="0">
                <a:latin typeface="+mj-lt"/>
              </a:rPr>
              <a:t>Ταγέτης</a:t>
            </a:r>
            <a:r>
              <a:rPr lang="el-GR" sz="2000" b="1" i="1" dirty="0" smtClean="0">
                <a:latin typeface="+mj-lt"/>
              </a:rPr>
              <a:t> ο Όρθιος</a:t>
            </a:r>
          </a:p>
          <a:p>
            <a:r>
              <a:rPr lang="el-GR" sz="2000" b="1" i="1" dirty="0" smtClean="0">
                <a:latin typeface="+mj-lt"/>
              </a:rPr>
              <a:t>Κατιφές</a:t>
            </a:r>
            <a:endParaRPr lang="el-GR" sz="2000" b="1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5614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Σχετική εικόν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8214881" cy="46208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2360992" y="587727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1" dirty="0">
                <a:solidFill>
                  <a:schemeClr val="bg2"/>
                </a:solidFill>
                <a:latin typeface="+mj-lt"/>
              </a:rPr>
              <a:t>Viola tricolor, </a:t>
            </a:r>
            <a:r>
              <a:rPr lang="en-US" sz="2000" b="1" i="1" dirty="0" err="1">
                <a:solidFill>
                  <a:schemeClr val="bg2"/>
                </a:solidFill>
                <a:latin typeface="+mj-lt"/>
              </a:rPr>
              <a:t>Violaceae</a:t>
            </a:r>
            <a:endParaRPr lang="el-GR" sz="2000" b="1" i="1" dirty="0">
              <a:solidFill>
                <a:schemeClr val="bg2"/>
              </a:solidFill>
              <a:latin typeface="+mj-lt"/>
            </a:endParaRPr>
          </a:p>
          <a:p>
            <a:r>
              <a:rPr lang="el-GR" sz="2000" b="1" i="1" dirty="0">
                <a:solidFill>
                  <a:schemeClr val="bg2"/>
                </a:solidFill>
                <a:latin typeface="+mj-lt"/>
              </a:rPr>
              <a:t>Πανσές</a:t>
            </a:r>
            <a:endParaRPr lang="en-US" sz="2000" b="1" i="1" dirty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0519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509120"/>
            <a:ext cx="2771800" cy="20788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Αποτέλεσμα εικόνας για καπουτσινος λουλουδ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54501"/>
            <a:ext cx="5688633" cy="42664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1907704" y="5325222"/>
            <a:ext cx="26693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err="1">
                <a:solidFill>
                  <a:schemeClr val="bg2"/>
                </a:solidFill>
                <a:latin typeface="+mj-lt"/>
              </a:rPr>
              <a:t>Tropaeolum</a:t>
            </a:r>
            <a:r>
              <a:rPr lang="en-US" sz="2000" b="1" i="1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2000" b="1" i="1" dirty="0" err="1" smtClean="0">
                <a:solidFill>
                  <a:schemeClr val="bg2"/>
                </a:solidFill>
                <a:latin typeface="+mj-lt"/>
              </a:rPr>
              <a:t>majus</a:t>
            </a:r>
            <a:endParaRPr lang="el-GR" sz="2000" b="1" i="1" dirty="0" smtClean="0">
              <a:solidFill>
                <a:schemeClr val="bg2"/>
              </a:solidFill>
              <a:latin typeface="+mj-lt"/>
            </a:endParaRPr>
          </a:p>
          <a:p>
            <a:r>
              <a:rPr lang="el-GR" sz="2000" b="1" i="1" dirty="0" err="1" smtClean="0">
                <a:solidFill>
                  <a:schemeClr val="bg2"/>
                </a:solidFill>
                <a:latin typeface="+mj-lt"/>
              </a:rPr>
              <a:t>Τροπαίολο</a:t>
            </a:r>
            <a:endParaRPr lang="el-GR" sz="2000" b="1" dirty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2675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6372200" y="2161470"/>
            <a:ext cx="23006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err="1">
                <a:solidFill>
                  <a:schemeClr val="bg2"/>
                </a:solidFill>
                <a:latin typeface="+mj-lt"/>
              </a:rPr>
              <a:t>Malva</a:t>
            </a:r>
            <a:r>
              <a:rPr lang="en-US" sz="2000" b="1" i="1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2000" b="1" i="1" dirty="0" err="1" smtClean="0">
                <a:solidFill>
                  <a:schemeClr val="bg2"/>
                </a:solidFill>
                <a:latin typeface="+mj-lt"/>
              </a:rPr>
              <a:t>sylvestris</a:t>
            </a:r>
            <a:endParaRPr lang="el-GR" sz="2000" b="1" i="1" dirty="0" smtClean="0">
              <a:solidFill>
                <a:schemeClr val="bg2"/>
              </a:solidFill>
              <a:latin typeface="+mj-lt"/>
            </a:endParaRPr>
          </a:p>
          <a:p>
            <a:r>
              <a:rPr lang="el-GR" sz="2000" b="1" i="1" dirty="0" smtClean="0">
                <a:solidFill>
                  <a:schemeClr val="bg2"/>
                </a:solidFill>
                <a:latin typeface="+mj-lt"/>
              </a:rPr>
              <a:t>Μολόχα</a:t>
            </a:r>
            <a:endParaRPr lang="el-GR" sz="2000" b="1" i="1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9220" name="Picture 4" descr="Αποτέλεσμα εικόνας για μολοχ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61048"/>
            <a:ext cx="3958988" cy="26151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Αποτέλεσμα εικόνας για μολοχ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5684"/>
            <a:ext cx="5112568" cy="34083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52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324" y="4149080"/>
            <a:ext cx="304800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Αποτέλεσμα εικόνας για πανσες λουλουδ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5544616" cy="41584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Αποτέλεσμα εικόνας για πανσες λουλουδ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022" y="332656"/>
            <a:ext cx="3017941" cy="2263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6021659" y="3077476"/>
            <a:ext cx="30332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bg2"/>
                </a:solidFill>
                <a:latin typeface="+mj-lt"/>
              </a:rPr>
              <a:t>Viola tricolor, </a:t>
            </a:r>
            <a:r>
              <a:rPr lang="en-US" b="1" i="1" dirty="0" err="1" smtClean="0">
                <a:solidFill>
                  <a:schemeClr val="bg2"/>
                </a:solidFill>
                <a:latin typeface="+mj-lt"/>
              </a:rPr>
              <a:t>Violaceae</a:t>
            </a:r>
            <a:endParaRPr lang="el-GR" b="1" i="1" dirty="0" smtClean="0">
              <a:solidFill>
                <a:schemeClr val="bg2"/>
              </a:solidFill>
              <a:latin typeface="+mj-lt"/>
            </a:endParaRPr>
          </a:p>
          <a:p>
            <a:r>
              <a:rPr lang="el-GR" b="1" i="1" dirty="0" smtClean="0">
                <a:solidFill>
                  <a:schemeClr val="bg2"/>
                </a:solidFill>
                <a:latin typeface="+mj-lt"/>
              </a:rPr>
              <a:t>Πανσές</a:t>
            </a:r>
            <a:endParaRPr lang="en-US" b="1" i="1" dirty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7855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98" y="160338"/>
            <a:ext cx="22860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Αποτέλεσμα εικόνας για σκυλάκι λουλούδ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1270" name="Picture 6" descr="Αποτέλεσμα εικόνας για σκυλάκι λουλούδ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48680"/>
            <a:ext cx="5426848" cy="49685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σκυλάκι antirrhinum-maj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317559"/>
            <a:ext cx="3086708" cy="205780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Ορθογώνιο 4"/>
          <p:cNvSpPr/>
          <p:nvPr/>
        </p:nvSpPr>
        <p:spPr>
          <a:xfrm>
            <a:off x="4283968" y="5661248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1" dirty="0" smtClean="0">
                <a:solidFill>
                  <a:schemeClr val="bg2"/>
                </a:solidFill>
                <a:latin typeface="+mj-lt"/>
              </a:rPr>
              <a:t>Antirrhinum </a:t>
            </a:r>
            <a:r>
              <a:rPr lang="en-US" sz="2000" b="1" i="1" dirty="0" err="1">
                <a:solidFill>
                  <a:schemeClr val="bg2"/>
                </a:solidFill>
                <a:latin typeface="+mj-lt"/>
              </a:rPr>
              <a:t>majus</a:t>
            </a:r>
            <a:r>
              <a:rPr lang="en-US" sz="2000" b="1" i="1" dirty="0">
                <a:solidFill>
                  <a:schemeClr val="bg2"/>
                </a:solidFill>
                <a:latin typeface="+mj-lt"/>
              </a:rPr>
              <a:t>, </a:t>
            </a:r>
            <a:r>
              <a:rPr lang="en-US" sz="2000" b="1" i="1" dirty="0" err="1" smtClean="0">
                <a:solidFill>
                  <a:schemeClr val="bg2"/>
                </a:solidFill>
                <a:latin typeface="+mj-lt"/>
              </a:rPr>
              <a:t>Scrophulariaceae</a:t>
            </a:r>
            <a:endParaRPr lang="el-GR" sz="2000" b="1" i="1" dirty="0" smtClean="0">
              <a:solidFill>
                <a:schemeClr val="bg2"/>
              </a:solidFill>
              <a:latin typeface="+mj-lt"/>
            </a:endParaRPr>
          </a:p>
          <a:p>
            <a:r>
              <a:rPr lang="el-GR" sz="2000" b="1" i="1" dirty="0" err="1">
                <a:solidFill>
                  <a:schemeClr val="bg2"/>
                </a:solidFill>
                <a:latin typeface="+mj-lt"/>
              </a:rPr>
              <a:t>Αντίρρινο</a:t>
            </a:r>
            <a:r>
              <a:rPr lang="el-GR" sz="2000" b="1" i="1" dirty="0">
                <a:solidFill>
                  <a:schemeClr val="bg2"/>
                </a:solidFill>
                <a:latin typeface="+mj-lt"/>
              </a:rPr>
              <a:t> ή Σκυλάκι </a:t>
            </a:r>
            <a:endParaRPr lang="el-GR" sz="2000" b="1" i="1" dirty="0" smtClean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6113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52695"/>
            <a:ext cx="7052726" cy="5877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123728" y="6017278"/>
            <a:ext cx="48965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400" dirty="0" smtClean="0"/>
              <a:t>Χειμώνας</a:t>
            </a:r>
            <a:endParaRPr lang="el-GR" sz="4400" dirty="0"/>
          </a:p>
        </p:txBody>
      </p:sp>
      <p:sp>
        <p:nvSpPr>
          <p:cNvPr id="2" name="Ορθογώνιο 1"/>
          <p:cNvSpPr/>
          <p:nvPr/>
        </p:nvSpPr>
        <p:spPr>
          <a:xfrm>
            <a:off x="2339752" y="571149"/>
            <a:ext cx="496802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11500" b="1" spc="150" dirty="0" smtClean="0">
                <a:ln w="11430"/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Winter</a:t>
            </a:r>
            <a:endParaRPr lang="el-GR" sz="6000" b="1" spc="150" dirty="0">
              <a:ln w="11430"/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728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Αποτέλεσμα εικόνας για μωβ ρεικι φυτ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6048672" cy="45365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6804248" y="2393400"/>
            <a:ext cx="16738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bg2"/>
                </a:solidFill>
                <a:latin typeface="+mj-lt"/>
              </a:rPr>
              <a:t>Erica </a:t>
            </a:r>
            <a:r>
              <a:rPr lang="en-US" b="1" i="1" dirty="0" err="1" smtClean="0">
                <a:solidFill>
                  <a:schemeClr val="bg2"/>
                </a:solidFill>
                <a:latin typeface="+mj-lt"/>
              </a:rPr>
              <a:t>carnea</a:t>
            </a:r>
            <a:endParaRPr lang="el-GR" b="1" i="1" dirty="0" smtClean="0">
              <a:solidFill>
                <a:schemeClr val="bg2"/>
              </a:solidFill>
              <a:latin typeface="+mj-lt"/>
            </a:endParaRPr>
          </a:p>
          <a:p>
            <a:r>
              <a:rPr lang="el-GR" b="1" i="1" dirty="0" smtClean="0">
                <a:solidFill>
                  <a:schemeClr val="bg2"/>
                </a:solidFill>
                <a:latin typeface="+mj-lt"/>
              </a:rPr>
              <a:t>Ρείκι</a:t>
            </a:r>
            <a:endParaRPr lang="el-GR" b="1" dirty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2546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Αποκορύφωμα">
  <a:themeElements>
    <a:clrScheme name="Κυματομορφή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Αποκορύφωμα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Αποκορύφωμα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294</TotalTime>
  <Words>91</Words>
  <Application>Microsoft Office PowerPoint</Application>
  <PresentationFormat>Προβολή στην οθόνη (4:3)</PresentationFormat>
  <Paragraphs>68</Paragraphs>
  <Slides>33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33</vt:i4>
      </vt:variant>
    </vt:vector>
  </HeadingPairs>
  <TitlesOfParts>
    <vt:vector size="34" baseType="lpstr">
      <vt:lpstr>Αποκορύφωμα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Microsoft</dc:creator>
  <cp:lastModifiedBy>Microsoft</cp:lastModifiedBy>
  <cp:revision>48</cp:revision>
  <dcterms:created xsi:type="dcterms:W3CDTF">2016-11-15T18:36:31Z</dcterms:created>
  <dcterms:modified xsi:type="dcterms:W3CDTF">2016-11-24T17:46:37Z</dcterms:modified>
</cp:coreProperties>
</file>