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9" r:id="rId2"/>
    <p:sldId id="260" r:id="rId3"/>
    <p:sldId id="256" r:id="rId4"/>
    <p:sldId id="258" r:id="rId5"/>
    <p:sldId id="257" r:id="rId6"/>
    <p:sldId id="266" r:id="rId7"/>
    <p:sldId id="268" r:id="rId8"/>
    <p:sldId id="270" r:id="rId9"/>
    <p:sldId id="271" r:id="rId10"/>
    <p:sldId id="272" r:id="rId11"/>
    <p:sldId id="273"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BC8D28-6E4A-426D-9899-DDFA840D0EFA}" type="datetimeFigureOut">
              <a:rPr lang="en-US" smtClean="0"/>
              <a:pPr/>
              <a:t>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4A9D5-078F-4781-9837-343B681340CF}" type="slidenum">
              <a:rPr lang="en-US" smtClean="0"/>
              <a:pPr/>
              <a:t>‹#›</a:t>
            </a:fld>
            <a:endParaRPr lang="en-US"/>
          </a:p>
        </p:txBody>
      </p:sp>
    </p:spTree>
    <p:extLst>
      <p:ext uri="{BB962C8B-B14F-4D97-AF65-F5344CB8AC3E}">
        <p14:creationId xmlns:p14="http://schemas.microsoft.com/office/powerpoint/2010/main" val="313467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C804A9D5-078F-4781-9837-343B681340CF}" type="slidenum">
              <a:rPr lang="en-US" smtClean="0"/>
              <a:pPr/>
              <a:t>1</a:t>
            </a:fld>
            <a:endParaRPr lang="en-US"/>
          </a:p>
        </p:txBody>
      </p:sp>
    </p:spTree>
    <p:extLst>
      <p:ext uri="{BB962C8B-B14F-4D97-AF65-F5344CB8AC3E}">
        <p14:creationId xmlns:p14="http://schemas.microsoft.com/office/powerpoint/2010/main" val="162422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E8936-EF66-4281-B13B-7BDF39222B43}" type="slidenum">
              <a:rPr lang="en-US" smtClean="0"/>
              <a:pPr/>
              <a:t>13</a:t>
            </a:fld>
            <a:endParaRPr lang="en-US"/>
          </a:p>
        </p:txBody>
      </p:sp>
    </p:spTree>
    <p:extLst>
      <p:ext uri="{BB962C8B-B14F-4D97-AF65-F5344CB8AC3E}">
        <p14:creationId xmlns:p14="http://schemas.microsoft.com/office/powerpoint/2010/main" val="271522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E8936-EF66-4281-B13B-7BDF39222B43}" type="slidenum">
              <a:rPr lang="en-US" smtClean="0"/>
              <a:pPr/>
              <a:t>17</a:t>
            </a:fld>
            <a:endParaRPr lang="en-US"/>
          </a:p>
        </p:txBody>
      </p:sp>
    </p:spTree>
    <p:extLst>
      <p:ext uri="{BB962C8B-B14F-4D97-AF65-F5344CB8AC3E}">
        <p14:creationId xmlns:p14="http://schemas.microsoft.com/office/powerpoint/2010/main" val="152500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E1BD4A-9481-4E05-B252-672C4221701D}"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1BD4A-9481-4E05-B252-672C4221701D}"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1BD4A-9481-4E05-B252-672C4221701D}"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1BD4A-9481-4E05-B252-672C4221701D}"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E1BD4A-9481-4E05-B252-672C4221701D}" type="datetimeFigureOut">
              <a:rPr lang="en-US" smtClean="0"/>
              <a:pPr/>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E1BD4A-9481-4E05-B252-672C4221701D}"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E1BD4A-9481-4E05-B252-672C4221701D}" type="datetimeFigureOut">
              <a:rPr lang="en-US" smtClean="0"/>
              <a:pPr/>
              <a:t>2/22/2019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E1BD4A-9481-4E05-B252-672C4221701D}" type="datetimeFigureOut">
              <a:rPr lang="en-US" smtClean="0"/>
              <a:pPr/>
              <a:t>2/22/2019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1BD4A-9481-4E05-B252-672C4221701D}" type="datetimeFigureOut">
              <a:rPr lang="en-US" smtClean="0"/>
              <a:pPr/>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E1BD4A-9481-4E05-B252-672C4221701D}"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E1BD4A-9481-4E05-B252-672C4221701D}" type="datetimeFigureOut">
              <a:rPr lang="en-US" smtClean="0"/>
              <a:pPr/>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90EA4-BC15-4451-94D4-8BDD63C35B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1BD4A-9481-4E05-B252-672C4221701D}" type="datetimeFigureOut">
              <a:rPr lang="en-US" smtClean="0"/>
              <a:pPr/>
              <a:t>2/22/2019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90EA4-BC15-4451-94D4-8BDD63C35B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emf"/><Relationship Id="rId7" Type="http://schemas.openxmlformats.org/officeDocument/2006/relationships/image" Target="http://www.primaria-constanta.ro/PrimariaConstanta/InformatiiUtile/images/constanta26.jpg"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http://www.primaria-constanta.ro/PrimariaConstanta/AlbumFoto/images/PozeConstanta/Oras2.jpg" TargetMode="External"/><Relationship Id="rId4" Type="http://schemas.openxmlformats.org/officeDocument/2006/relationships/image" Target="../media/image27.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2.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1.pn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hyperlink" Target="http://portbusiness.ro/portul-constanta/" TargetMode="External"/><Relationship Id="rId13" Type="http://schemas.openxmlformats.org/officeDocument/2006/relationships/hyperlink" Target="https://www.directbooking.ro/visit-romanian-seaside.aspx?tip=statiuni&amp;id=8" TargetMode="External"/><Relationship Id="rId3" Type="http://schemas.openxmlformats.org/officeDocument/2006/relationships/image" Target="../media/image2.png"/><Relationship Id="rId7" Type="http://schemas.openxmlformats.org/officeDocument/2006/relationships/hyperlink" Target="http://www.rasfoiesc.com/educatie/geografie/Portul-Constanta95.php" TargetMode="External"/><Relationship Id="rId12" Type="http://schemas.openxmlformats.org/officeDocument/2006/relationships/hyperlink" Target="https://en.wikipedia.org/wiki/Romanian_Black_Sea_resorts" TargetMode="Externa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hyperlink" Target="https://ro.wikipedia.org/wiki/Portul_Constan%C8%9Ba" TargetMode="External"/><Relationship Id="rId11" Type="http://schemas.openxmlformats.org/officeDocument/2006/relationships/hyperlink" Target="https://ro.wikipedia.org/wiki/Mangalia" TargetMode="External"/><Relationship Id="rId5" Type="http://schemas.openxmlformats.org/officeDocument/2006/relationships/hyperlink" Target="http://www.portofconstantza.com/" TargetMode="External"/><Relationship Id="rId10" Type="http://schemas.openxmlformats.org/officeDocument/2006/relationships/hyperlink" Target="https://ro.wikipedia.org/wiki/Mamaia" TargetMode="External"/><Relationship Id="rId4" Type="http://schemas.openxmlformats.org/officeDocument/2006/relationships/image" Target="../media/image3.png"/><Relationship Id="rId9" Type="http://schemas.openxmlformats.org/officeDocument/2006/relationships/hyperlink" Target="https://www.litoralulromanesc.r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http://www.portofconstantza.com/apmc/portal/static.do?package_id=infgen_porturi_satelit&amp;x=get&amp;resource=porturi_satelit.gif" TargetMode="External"/><Relationship Id="rId13"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3.gif"/><Relationship Id="rId12"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http://www.sargeant.net/images/Constantza_overview.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http://www.ici.ro/romania/images/orase/ct_port1.jpg" TargetMode="External"/><Relationship Id="rId4" Type="http://schemas.openxmlformats.org/officeDocument/2006/relationships/image" Target="http://www.infolitoral.ro/english/resorts/Constanta/sigla.gif" TargetMode="Externa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http://www.breakbulk.ro/images/Forwarding%201.jpg" TargetMode="External"/><Relationship Id="rId3" Type="http://schemas.openxmlformats.org/officeDocument/2006/relationships/image" Target="../media/image18.jpeg"/><Relationship Id="rId7" Type="http://schemas.openxmlformats.org/officeDocument/2006/relationships/image" Target="../media/image20.jpeg"/><Relationship Id="rId12"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http://www.portofconstantza.com/apmc/portal/static.do?package_id=con_lr_containere&amp;x=get&amp;resource=con_containere.gif" TargetMode="External"/><Relationship Id="rId11" Type="http://schemas.openxmlformats.org/officeDocument/2006/relationships/image" Target="../media/image2.png"/><Relationship Id="rId5" Type="http://schemas.openxmlformats.org/officeDocument/2006/relationships/image" Target="../media/image19.gif"/><Relationship Id="rId10" Type="http://schemas.openxmlformats.org/officeDocument/2006/relationships/image" Target="http://www.breakbulk.ro/images/Forwarding%205.jpg" TargetMode="External"/><Relationship Id="rId4" Type="http://schemas.openxmlformats.org/officeDocument/2006/relationships/image" Target="http://www.breakbulk.ro/images/Containers%202.jpg" TargetMode="External"/><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http://www.portofconstantza.com/apmc/image.do?image=Picture%20183.jpg" TargetMode="External"/><Relationship Id="rId3" Type="http://schemas.openxmlformats.org/officeDocument/2006/relationships/image" Target="../media/image23.gif"/><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http://www.portofconstantza.com/apmc/portal/static.do?package_id=con_lr_roro&amp;x=get&amp;resource=con_roro.gif" TargetMode="External"/><Relationship Id="rId5" Type="http://schemas.openxmlformats.org/officeDocument/2006/relationships/image" Target="../media/image24.gif"/><Relationship Id="rId10" Type="http://schemas.openxmlformats.org/officeDocument/2006/relationships/image" Target="../media/image3.png"/><Relationship Id="rId4" Type="http://schemas.openxmlformats.org/officeDocument/2006/relationships/image" Target="http://www.portofconstantza.com/apmc/portal/static.do?package_id=term_vl&amp;x=get&amp;resource=term_vl.gif"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5574a926fe0aaf80c7d40944414e62eb (1)"/>
          <p:cNvPicPr>
            <a:picLocks noChangeAspect="1" noChangeArrowheads="1"/>
          </p:cNvPicPr>
          <p:nvPr/>
        </p:nvPicPr>
        <p:blipFill>
          <a:blip r:embed="rId3"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2" name="Picture 2" descr="Related image"/>
          <p:cNvPicPr>
            <a:picLocks noChangeAspect="1" noChangeArrowheads="1"/>
          </p:cNvPicPr>
          <p:nvPr/>
        </p:nvPicPr>
        <p:blipFill>
          <a:blip r:embed="rId4" cstate="print"/>
          <a:srcRect/>
          <a:stretch>
            <a:fillRect/>
          </a:stretch>
        </p:blipFill>
        <p:spPr bwMode="auto">
          <a:xfrm>
            <a:off x="223644" y="343850"/>
            <a:ext cx="3627140" cy="72720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3" name="TextBox 2"/>
          <p:cNvSpPr txBox="1"/>
          <p:nvPr/>
        </p:nvSpPr>
        <p:spPr>
          <a:xfrm>
            <a:off x="457200" y="2044136"/>
            <a:ext cx="8229600" cy="1150431"/>
          </a:xfrm>
          <a:prstGeom prst="rect">
            <a:avLst/>
          </a:prstGeom>
          <a:noFill/>
        </p:spPr>
        <p:txBody>
          <a:bodyPr lIns="91429" tIns="45715" rIns="91429" bIns="45715"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400" b="1" i="1" u="none" strike="noStrike" kern="1200" cap="none" spc="50" normalizeH="0" baseline="0" noProof="0" dirty="0">
                <a:ln w="11430">
                  <a:solidFill>
                    <a:sysClr val="windowText" lastClr="000000"/>
                  </a:soli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uLnTx/>
                <a:uFillTx/>
                <a:latin typeface="Arial" charset="0"/>
                <a:ea typeface="+mn-ea"/>
                <a:cs typeface="+mn-cs"/>
              </a:rPr>
              <a:t>ONCE UPON A TIME…</a:t>
            </a:r>
            <a:endParaRPr kumimoji="0" lang="en-US" sz="4400" b="1" i="1" u="none" strike="noStrike" kern="1200" cap="none" spc="50" normalizeH="0" baseline="0" noProof="0" dirty="0">
              <a:ln w="11430">
                <a:solidFill>
                  <a:sysClr val="windowText" lastClr="000000"/>
                </a:soli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400" b="1" i="1" u="none" strike="noStrike" kern="1200" cap="none" spc="50" normalizeH="0" baseline="0" noProof="0" dirty="0">
                <a:ln w="11430">
                  <a:solidFill>
                    <a:sysClr val="windowText" lastClr="000000"/>
                  </a:soli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uLnTx/>
                <a:uFillTx/>
                <a:latin typeface="Arial" charset="0"/>
                <a:ea typeface="+mn-ea"/>
                <a:cs typeface="+mn-cs"/>
              </a:rPr>
              <a:t>THE SEA</a:t>
            </a:r>
            <a:endParaRPr kumimoji="0" lang="en-US" sz="4400" b="1" i="0" u="none" strike="noStrike" kern="1200" cap="none" spc="0" normalizeH="0" baseline="0" noProof="0" dirty="0">
              <a:ln w="28575">
                <a:solidFill>
                  <a:prstClr val="black"/>
                </a:solidFill>
              </a:ln>
              <a:gradFill>
                <a:gsLst>
                  <a:gs pos="0">
                    <a:srgbClr val="FF3399"/>
                  </a:gs>
                  <a:gs pos="25000">
                    <a:srgbClr val="FF6633"/>
                  </a:gs>
                  <a:gs pos="50000">
                    <a:srgbClr val="FFFF00"/>
                  </a:gs>
                  <a:gs pos="75000">
                    <a:srgbClr val="01A78F"/>
                  </a:gs>
                  <a:gs pos="100000">
                    <a:srgbClr val="3366FF"/>
                  </a:gs>
                </a:gsLst>
                <a:lin ang="5400000" scaled="0"/>
              </a:gradFill>
              <a:effectLst/>
              <a:uLnTx/>
              <a:uFillTx/>
              <a:latin typeface="Arial" charset="0"/>
              <a:ea typeface="+mn-ea"/>
              <a:cs typeface="+mn-cs"/>
            </a:endParaRPr>
          </a:p>
        </p:txBody>
      </p:sp>
      <p:pic>
        <p:nvPicPr>
          <p:cNvPr id="4" name="I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800" y="228600"/>
            <a:ext cx="1237049" cy="1201535"/>
          </a:xfrm>
          <a:prstGeom prst="rect">
            <a:avLst/>
          </a:prstGeom>
        </p:spPr>
      </p:pic>
      <p:sp>
        <p:nvSpPr>
          <p:cNvPr id="5" name="Rectangle 4"/>
          <p:cNvSpPr/>
          <p:nvPr/>
        </p:nvSpPr>
        <p:spPr>
          <a:xfrm>
            <a:off x="14514" y="4205627"/>
            <a:ext cx="8915400" cy="975973"/>
          </a:xfrm>
          <a:prstGeom prst="rect">
            <a:avLst/>
          </a:prstGeom>
        </p:spPr>
        <p:txBody>
          <a:bodyPr wrap="square">
            <a:spAutoFit/>
          </a:bodyPr>
          <a:lstStyle/>
          <a:p>
            <a:pPr lvl="0" algn="ctr">
              <a:defRPr/>
            </a:pPr>
            <a:r>
              <a:rPr lang="en-US" b="1" dirty="0">
                <a:solidFill>
                  <a:srgbClr val="000099"/>
                </a:solidFill>
                <a:latin typeface="Arial" panose="020B0604020202020204" pitchFamily="34" charset="0"/>
                <a:cs typeface="Arial" panose="020B0604020202020204" pitchFamily="34" charset="0"/>
              </a:rPr>
              <a:t>PROJECT FINANCED BY THE EUROPEAN UNION </a:t>
            </a:r>
            <a:r>
              <a:rPr lang="ro-RO" b="1" dirty="0" smtClean="0">
                <a:solidFill>
                  <a:srgbClr val="000099"/>
                </a:solidFill>
                <a:latin typeface="Arial" panose="020B0604020202020204" pitchFamily="34" charset="0"/>
                <a:cs typeface="Arial" panose="020B0604020202020204" pitchFamily="34" charset="0"/>
              </a:rPr>
              <a:t>-</a:t>
            </a:r>
            <a:r>
              <a:rPr lang="en-US" b="1" dirty="0" smtClean="0">
                <a:solidFill>
                  <a:srgbClr val="000099"/>
                </a:solidFill>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ERASMUS + PROGRAMME  </a:t>
            </a:r>
            <a:endParaRPr lang="en-US" dirty="0">
              <a:solidFill>
                <a:srgbClr val="000099"/>
              </a:solidFill>
              <a:latin typeface="Arial" panose="020B0604020202020204" pitchFamily="34" charset="0"/>
              <a:cs typeface="Arial" panose="020B0604020202020204" pitchFamily="34" charset="0"/>
            </a:endParaRPr>
          </a:p>
          <a:p>
            <a:pPr lvl="0" algn="ctr">
              <a:defRPr/>
            </a:pPr>
            <a:r>
              <a:rPr lang="en-US" dirty="0">
                <a:solidFill>
                  <a:srgbClr val="000099"/>
                </a:solidFill>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ACTION KA2 -  </a:t>
            </a:r>
            <a:r>
              <a:rPr lang="en-US" b="1" kern="1400" dirty="0">
                <a:solidFill>
                  <a:srgbClr val="000099"/>
                </a:solidFill>
                <a:latin typeface="Arial" panose="020B0604020202020204" pitchFamily="34" charset="0"/>
                <a:cs typeface="Arial" panose="020B0604020202020204" pitchFamily="34" charset="0"/>
              </a:rPr>
              <a:t>EDUCATION, INTER-SCHOOL EXCHANGE PROJECTS</a:t>
            </a:r>
            <a:r>
              <a:rPr lang="en-US" b="1" dirty="0">
                <a:solidFill>
                  <a:srgbClr val="000099"/>
                </a:solidFill>
                <a:latin typeface="Arial" panose="020B0604020202020204" pitchFamily="34" charset="0"/>
                <a:cs typeface="Arial" panose="020B0604020202020204" pitchFamily="34" charset="0"/>
              </a:rPr>
              <a:t> </a:t>
            </a:r>
            <a:endParaRPr lang="en-US" kern="1400" dirty="0">
              <a:solidFill>
                <a:srgbClr val="000099"/>
              </a:solidFill>
              <a:latin typeface="Arial" panose="020B0604020202020204" pitchFamily="34" charset="0"/>
              <a:cs typeface="Arial" panose="020B0604020202020204" pitchFamily="34" charset="0"/>
            </a:endParaRPr>
          </a:p>
          <a:p>
            <a:pPr lvl="0" algn="ctr">
              <a:lnSpc>
                <a:spcPct val="119000"/>
              </a:lnSpc>
              <a:spcAft>
                <a:spcPts val="600"/>
              </a:spcAft>
              <a:defRPr/>
            </a:pPr>
            <a:r>
              <a:rPr lang="en-US" b="1" dirty="0">
                <a:solidFill>
                  <a:srgbClr val="C00000"/>
                </a:solidFill>
                <a:latin typeface="Arial" panose="020B0604020202020204" pitchFamily="34" charset="0"/>
                <a:cs typeface="Arial" panose="020B0604020202020204" pitchFamily="34" charset="0"/>
              </a:rPr>
              <a:t>REFERENCE NUMBER:  2018-1-RO01-KA229-049131</a:t>
            </a:r>
            <a:r>
              <a:rPr lang="ro-RO" b="1" dirty="0">
                <a:solidFill>
                  <a:srgbClr val="C00000"/>
                </a:solidFill>
                <a:latin typeface="Arial" panose="020B0604020202020204" pitchFamily="34" charset="0"/>
                <a:cs typeface="Arial" panose="020B0604020202020204" pitchFamily="34" charset="0"/>
              </a:rPr>
              <a:t>_1</a:t>
            </a:r>
            <a:endParaRPr lang="en-US" kern="1400" dirty="0">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0" y="5953580"/>
            <a:ext cx="9144000" cy="1107996"/>
          </a:xfrm>
          <a:prstGeom prst="rect">
            <a:avLst/>
          </a:prstGeom>
        </p:spPr>
        <p:txBody>
          <a:bodyPr wrap="square">
            <a:spAutoFit/>
          </a:bodyPr>
          <a:lstStyle/>
          <a:p>
            <a:pPr algn="ctr">
              <a:defRPr/>
            </a:pPr>
            <a:r>
              <a:rPr lang="en-US" sz="1600" b="1" i="1" dirty="0">
                <a:solidFill>
                  <a:srgbClr val="000099"/>
                </a:solidFill>
                <a:latin typeface="Times New Roman" panose="02020603050405020304" pitchFamily="18" charset="0"/>
                <a:cs typeface="Times New Roman" panose="02020603050405020304" pitchFamily="18" charset="0"/>
              </a:rPr>
              <a:t>The European Commission support for the production of this </a:t>
            </a:r>
            <a:r>
              <a:rPr lang="ro-RO" sz="1600" b="1" i="1" dirty="0" smtClean="0">
                <a:solidFill>
                  <a:srgbClr val="000099"/>
                </a:solidFill>
                <a:latin typeface="Times New Roman" panose="02020603050405020304" pitchFamily="18" charset="0"/>
                <a:cs typeface="Times New Roman" panose="02020603050405020304" pitchFamily="18" charset="0"/>
              </a:rPr>
              <a:t>material </a:t>
            </a:r>
            <a:r>
              <a:rPr lang="en-US" sz="1600" b="1" i="1" dirty="0" smtClean="0">
                <a:solidFill>
                  <a:srgbClr val="000099"/>
                </a:solidFill>
                <a:latin typeface="Times New Roman" panose="02020603050405020304" pitchFamily="18" charset="0"/>
                <a:cs typeface="Times New Roman" panose="02020603050405020304" pitchFamily="18" charset="0"/>
              </a:rPr>
              <a:t>does </a:t>
            </a:r>
            <a:r>
              <a:rPr lang="en-US" sz="1600" b="1" i="1" dirty="0">
                <a:solidFill>
                  <a:srgbClr val="000099"/>
                </a:solidFill>
                <a:latin typeface="Times New Roman" panose="02020603050405020304" pitchFamily="18" charset="0"/>
                <a:cs typeface="Times New Roman" panose="02020603050405020304" pitchFamily="18" charset="0"/>
              </a:rPr>
              <a:t>not constitute an endorsement of the contents which reflects the views only of the authors, and the Commission cannot be held responsible for any use which may be made of the information contained therein.</a:t>
            </a:r>
            <a:r>
              <a:rPr lang="en-US" sz="1600" b="1" dirty="0">
                <a:solidFill>
                  <a:srgbClr val="000099"/>
                </a:solidFill>
                <a:latin typeface="Times New Roman" panose="02020603050405020304" pitchFamily="18" charset="0"/>
                <a:cs typeface="Times New Roman" panose="02020603050405020304" pitchFamily="18" charset="0"/>
              </a:rPr>
              <a:t> </a:t>
            </a:r>
            <a:endParaRPr lang="ro-RO" altLang="en-US" sz="1600"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0" algn="ctr">
              <a:defRPr/>
            </a:pPr>
            <a:endParaRPr lang="ro-RO" dirty="0">
              <a:solidFill>
                <a:srgbClr val="000099"/>
              </a:solidFill>
              <a:latin typeface="Times New Roman" pitchFamily="18" charset="0"/>
              <a:cs typeface="Times New Roman" pitchFamily="18" charset="0"/>
            </a:endParaRP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7409" name="Picture 1"/>
          <p:cNvPicPr>
            <a:picLocks noChangeAspect="1" noChangeArrowheads="1"/>
          </p:cNvPicPr>
          <p:nvPr/>
        </p:nvPicPr>
        <p:blipFill>
          <a:blip r:embed="rId3" cstate="print"/>
          <a:srcRect/>
          <a:stretch>
            <a:fillRect/>
          </a:stretch>
        </p:blipFill>
        <p:spPr bwMode="auto">
          <a:xfrm>
            <a:off x="6172200" y="374996"/>
            <a:ext cx="2133600" cy="3282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411" name="Rectangle 3"/>
          <p:cNvSpPr>
            <a:spLocks noChangeArrowheads="1"/>
          </p:cNvSpPr>
          <p:nvPr/>
        </p:nvSpPr>
        <p:spPr bwMode="auto">
          <a:xfrm>
            <a:off x="225611" y="264855"/>
            <a:ext cx="5715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a:solidFill>
                  <a:srgbClr val="000099"/>
                </a:solidFill>
                <a:latin typeface="Arial Black" pitchFamily="34" charset="0"/>
                <a:ea typeface="Times New Roman" pitchFamily="18" charset="0"/>
                <a:cs typeface="Arial" pitchFamily="34" charset="0"/>
              </a:rPr>
              <a:t>Passenger Terminals  offer </a:t>
            </a:r>
            <a:r>
              <a:rPr lang="en-US" sz="2000" dirty="0">
                <a:solidFill>
                  <a:srgbClr val="000099"/>
                </a:solidFill>
                <a:latin typeface="Arial Black" pitchFamily="34" charset="0"/>
              </a:rPr>
              <a:t>excellent starting point for touristic trips,                 sightseeing, entertainment  Lighthouse, the Port Museum, the Touristic Port, the city center) and facilities for transportation and accommodation in resorts situated close to the location. </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pic>
        <p:nvPicPr>
          <p:cNvPr id="17412" name="Picture 4" descr="http://www.primaria-constanta.ro/PrimariaConstanta/AlbumFoto/images/PozeConstanta/Oras2.jpg"/>
          <p:cNvPicPr>
            <a:picLocks noChangeAspect="1" noChangeArrowheads="1"/>
          </p:cNvPicPr>
          <p:nvPr/>
        </p:nvPicPr>
        <p:blipFill>
          <a:blip r:embed="rId4" r:link="rId5" cstate="print"/>
          <a:srcRect/>
          <a:stretch>
            <a:fillRect/>
          </a:stretch>
        </p:blipFill>
        <p:spPr bwMode="auto">
          <a:xfrm>
            <a:off x="5373806" y="4093260"/>
            <a:ext cx="3554348"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41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5" name="Rectangle 7"/>
          <p:cNvSpPr>
            <a:spLocks noChangeArrowheads="1"/>
          </p:cNvSpPr>
          <p:nvPr/>
        </p:nvSpPr>
        <p:spPr bwMode="auto">
          <a:xfrm>
            <a:off x="0" y="3127176"/>
            <a:ext cx="54102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9"/>
                </a:solidFill>
                <a:effectLst/>
                <a:latin typeface="Arial Black" pitchFamily="34" charset="0"/>
                <a:ea typeface="Times New Roman" pitchFamily="18" charset="0"/>
                <a:cs typeface="Arial" pitchFamily="34" charset="0"/>
              </a:rPr>
              <a:t>The touristic port </a:t>
            </a:r>
            <a:r>
              <a:rPr kumimoji="0" lang="ro-RO"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is integrated in a harmonious</a:t>
            </a:r>
            <a:r>
              <a:rPr kumimoji="0" lang="en-US" sz="2000" b="0" i="0" u="none" strike="noStrike" cap="none" normalizeH="0" baseline="0" dirty="0" err="1">
                <a:ln>
                  <a:noFill/>
                </a:ln>
                <a:solidFill>
                  <a:srgbClr val="000099"/>
                </a:solidFill>
                <a:effectLst/>
                <a:latin typeface="Arial Black" pitchFamily="34" charset="0"/>
                <a:ea typeface="Times New Roman" pitchFamily="18" charset="0"/>
                <a:cs typeface="Arial" pitchFamily="34" charset="0"/>
              </a:rPr>
              <a:t>ly</a:t>
            </a:r>
            <a:r>
              <a:rPr kumimoji="0" lang="ro-RO"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 with the architectural design of </a:t>
            </a:r>
            <a:r>
              <a:rPr kumimoji="0" lang="en-US"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the</a:t>
            </a:r>
            <a:r>
              <a:rPr kumimoji="0" lang="ro-RO"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 city</a:t>
            </a:r>
            <a:r>
              <a:rPr kumimoji="0" lang="en-US"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a:t>
            </a:r>
            <a:r>
              <a:rPr kumimoji="0" lang="en-US" sz="2000" b="0" i="0" u="none" strike="noStrike" cap="none" normalizeH="0" dirty="0">
                <a:ln>
                  <a:noFill/>
                </a:ln>
                <a:solidFill>
                  <a:srgbClr val="000099"/>
                </a:solidFill>
                <a:effectLst/>
                <a:latin typeface="Arial Black" pitchFamily="34" charset="0"/>
                <a:ea typeface="Times New Roman" pitchFamily="18" charset="0"/>
                <a:cs typeface="Arial" pitchFamily="34" charset="0"/>
              </a:rPr>
              <a:t> </a:t>
            </a:r>
            <a:r>
              <a:rPr lang="en-US" sz="2000" dirty="0">
                <a:solidFill>
                  <a:srgbClr val="000099"/>
                </a:solidFill>
                <a:latin typeface="Arial Black" pitchFamily="34" charset="0"/>
              </a:rPr>
              <a:t>Due to its </a:t>
            </a:r>
            <a:r>
              <a:rPr lang="en-GB" sz="2000" dirty="0">
                <a:solidFill>
                  <a:srgbClr val="000099"/>
                </a:solidFill>
                <a:latin typeface="Arial Black" pitchFamily="34" charset="0"/>
              </a:rPr>
              <a:t>favourable</a:t>
            </a:r>
            <a:r>
              <a:rPr lang="en-US" sz="2000" dirty="0">
                <a:solidFill>
                  <a:srgbClr val="000099"/>
                </a:solidFill>
                <a:latin typeface="Arial Black" pitchFamily="34" charset="0"/>
              </a:rPr>
              <a:t> location it has a high potential for nautical tourism, sports activities and entertainment. </a:t>
            </a:r>
            <a:endParaRPr kumimoji="0" lang="ro-RO" sz="2000" b="0" i="0" u="none" strike="noStrike" cap="none" normalizeH="0" baseline="0" dirty="0">
              <a:ln>
                <a:noFill/>
              </a:ln>
              <a:solidFill>
                <a:srgbClr val="000099"/>
              </a:solidFill>
              <a:effectLst/>
              <a:latin typeface="Arial Black" pitchFamily="34" charset="0"/>
              <a:cs typeface="Arial" pitchFamily="34" charset="0"/>
            </a:endParaRPr>
          </a:p>
        </p:txBody>
      </p:sp>
      <p:pic>
        <p:nvPicPr>
          <p:cNvPr id="17416" name="Picture 8" descr="tourists information"/>
          <p:cNvPicPr>
            <a:picLocks noChangeAspect="1" noChangeArrowheads="1"/>
          </p:cNvPicPr>
          <p:nvPr/>
        </p:nvPicPr>
        <p:blipFill>
          <a:blip r:embed="rId6" r:link="rId7" cstate="print"/>
          <a:srcRect/>
          <a:stretch>
            <a:fillRect/>
          </a:stretch>
        </p:blipFill>
        <p:spPr bwMode="auto">
          <a:xfrm>
            <a:off x="2503917" y="5066168"/>
            <a:ext cx="2559050" cy="1562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Related image"/>
          <p:cNvPicPr>
            <a:picLocks noChangeAspect="1" noChangeArrowheads="1"/>
          </p:cNvPicPr>
          <p:nvPr/>
        </p:nvPicPr>
        <p:blipFill>
          <a:blip r:embed="rId8" cstate="print"/>
          <a:srcRect/>
          <a:stretch>
            <a:fillRect/>
          </a:stretch>
        </p:blipFill>
        <p:spPr bwMode="auto">
          <a:xfrm>
            <a:off x="194748" y="6019800"/>
            <a:ext cx="2149678" cy="430991"/>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108295"/>
            <a:ext cx="622354" cy="604487"/>
          </a:xfrm>
          <a:prstGeom prst="rect">
            <a:avLst/>
          </a:prstGeom>
        </p:spPr>
      </p:pic>
    </p:spTree>
  </p:cSld>
  <p:clrMapOvr>
    <a:masterClrMapping/>
  </p:clrMapOvr>
  <p:transition spd="slow">
    <p:cover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6388" name="Rectangle 4"/>
          <p:cNvSpPr>
            <a:spLocks noChangeArrowheads="1"/>
          </p:cNvSpPr>
          <p:nvPr/>
        </p:nvSpPr>
        <p:spPr bwMode="auto">
          <a:xfrm>
            <a:off x="815453" y="1583353"/>
            <a:ext cx="33528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f-ZA" sz="2400" b="1" i="0" u="none" strike="noStrike" cap="none" normalizeH="0" baseline="0" dirty="0">
                <a:ln>
                  <a:noFill/>
                </a:ln>
                <a:solidFill>
                  <a:srgbClr val="000099"/>
                </a:solidFill>
                <a:effectLst/>
                <a:latin typeface="Arial" pitchFamily="34" charset="0"/>
                <a:ea typeface="Times New Roman" pitchFamily="18" charset="0"/>
                <a:cs typeface="Arial" pitchFamily="34" charset="0"/>
              </a:rPr>
              <a:t>CONSTANTA PORT</a:t>
            </a:r>
          </a:p>
          <a:p>
            <a:pPr marL="0" marR="0" lvl="0" indent="0" algn="l" defTabSz="914400" rtl="0" eaLnBrk="1" fontAlgn="base" latinLnBrk="0" hangingPunct="1">
              <a:lnSpc>
                <a:spcPct val="100000"/>
              </a:lnSpc>
              <a:spcBef>
                <a:spcPct val="0"/>
              </a:spcBef>
              <a:spcAft>
                <a:spcPct val="0"/>
              </a:spcAft>
              <a:buClrTx/>
              <a:buSzTx/>
              <a:buFontTx/>
              <a:buNone/>
              <a:tabLst/>
            </a:pPr>
            <a:endParaRPr lang="en-US" sz="2400" b="1"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With its ships</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Which sails or don’t</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It’s our lighthouse</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For the world</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And for sailors</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The second home</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It is a host</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For boat races</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An open gate</a:t>
            </a:r>
            <a:endParaRPr kumimoji="0" lang="en-US" sz="2400" b="1" i="0" u="none" strike="noStrike" cap="none" normalizeH="0" baseline="0" dirty="0">
              <a:ln>
                <a:noFill/>
              </a:ln>
              <a:solidFill>
                <a:srgbClr val="0000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99"/>
                </a:solidFill>
                <a:effectLst/>
                <a:latin typeface="Arial" pitchFamily="34" charset="0"/>
                <a:ea typeface="Times New Roman" pitchFamily="18" charset="0"/>
                <a:cs typeface="Arial" pitchFamily="34" charset="0"/>
              </a:rPr>
              <a:t>To so nice places </a:t>
            </a:r>
            <a:endParaRPr kumimoji="0" lang="en-US" sz="2400" b="1" i="0" u="none" strike="noStrike" cap="none" normalizeH="0" baseline="0" dirty="0">
              <a:ln>
                <a:noFill/>
              </a:ln>
              <a:solidFill>
                <a:srgbClr val="000099"/>
              </a:solidFill>
              <a:effectLst/>
              <a:latin typeface="Arial" pitchFamily="34" charset="0"/>
              <a:cs typeface="Arial" pitchFamily="34" charset="0"/>
            </a:endParaRPr>
          </a:p>
        </p:txBody>
      </p:sp>
      <p:pic>
        <p:nvPicPr>
          <p:cNvPr id="16390" name="Picture 6"/>
          <p:cNvPicPr>
            <a:picLocks noChangeAspect="1" noChangeArrowheads="1"/>
          </p:cNvPicPr>
          <p:nvPr/>
        </p:nvPicPr>
        <p:blipFill>
          <a:blip r:embed="rId3" cstate="print"/>
          <a:srcRect/>
          <a:stretch>
            <a:fillRect/>
          </a:stretch>
        </p:blipFill>
        <p:spPr bwMode="auto">
          <a:xfrm>
            <a:off x="4672515" y="1142023"/>
            <a:ext cx="3099885"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Related image"/>
          <p:cNvPicPr>
            <a:picLocks noChangeAspect="1" noChangeArrowheads="1"/>
          </p:cNvPicPr>
          <p:nvPr/>
        </p:nvPicPr>
        <p:blipFill>
          <a:blip r:embed="rId4"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6" name="I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cover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8" descr="Image associée"/>
          <p:cNvPicPr>
            <a:picLocks noChangeAspect="1" noChangeArrowheads="1"/>
          </p:cNvPicPr>
          <p:nvPr/>
        </p:nvPicPr>
        <p:blipFill>
          <a:blip r:embed="rId2" cstate="print">
            <a:lum bright="18000"/>
          </a:blip>
          <a:srcRect/>
          <a:stretch>
            <a:fillRect/>
          </a:stretch>
        </p:blipFill>
        <p:spPr bwMode="auto">
          <a:xfrm>
            <a:off x="0" y="0"/>
            <a:ext cx="9144000" cy="6858000"/>
          </a:xfrm>
          <a:prstGeom prst="rect">
            <a:avLst/>
          </a:prstGeom>
          <a:noFill/>
        </p:spPr>
      </p:pic>
      <p:sp>
        <p:nvSpPr>
          <p:cNvPr id="4" name="Rectangle 3"/>
          <p:cNvSpPr/>
          <p:nvPr/>
        </p:nvSpPr>
        <p:spPr>
          <a:xfrm>
            <a:off x="4572000" y="152400"/>
            <a:ext cx="4267200" cy="1384995"/>
          </a:xfrm>
          <a:prstGeom prst="rect">
            <a:avLst/>
          </a:prstGeom>
        </p:spPr>
        <p:txBody>
          <a:bodyPr wrap="square">
            <a:spAutoFit/>
          </a:bodyPr>
          <a:lstStyle/>
          <a:p>
            <a:pPr algn="ctr"/>
            <a:r>
              <a:rPr lang="af-ZA" sz="2800" b="1" dirty="0">
                <a:effectLst>
                  <a:outerShdw blurRad="38100" dist="38100" dir="2700000" algn="tl">
                    <a:srgbClr val="000000">
                      <a:alpha val="43137"/>
                    </a:srgbClr>
                  </a:outerShdw>
                </a:effectLst>
                <a:latin typeface="High Tower Text" pitchFamily="18" charset="0"/>
              </a:rPr>
              <a:t>MAMAIA, THE  PEARL  </a:t>
            </a:r>
          </a:p>
          <a:p>
            <a:pPr algn="ctr"/>
            <a:r>
              <a:rPr lang="af-ZA" sz="2800" b="1" dirty="0">
                <a:effectLst>
                  <a:outerShdw blurRad="38100" dist="38100" dir="2700000" algn="tl">
                    <a:srgbClr val="000000">
                      <a:alpha val="43137"/>
                    </a:srgbClr>
                  </a:outerShdw>
                </a:effectLst>
                <a:latin typeface="High Tower Text" pitchFamily="18" charset="0"/>
              </a:rPr>
              <a:t>OF  THE  ROMANIAN  RIVIERA</a:t>
            </a:r>
          </a:p>
        </p:txBody>
      </p:sp>
      <p:pic>
        <p:nvPicPr>
          <p:cNvPr id="5126" name="Picture 6"/>
          <p:cNvPicPr>
            <a:picLocks noChangeAspect="1" noChangeArrowheads="1"/>
          </p:cNvPicPr>
          <p:nvPr/>
        </p:nvPicPr>
        <p:blipFill>
          <a:blip r:embed="rId3" cstate="print"/>
          <a:srcRect/>
          <a:stretch>
            <a:fillRect/>
          </a:stretch>
        </p:blipFill>
        <p:spPr bwMode="auto">
          <a:xfrm>
            <a:off x="304800" y="152400"/>
            <a:ext cx="3978728" cy="2590800"/>
          </a:xfrm>
          <a:prstGeom prst="rect">
            <a:avLst/>
          </a:prstGeom>
          <a:ln>
            <a:noFill/>
          </a:ln>
          <a:effectLst>
            <a:softEdge rad="112500"/>
          </a:effectLst>
        </p:spPr>
      </p:pic>
      <p:sp>
        <p:nvSpPr>
          <p:cNvPr id="5127" name="Rectangle 7"/>
          <p:cNvSpPr>
            <a:spLocks noChangeArrowheads="1"/>
          </p:cNvSpPr>
          <p:nvPr/>
        </p:nvSpPr>
        <p:spPr bwMode="auto">
          <a:xfrm>
            <a:off x="4495800" y="2983974"/>
            <a:ext cx="4495800" cy="360098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kumimoji="0" lang="af-ZA" sz="24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Times New Roman" pitchFamily="18" charset="0"/>
              </a:rPr>
              <a:t>Mamaia resort offers numerous accommodation facilities in hotels with tennis </a:t>
            </a:r>
            <a:r>
              <a:rPr lang="af-ZA" sz="2400" b="1" dirty="0">
                <a:effectLst>
                  <a:outerShdw blurRad="38100" dist="38100" dir="2700000" algn="tl">
                    <a:srgbClr val="000000">
                      <a:alpha val="43137"/>
                    </a:srgbClr>
                  </a:outerShdw>
                </a:effectLst>
                <a:latin typeface="High Tower Text" pitchFamily="18" charset="0"/>
                <a:ea typeface="Times New Roman" pitchFamily="18" charset="0"/>
                <a:cs typeface="Times New Roman" pitchFamily="18" charset="0"/>
              </a:rPr>
              <a:t>courts and </a:t>
            </a:r>
            <a:r>
              <a:rPr kumimoji="0" lang="af-ZA" sz="24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Times New Roman" pitchFamily="18" charset="0"/>
              </a:rPr>
              <a:t>mini golf courses, outdoor swimming pools and discos. Tourists can enjoy the amusement parks, a cinema and a theatre, having also the opportunity to practice water sports or fish in </a:t>
            </a:r>
            <a:r>
              <a:rPr lang="af-ZA" sz="2400" b="1" dirty="0">
                <a:effectLst>
                  <a:outerShdw blurRad="38100" dist="38100" dir="2700000" algn="tl">
                    <a:srgbClr val="000000">
                      <a:alpha val="43137"/>
                    </a:srgbClr>
                  </a:outerShdw>
                </a:effectLst>
                <a:latin typeface="High Tower Text" pitchFamily="18" charset="0"/>
                <a:ea typeface="Times New Roman" pitchFamily="18" charset="0"/>
                <a:cs typeface="Times New Roman" pitchFamily="18" charset="0"/>
              </a:rPr>
              <a:t>Mamaia </a:t>
            </a:r>
            <a:r>
              <a:rPr kumimoji="0" lang="af-ZA" sz="24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Times New Roman" pitchFamily="18" charset="0"/>
              </a:rPr>
              <a:t>Lake.</a:t>
            </a:r>
            <a:r>
              <a:rPr kumimoji="0" lang="en-US" sz="2400" b="1" i="0" u="none" strike="noStrike" cap="none" normalizeH="0" baseline="0" dirty="0">
                <a:ln>
                  <a:noFill/>
                </a:ln>
                <a:effectLst>
                  <a:outerShdw blurRad="38100" dist="38100" dir="2700000" algn="tl">
                    <a:srgbClr val="000000">
                      <a:alpha val="43137"/>
                    </a:srgbClr>
                  </a:outerShdw>
                </a:effectLst>
                <a:latin typeface="High Tower Text" pitchFamily="18" charset="0"/>
                <a:cs typeface="Arial" pitchFamily="34" charset="0"/>
              </a:rPr>
              <a:t> </a:t>
            </a:r>
            <a:endParaRPr kumimoji="0" lang="en-US" sz="24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131" name="Picture 11" descr="Image associée"/>
          <p:cNvPicPr>
            <a:picLocks noChangeAspect="1" noChangeArrowheads="1"/>
          </p:cNvPicPr>
          <p:nvPr/>
        </p:nvPicPr>
        <p:blipFill>
          <a:blip r:embed="rId4" cstate="print"/>
          <a:srcRect/>
          <a:stretch>
            <a:fillRect/>
          </a:stretch>
        </p:blipFill>
        <p:spPr bwMode="auto">
          <a:xfrm rot="21341149">
            <a:off x="4457492" y="1524000"/>
            <a:ext cx="2175655" cy="1447800"/>
          </a:xfrm>
          <a:prstGeom prst="rect">
            <a:avLst/>
          </a:prstGeom>
          <a:ln>
            <a:noFill/>
          </a:ln>
          <a:effectLst>
            <a:softEdge rad="112500"/>
          </a:effectLst>
        </p:spPr>
      </p:pic>
      <p:pic>
        <p:nvPicPr>
          <p:cNvPr id="5133" name="Picture 13" descr="Image associée"/>
          <p:cNvPicPr>
            <a:picLocks noChangeAspect="1" noChangeArrowheads="1"/>
          </p:cNvPicPr>
          <p:nvPr/>
        </p:nvPicPr>
        <p:blipFill>
          <a:blip r:embed="rId5" cstate="print"/>
          <a:srcRect/>
          <a:stretch>
            <a:fillRect/>
          </a:stretch>
        </p:blipFill>
        <p:spPr bwMode="auto">
          <a:xfrm rot="428546">
            <a:off x="6710718" y="1581399"/>
            <a:ext cx="2239347" cy="1447800"/>
          </a:xfrm>
          <a:prstGeom prst="rect">
            <a:avLst/>
          </a:prstGeom>
          <a:ln>
            <a:noFill/>
          </a:ln>
          <a:effectLst>
            <a:softEdge rad="112500"/>
          </a:effectLst>
        </p:spPr>
      </p:pic>
      <p:pic>
        <p:nvPicPr>
          <p:cNvPr id="5136" name="Picture 16"/>
          <p:cNvPicPr>
            <a:picLocks noChangeAspect="1" noChangeArrowheads="1"/>
          </p:cNvPicPr>
          <p:nvPr/>
        </p:nvPicPr>
        <p:blipFill>
          <a:blip r:embed="rId6" cstate="print"/>
          <a:srcRect/>
          <a:stretch>
            <a:fillRect/>
          </a:stretch>
        </p:blipFill>
        <p:spPr bwMode="auto">
          <a:xfrm rot="259330">
            <a:off x="304800" y="2971799"/>
            <a:ext cx="1752600" cy="1507823"/>
          </a:xfrm>
          <a:prstGeom prst="rect">
            <a:avLst/>
          </a:prstGeom>
          <a:ln>
            <a:noFill/>
          </a:ln>
          <a:effectLst>
            <a:softEdge rad="112500"/>
          </a:effectLst>
        </p:spPr>
      </p:pic>
      <p:pic>
        <p:nvPicPr>
          <p:cNvPr id="5137" name="Picture 17"/>
          <p:cNvPicPr>
            <a:picLocks noChangeAspect="1" noChangeArrowheads="1"/>
          </p:cNvPicPr>
          <p:nvPr/>
        </p:nvPicPr>
        <p:blipFill>
          <a:blip r:embed="rId7" cstate="print"/>
          <a:srcRect/>
          <a:stretch>
            <a:fillRect/>
          </a:stretch>
        </p:blipFill>
        <p:spPr bwMode="auto">
          <a:xfrm>
            <a:off x="762000" y="3048000"/>
            <a:ext cx="895350" cy="476250"/>
          </a:xfrm>
          <a:prstGeom prst="rect">
            <a:avLst/>
          </a:prstGeom>
          <a:noFill/>
          <a:ln w="9525">
            <a:noFill/>
            <a:miter lim="800000"/>
            <a:headEnd/>
            <a:tailEnd/>
          </a:ln>
        </p:spPr>
      </p:pic>
      <p:pic>
        <p:nvPicPr>
          <p:cNvPr id="5139" name="Picture 19" descr="Image associée"/>
          <p:cNvPicPr>
            <a:picLocks noChangeAspect="1" noChangeArrowheads="1"/>
          </p:cNvPicPr>
          <p:nvPr/>
        </p:nvPicPr>
        <p:blipFill>
          <a:blip r:embed="rId8" cstate="print"/>
          <a:srcRect/>
          <a:stretch>
            <a:fillRect/>
          </a:stretch>
        </p:blipFill>
        <p:spPr bwMode="auto">
          <a:xfrm rot="21371482">
            <a:off x="2209800" y="2971800"/>
            <a:ext cx="1892630" cy="1447800"/>
          </a:xfrm>
          <a:prstGeom prst="rect">
            <a:avLst/>
          </a:prstGeom>
          <a:ln>
            <a:noFill/>
          </a:ln>
          <a:effectLst>
            <a:softEdge rad="112500"/>
          </a:effectLst>
        </p:spPr>
      </p:pic>
      <p:pic>
        <p:nvPicPr>
          <p:cNvPr id="5142" name="Picture 22"/>
          <p:cNvPicPr>
            <a:picLocks noChangeAspect="1" noChangeArrowheads="1"/>
          </p:cNvPicPr>
          <p:nvPr/>
        </p:nvPicPr>
        <p:blipFill>
          <a:blip r:embed="rId9" cstate="print"/>
          <a:srcRect/>
          <a:stretch>
            <a:fillRect/>
          </a:stretch>
        </p:blipFill>
        <p:spPr bwMode="auto">
          <a:xfrm rot="21446367">
            <a:off x="228600" y="4800600"/>
            <a:ext cx="1775032" cy="1600200"/>
          </a:xfrm>
          <a:prstGeom prst="rect">
            <a:avLst/>
          </a:prstGeom>
          <a:ln>
            <a:noFill/>
          </a:ln>
          <a:effectLst>
            <a:softEdge rad="112500"/>
          </a:effectLst>
        </p:spPr>
      </p:pic>
      <p:pic>
        <p:nvPicPr>
          <p:cNvPr id="5144" name="Picture 24" descr="Résultat de recherche d'images pour &quot;mamaia romania sporturi pe apa&quot;"/>
          <p:cNvPicPr>
            <a:picLocks noChangeAspect="1" noChangeArrowheads="1"/>
          </p:cNvPicPr>
          <p:nvPr/>
        </p:nvPicPr>
        <p:blipFill>
          <a:blip r:embed="rId10" cstate="print"/>
          <a:srcRect/>
          <a:stretch>
            <a:fillRect/>
          </a:stretch>
        </p:blipFill>
        <p:spPr bwMode="auto">
          <a:xfrm rot="190120">
            <a:off x="2024165" y="4721281"/>
            <a:ext cx="2195124" cy="1615341"/>
          </a:xfrm>
          <a:prstGeom prst="rect">
            <a:avLst/>
          </a:prstGeom>
          <a:ln>
            <a:noFill/>
          </a:ln>
          <a:effectLst>
            <a:softEdge rad="112500"/>
          </a:effectLst>
        </p:spPr>
      </p:pic>
      <p:pic>
        <p:nvPicPr>
          <p:cNvPr id="13" name="Picture 2" descr="Related image"/>
          <p:cNvPicPr>
            <a:picLocks noChangeAspect="1" noChangeArrowheads="1"/>
          </p:cNvPicPr>
          <p:nvPr/>
        </p:nvPicPr>
        <p:blipFill>
          <a:blip r:embed="rId11"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4" name="Imagin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1003" y="4424128"/>
            <a:ext cx="861969" cy="837223"/>
          </a:xfrm>
          <a:prstGeom prst="rect">
            <a:avLst/>
          </a:prstGeom>
        </p:spPr>
      </p:pic>
    </p:spTree>
  </p:cSld>
  <p:clrMapOvr>
    <a:masterClrMapping/>
  </p:clrMapOvr>
  <p:transition spd="slow">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 descr="Image associée"/>
          <p:cNvPicPr>
            <a:picLocks noChangeAspect="1" noChangeArrowheads="1"/>
          </p:cNvPicPr>
          <p:nvPr/>
        </p:nvPicPr>
        <p:blipFill>
          <a:blip r:embed="rId3" cstate="print">
            <a:lum bright="18000"/>
          </a:blip>
          <a:srcRect/>
          <a:stretch>
            <a:fillRect/>
          </a:stretch>
        </p:blipFill>
        <p:spPr bwMode="auto">
          <a:xfrm>
            <a:off x="0" y="0"/>
            <a:ext cx="9144000" cy="6858000"/>
          </a:xfrm>
          <a:prstGeom prst="rect">
            <a:avLst/>
          </a:prstGeom>
          <a:noFill/>
        </p:spPr>
      </p:pic>
      <p:sp>
        <p:nvSpPr>
          <p:cNvPr id="20481" name="Rectangle 1"/>
          <p:cNvSpPr>
            <a:spLocks noChangeArrowheads="1"/>
          </p:cNvSpPr>
          <p:nvPr/>
        </p:nvSpPr>
        <p:spPr bwMode="auto">
          <a:xfrm>
            <a:off x="37531" y="5577428"/>
            <a:ext cx="8991600" cy="1200329"/>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f-ZA" sz="36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has a length of eight km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f-ZA" sz="36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and a width between 100 and 250 m.</a:t>
            </a:r>
            <a:endParaRPr kumimoji="0" lang="en-US" sz="3600" b="0" i="0" u="none" strike="noStrike" cap="none" normalizeH="0" baseline="0" dirty="0">
              <a:ln>
                <a:noFill/>
              </a:ln>
              <a:effectLst/>
              <a:latin typeface="Arial" pitchFamily="34" charset="0"/>
              <a:cs typeface="Arial" pitchFamily="34" charset="0"/>
            </a:endParaRPr>
          </a:p>
        </p:txBody>
      </p:sp>
      <p:pic>
        <p:nvPicPr>
          <p:cNvPr id="20483" name="Picture 3" descr="Résultat de recherche d'images pour &quot;Mamaia resort from Romania&quot;"/>
          <p:cNvPicPr>
            <a:picLocks noChangeAspect="1" noChangeArrowheads="1"/>
          </p:cNvPicPr>
          <p:nvPr/>
        </p:nvPicPr>
        <p:blipFill>
          <a:blip r:embed="rId4" cstate="print"/>
          <a:srcRect/>
          <a:stretch>
            <a:fillRect/>
          </a:stretch>
        </p:blipFill>
        <p:spPr bwMode="auto">
          <a:xfrm>
            <a:off x="533400" y="152400"/>
            <a:ext cx="8212666" cy="4619625"/>
          </a:xfrm>
          <a:prstGeom prst="rect">
            <a:avLst/>
          </a:prstGeom>
          <a:ln>
            <a:noFill/>
          </a:ln>
          <a:effectLst>
            <a:softEdge rad="112500"/>
          </a:effectLst>
        </p:spPr>
      </p:pic>
      <p:pic>
        <p:nvPicPr>
          <p:cNvPr id="20485" name="Picture 5" descr="Résultat de recherche d'images pour &quot;seagulls&quot;"/>
          <p:cNvPicPr>
            <a:picLocks noChangeAspect="1" noChangeArrowheads="1"/>
          </p:cNvPicPr>
          <p:nvPr/>
        </p:nvPicPr>
        <p:blipFill>
          <a:blip r:embed="rId5" cstate="print"/>
          <a:srcRect/>
          <a:stretch>
            <a:fillRect/>
          </a:stretch>
        </p:blipFill>
        <p:spPr bwMode="auto">
          <a:xfrm>
            <a:off x="1295400" y="1143000"/>
            <a:ext cx="1302529" cy="533400"/>
          </a:xfrm>
          <a:prstGeom prst="rect">
            <a:avLst/>
          </a:prstGeom>
          <a:ln>
            <a:noFill/>
          </a:ln>
          <a:effectLst>
            <a:softEdge rad="112500"/>
          </a:effectLst>
        </p:spPr>
      </p:pic>
      <p:pic>
        <p:nvPicPr>
          <p:cNvPr id="6" name="Picture 2" descr="Related image"/>
          <p:cNvPicPr>
            <a:picLocks noChangeAspect="1" noChangeArrowheads="1"/>
          </p:cNvPicPr>
          <p:nvPr/>
        </p:nvPicPr>
        <p:blipFill>
          <a:blip r:embed="rId6" cstate="print"/>
          <a:srcRect/>
          <a:stretch>
            <a:fillRect/>
          </a:stretch>
        </p:blipFill>
        <p:spPr bwMode="auto">
          <a:xfrm>
            <a:off x="442720" y="4854025"/>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7" name="I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9631" y="4980935"/>
            <a:ext cx="861969" cy="837223"/>
          </a:xfrm>
          <a:prstGeom prst="rect">
            <a:avLst/>
          </a:prstGeom>
        </p:spPr>
      </p:pic>
    </p:spTree>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8" descr="Image associée"/>
          <p:cNvPicPr>
            <a:picLocks noChangeAspect="1" noChangeArrowheads="1"/>
          </p:cNvPicPr>
          <p:nvPr/>
        </p:nvPicPr>
        <p:blipFill>
          <a:blip r:embed="rId2" cstate="print">
            <a:lum bright="18000"/>
          </a:blip>
          <a:srcRect/>
          <a:stretch>
            <a:fillRect/>
          </a:stretch>
        </p:blipFill>
        <p:spPr bwMode="auto">
          <a:xfrm>
            <a:off x="0" y="0"/>
            <a:ext cx="9144000" cy="6858000"/>
          </a:xfrm>
          <a:prstGeom prst="rect">
            <a:avLst/>
          </a:prstGeom>
          <a:noFill/>
        </p:spPr>
      </p:pic>
      <p:sp>
        <p:nvSpPr>
          <p:cNvPr id="8" name="Rectangle 7"/>
          <p:cNvSpPr/>
          <p:nvPr/>
        </p:nvSpPr>
        <p:spPr>
          <a:xfrm>
            <a:off x="228600" y="4419600"/>
            <a:ext cx="8763000" cy="2246769"/>
          </a:xfrm>
          <a:prstGeom prst="rect">
            <a:avLst/>
          </a:prstGeom>
        </p:spPr>
        <p:txBody>
          <a:bodyPr wrap="square">
            <a:spAutoFit/>
          </a:bodyPr>
          <a:lstStyle/>
          <a:p>
            <a:pPr algn="just"/>
            <a:r>
              <a:rPr lang="af-ZA" sz="2800" b="1" dirty="0">
                <a:solidFill>
                  <a:srgbClr val="0000CC"/>
                </a:solidFill>
                <a:effectLst>
                  <a:outerShdw blurRad="38100" dist="38100" dir="2700000" algn="tl">
                    <a:srgbClr val="000000">
                      <a:alpha val="43137"/>
                    </a:srgbClr>
                  </a:outerShdw>
                </a:effectLst>
                <a:latin typeface="High Tower Text" pitchFamily="18" charset="0"/>
              </a:rPr>
              <a:t> </a:t>
            </a:r>
            <a:r>
              <a:rPr lang="af-ZA" sz="2800" b="1" dirty="0">
                <a:effectLst>
                  <a:outerShdw blurRad="38100" dist="38100" dir="2700000" algn="tl">
                    <a:srgbClr val="000000">
                      <a:alpha val="43137"/>
                    </a:srgbClr>
                  </a:outerShdw>
                </a:effectLst>
                <a:latin typeface="High Tower Text" pitchFamily="18" charset="0"/>
              </a:rPr>
              <a:t>AQUA  MAGIC is </a:t>
            </a:r>
            <a:r>
              <a:rPr lang="en-US" sz="2800" b="1" dirty="0">
                <a:effectLst>
                  <a:outerShdw blurRad="38100" dist="38100" dir="2700000" algn="tl">
                    <a:srgbClr val="000000">
                      <a:alpha val="43137"/>
                    </a:srgbClr>
                  </a:outerShdw>
                </a:effectLst>
                <a:latin typeface="High Tower Text" pitchFamily="18" charset="0"/>
              </a:rPr>
              <a:t>the  most  modern  water  park  on  the  Romanian Black  Sea  coast.</a:t>
            </a:r>
            <a:r>
              <a:rPr lang="af-ZA" sz="2800" b="1" dirty="0">
                <a:effectLst>
                  <a:outerShdw blurRad="38100" dist="38100" dir="2700000" algn="tl">
                    <a:srgbClr val="000000">
                      <a:alpha val="43137"/>
                    </a:srgbClr>
                  </a:outerShdw>
                </a:effectLst>
                <a:latin typeface="High Tower Text" pitchFamily="18" charset="0"/>
              </a:rPr>
              <a:t> </a:t>
            </a:r>
          </a:p>
          <a:p>
            <a:pPr algn="just"/>
            <a:r>
              <a:rPr lang="af-ZA" sz="2800" b="1" dirty="0">
                <a:effectLst>
                  <a:outerShdw blurRad="38100" dist="38100" dir="2700000" algn="tl">
                    <a:srgbClr val="000000">
                      <a:alpha val="43137"/>
                    </a:srgbClr>
                  </a:outerShdw>
                </a:effectLst>
                <a:latin typeface="High Tower Text" pitchFamily="18" charset="0"/>
              </a:rPr>
              <a:t>It </a:t>
            </a:r>
            <a:r>
              <a:rPr lang="en-US" sz="2800" b="1" dirty="0">
                <a:effectLst>
                  <a:outerShdw blurRad="38100" dist="38100" dir="2700000" algn="tl">
                    <a:srgbClr val="000000">
                      <a:alpha val="43137"/>
                    </a:srgbClr>
                  </a:outerShdw>
                </a:effectLst>
                <a:latin typeface="High Tower Text" pitchFamily="18" charset="0"/>
              </a:rPr>
              <a:t>stretches over an area of ​​2.7 hectares and includes slides, pools for adults and children, water drops, restaurants,  bars,  fast food  and souvenir  shops. </a:t>
            </a:r>
            <a:endParaRPr lang="af-ZA" sz="2800" b="1" dirty="0">
              <a:effectLst>
                <a:outerShdw blurRad="38100" dist="38100" dir="2700000" algn="tl">
                  <a:srgbClr val="000000">
                    <a:alpha val="43137"/>
                  </a:srgbClr>
                </a:outerShdw>
              </a:effectLst>
              <a:latin typeface="High Tower Text" pitchFamily="18" charset="0"/>
            </a:endParaRPr>
          </a:p>
        </p:txBody>
      </p:sp>
      <p:pic>
        <p:nvPicPr>
          <p:cNvPr id="1032" name="Picture 8" descr="Aqua Magic Mamaia"/>
          <p:cNvPicPr>
            <a:picLocks noChangeAspect="1" noChangeArrowheads="1"/>
          </p:cNvPicPr>
          <p:nvPr/>
        </p:nvPicPr>
        <p:blipFill>
          <a:blip r:embed="rId3" cstate="print"/>
          <a:srcRect/>
          <a:stretch>
            <a:fillRect/>
          </a:stretch>
        </p:blipFill>
        <p:spPr bwMode="auto">
          <a:xfrm>
            <a:off x="2026693" y="624670"/>
            <a:ext cx="5059907" cy="3794930"/>
          </a:xfrm>
          <a:prstGeom prst="rect">
            <a:avLst/>
          </a:prstGeom>
          <a:ln>
            <a:noFill/>
          </a:ln>
          <a:effectLst>
            <a:softEdge rad="112500"/>
          </a:effectLst>
        </p:spPr>
      </p:pic>
      <p:pic>
        <p:nvPicPr>
          <p:cNvPr id="5" name="Picture 2" descr="Related image"/>
          <p:cNvPicPr>
            <a:picLocks noChangeAspect="1" noChangeArrowheads="1"/>
          </p:cNvPicPr>
          <p:nvPr/>
        </p:nvPicPr>
        <p:blipFill>
          <a:blip r:embed="rId4" cstate="print"/>
          <a:srcRect/>
          <a:stretch>
            <a:fillRect/>
          </a:stretch>
        </p:blipFill>
        <p:spPr bwMode="auto">
          <a:xfrm>
            <a:off x="123854" y="6779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6" name="I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pull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8" descr="Image associée"/>
          <p:cNvPicPr>
            <a:picLocks noChangeAspect="1" noChangeArrowheads="1"/>
          </p:cNvPicPr>
          <p:nvPr/>
        </p:nvPicPr>
        <p:blipFill>
          <a:blip r:embed="rId2" cstate="print">
            <a:lum bright="18000"/>
          </a:blip>
          <a:srcRect/>
          <a:stretch>
            <a:fillRect/>
          </a:stretch>
        </p:blipFill>
        <p:spPr bwMode="auto">
          <a:xfrm>
            <a:off x="0" y="0"/>
            <a:ext cx="9144000" cy="6858000"/>
          </a:xfrm>
          <a:prstGeom prst="rect">
            <a:avLst/>
          </a:prstGeom>
          <a:noFill/>
        </p:spPr>
      </p:pic>
      <p:pic>
        <p:nvPicPr>
          <p:cNvPr id="2051" name="Picture 3"/>
          <p:cNvPicPr>
            <a:picLocks noChangeAspect="1" noChangeArrowheads="1"/>
          </p:cNvPicPr>
          <p:nvPr/>
        </p:nvPicPr>
        <p:blipFill>
          <a:blip r:embed="rId3" cstate="print"/>
          <a:srcRect/>
          <a:stretch>
            <a:fillRect/>
          </a:stretch>
        </p:blipFill>
        <p:spPr bwMode="auto">
          <a:xfrm>
            <a:off x="2895600" y="818277"/>
            <a:ext cx="4902258" cy="3760220"/>
          </a:xfrm>
          <a:prstGeom prst="rect">
            <a:avLst/>
          </a:prstGeom>
          <a:ln>
            <a:noFill/>
          </a:ln>
          <a:effectLst>
            <a:softEdge rad="112500"/>
          </a:effectLst>
        </p:spPr>
      </p:pic>
      <p:sp>
        <p:nvSpPr>
          <p:cNvPr id="2052" name="Rectangle 4"/>
          <p:cNvSpPr>
            <a:spLocks noChangeArrowheads="1"/>
          </p:cNvSpPr>
          <p:nvPr/>
        </p:nvSpPr>
        <p:spPr bwMode="auto">
          <a:xfrm>
            <a:off x="228600" y="4555867"/>
            <a:ext cx="8686800" cy="1938992"/>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lvl="0" algn="just" fontAlgn="base">
              <a:spcBef>
                <a:spcPct val="0"/>
              </a:spcBef>
              <a:spcAft>
                <a:spcPct val="0"/>
              </a:spcAft>
            </a:pPr>
            <a:r>
              <a:rPr kumimoji="0" lang="af-ZA" sz="24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THE GONDOLA is actually a system of cable transport for tourists who want to admire the spectacular panorama of Mamaia and remain with the  best  memories  of  summer  holidays.</a:t>
            </a:r>
            <a:r>
              <a:rPr lang="en-US" sz="2400" b="1" dirty="0">
                <a:effectLst>
                  <a:outerShdw blurRad="38100" dist="38100" dir="2700000" algn="tl">
                    <a:srgbClr val="000000">
                      <a:alpha val="43137"/>
                    </a:srgbClr>
                  </a:outerShdw>
                </a:effectLst>
                <a:latin typeface="High Tower Text" pitchFamily="18" charset="0"/>
              </a:rPr>
              <a:t> The movement is at a height of 50 m, at a speed of 5 m per second, the entire 2.1 km route being completed in seven minutes.</a:t>
            </a:r>
            <a:endParaRPr kumimoji="0" lang="en-US" sz="2400" b="1" i="0" u="none" strike="noStrike" cap="none" normalizeH="0" baseline="0" dirty="0">
              <a:ln>
                <a:noFill/>
              </a:ln>
              <a:effectLst>
                <a:outerShdw blurRad="38100" dist="38100" dir="2700000" algn="tl">
                  <a:srgbClr val="000000">
                    <a:alpha val="43137"/>
                  </a:srgbClr>
                </a:outerShdw>
              </a:effectLst>
              <a:latin typeface="High Tower Text" pitchFamily="18" charset="0"/>
              <a:cs typeface="Arial" pitchFamily="34" charset="0"/>
            </a:endParaRPr>
          </a:p>
        </p:txBody>
      </p:sp>
      <p:pic>
        <p:nvPicPr>
          <p:cNvPr id="5" name="Picture 2" descr="Related image"/>
          <p:cNvPicPr>
            <a:picLocks noChangeAspect="1" noChangeArrowheads="1"/>
          </p:cNvPicPr>
          <p:nvPr/>
        </p:nvPicPr>
        <p:blipFill>
          <a:blip r:embed="rId4"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6" name="I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154001"/>
            <a:ext cx="861969" cy="837223"/>
          </a:xfrm>
          <a:prstGeom prst="rect">
            <a:avLst/>
          </a:prstGeom>
        </p:spPr>
      </p:pic>
    </p:spTree>
  </p:cSld>
  <p:clrMapOvr>
    <a:masterClrMapping/>
  </p:clrMapOvr>
  <p:transition spd="slow">
    <p:checke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descr="Image associée"/>
          <p:cNvPicPr>
            <a:picLocks noChangeAspect="1" noChangeArrowheads="1"/>
          </p:cNvPicPr>
          <p:nvPr/>
        </p:nvPicPr>
        <p:blipFill>
          <a:blip r:embed="rId2" cstate="print">
            <a:lum bright="18000"/>
          </a:blip>
          <a:srcRect/>
          <a:stretch>
            <a:fillRect/>
          </a:stretch>
        </p:blipFill>
        <p:spPr bwMode="auto">
          <a:xfrm>
            <a:off x="0" y="0"/>
            <a:ext cx="9144000" cy="6858000"/>
          </a:xfrm>
          <a:prstGeom prst="rect">
            <a:avLst/>
          </a:prstGeom>
          <a:noFill/>
        </p:spPr>
      </p:pic>
      <p:sp>
        <p:nvSpPr>
          <p:cNvPr id="3073" name="Rectangle 1"/>
          <p:cNvSpPr>
            <a:spLocks noChangeArrowheads="1"/>
          </p:cNvSpPr>
          <p:nvPr/>
        </p:nvSpPr>
        <p:spPr bwMode="auto">
          <a:xfrm>
            <a:off x="304800" y="4419600"/>
            <a:ext cx="8839200" cy="2246769"/>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algn="ctr" fontAlgn="base">
              <a:spcBef>
                <a:spcPct val="0"/>
              </a:spcBef>
              <a:spcAft>
                <a:spcPct val="0"/>
              </a:spcAft>
            </a:pPr>
            <a:r>
              <a:rPr kumimoji="0" lang="af-ZA" sz="2800" b="1" i="1" u="none" strike="noStrike" cap="none" normalizeH="0" baseline="0" dirty="0">
                <a:ln>
                  <a:noFill/>
                </a:ln>
                <a:solidFill>
                  <a:srgbClr val="0000CC"/>
                </a:solidFill>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 </a:t>
            </a:r>
            <a:r>
              <a:rPr kumimoji="0" lang="af-ZA" sz="2800" b="1" i="1"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THE HOLIDAY VILLAGE</a:t>
            </a:r>
            <a:r>
              <a:rPr lang="af-ZA" sz="2800" b="1" dirty="0">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 is </a:t>
            </a:r>
            <a:r>
              <a:rPr kumimoji="0" lang="af-ZA" sz="2800" b="1" i="0" u="none" strike="noStrike" cap="none" normalizeH="0" baseline="0" dirty="0">
                <a:ln>
                  <a:noFill/>
                </a:ln>
                <a:effectLst>
                  <a:outerShdw blurRad="38100" dist="38100" dir="2700000" algn="tl">
                    <a:srgbClr val="000000">
                      <a:alpha val="43137"/>
                    </a:srgbClr>
                  </a:outerShdw>
                </a:effectLst>
                <a:latin typeface="High Tower Text" pitchFamily="18" charset="0"/>
                <a:ea typeface="Times New Roman" pitchFamily="18" charset="0"/>
                <a:cs typeface="Arial" pitchFamily="34" charset="0"/>
              </a:rPr>
              <a:t>a picturesque place, where there are </a:t>
            </a:r>
            <a:r>
              <a:rPr lang="af-ZA" sz="2800" b="1" dirty="0">
                <a:effectLst>
                  <a:outerShdw blurRad="38100" dist="38100" dir="2700000" algn="tl">
                    <a:srgbClr val="000000">
                      <a:alpha val="43137"/>
                    </a:srgbClr>
                  </a:outerShdw>
                </a:effectLst>
                <a:latin typeface="High Tower Text" pitchFamily="18" charset="0"/>
              </a:rPr>
              <a:t>31 traditional Romanian houses </a:t>
            </a:r>
            <a:r>
              <a:rPr lang="en-US" sz="2800" b="1" dirty="0">
                <a:effectLst>
                  <a:outerShdw blurRad="38100" dist="38100" dir="2700000" algn="tl">
                    <a:srgbClr val="000000">
                      <a:alpha val="43137"/>
                    </a:srgbClr>
                  </a:outerShdw>
                </a:effectLst>
                <a:latin typeface="High Tower Text" pitchFamily="18" charset="0"/>
              </a:rPr>
              <a:t>decorated in rustic style, according to the region they each represent </a:t>
            </a:r>
            <a:r>
              <a:rPr lang="af-ZA" sz="2800" b="1" dirty="0">
                <a:effectLst>
                  <a:outerShdw blurRad="38100" dist="38100" dir="2700000" algn="tl">
                    <a:srgbClr val="000000">
                      <a:alpha val="43137"/>
                    </a:srgbClr>
                  </a:outerShdw>
                </a:effectLst>
                <a:latin typeface="High Tower Text" pitchFamily="18" charset="0"/>
              </a:rPr>
              <a:t>and where tourists can enjoy </a:t>
            </a:r>
            <a:r>
              <a:rPr lang="en-US" sz="2800" b="1" dirty="0">
                <a:effectLst>
                  <a:outerShdw blurRad="38100" dist="38100" dir="2700000" algn="tl">
                    <a:srgbClr val="000000">
                      <a:alpha val="43137"/>
                    </a:srgbClr>
                  </a:outerShdw>
                </a:effectLst>
                <a:latin typeface="High Tower Text" pitchFamily="18" charset="0"/>
              </a:rPr>
              <a:t>the culinary specific of different Romanian provinces</a:t>
            </a:r>
            <a:r>
              <a:rPr lang="af-ZA" sz="2800" b="1" dirty="0">
                <a:effectLst>
                  <a:outerShdw blurRad="38100" dist="38100" dir="2700000" algn="tl">
                    <a:srgbClr val="000000">
                      <a:alpha val="43137"/>
                    </a:srgbClr>
                  </a:outerShdw>
                </a:effectLst>
                <a:latin typeface="High Tower Text" pitchFamily="18" charset="0"/>
              </a:rPr>
              <a:t>.</a:t>
            </a:r>
            <a:endParaRPr lang="en-US" sz="2800" b="1" dirty="0">
              <a:effectLst>
                <a:outerShdw blurRad="38100" dist="38100" dir="2700000" algn="tl">
                  <a:srgbClr val="000000">
                    <a:alpha val="43137"/>
                  </a:srgbClr>
                </a:outerShdw>
              </a:effectLst>
              <a:latin typeface="High Tower Text" pitchFamily="18" charset="0"/>
            </a:endParaRPr>
          </a:p>
        </p:txBody>
      </p:sp>
      <p:pic>
        <p:nvPicPr>
          <p:cNvPr id="3075" name="Picture 3" descr="Romanian architecture"/>
          <p:cNvPicPr>
            <a:picLocks noChangeAspect="1" noChangeArrowheads="1"/>
          </p:cNvPicPr>
          <p:nvPr/>
        </p:nvPicPr>
        <p:blipFill>
          <a:blip r:embed="rId3" cstate="print"/>
          <a:srcRect/>
          <a:stretch>
            <a:fillRect/>
          </a:stretch>
        </p:blipFill>
        <p:spPr bwMode="auto">
          <a:xfrm>
            <a:off x="2209800" y="863600"/>
            <a:ext cx="5257800" cy="3505200"/>
          </a:xfrm>
          <a:prstGeom prst="rect">
            <a:avLst/>
          </a:prstGeom>
          <a:ln>
            <a:noFill/>
          </a:ln>
          <a:effectLst>
            <a:softEdge rad="112500"/>
          </a:effectLst>
        </p:spPr>
      </p:pic>
      <p:pic>
        <p:nvPicPr>
          <p:cNvPr id="5" name="Picture 2" descr="Related image"/>
          <p:cNvPicPr>
            <a:picLocks noChangeAspect="1" noChangeArrowheads="1"/>
          </p:cNvPicPr>
          <p:nvPr/>
        </p:nvPicPr>
        <p:blipFill>
          <a:blip r:embed="rId4"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7" name="I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descr="Image associée"/>
          <p:cNvPicPr>
            <a:picLocks noChangeAspect="1" noChangeArrowheads="1"/>
          </p:cNvPicPr>
          <p:nvPr/>
        </p:nvPicPr>
        <p:blipFill>
          <a:blip r:embed="rId3" cstate="print">
            <a:lum bright="19000"/>
          </a:blip>
          <a:srcRect/>
          <a:stretch>
            <a:fillRect/>
          </a:stretch>
        </p:blipFill>
        <p:spPr bwMode="auto">
          <a:xfrm>
            <a:off x="0" y="0"/>
            <a:ext cx="9144000" cy="6858000"/>
          </a:xfrm>
          <a:prstGeom prst="rect">
            <a:avLst/>
          </a:prstGeom>
          <a:noFill/>
        </p:spPr>
      </p:pic>
      <p:sp>
        <p:nvSpPr>
          <p:cNvPr id="4097" name="Rectangle 1"/>
          <p:cNvSpPr>
            <a:spLocks noChangeArrowheads="1"/>
          </p:cNvSpPr>
          <p:nvPr/>
        </p:nvSpPr>
        <p:spPr bwMode="auto">
          <a:xfrm>
            <a:off x="228600" y="3930878"/>
            <a:ext cx="8534400" cy="28931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algn="just" eaLnBrk="0" fontAlgn="base" hangingPunct="0">
              <a:spcBef>
                <a:spcPct val="0"/>
              </a:spcBef>
              <a:spcAft>
                <a:spcPct val="0"/>
              </a:spcAft>
            </a:pPr>
            <a:r>
              <a:rPr lang="af-ZA" sz="2600" b="1" dirty="0">
                <a:effectLst>
                  <a:outerShdw blurRad="38100" dist="38100" dir="2700000" algn="tl">
                    <a:srgbClr val="000000">
                      <a:alpha val="43137"/>
                    </a:srgbClr>
                  </a:outerShdw>
                </a:effectLst>
                <a:latin typeface="High Tower Text" pitchFamily="18" charset="0"/>
              </a:rPr>
              <a:t>The main attraction of the Holiday Village is the amusement LUNA PARK, a place in high glee.Here you can find carousels and trains for the children, but also the centrifuge, the roll-coaster, hammers and other such installations for adults. If you have the courage to get into the big wheel, you will be compensated by an impressing panorama over Mamaia resort and Constanta city.</a:t>
            </a:r>
            <a:endParaRPr kumimoji="0" lang="en-US" sz="2600" b="1" i="0" u="none" strike="noStrike" cap="none" normalizeH="0" baseline="0" dirty="0">
              <a:ln>
                <a:noFill/>
              </a:ln>
              <a:effectLst>
                <a:outerShdw blurRad="38100" dist="38100" dir="2700000" algn="tl">
                  <a:srgbClr val="000000">
                    <a:alpha val="43137"/>
                  </a:srgbClr>
                </a:outerShdw>
              </a:effectLst>
              <a:latin typeface="High Tower Text" pitchFamily="18" charset="0"/>
              <a:cs typeface="Arial" pitchFamily="34" charset="0"/>
            </a:endParaRPr>
          </a:p>
        </p:txBody>
      </p:sp>
      <p:pic>
        <p:nvPicPr>
          <p:cNvPr id="4099" name="Picture 3" descr="Luna Park"/>
          <p:cNvPicPr>
            <a:picLocks noChangeAspect="1" noChangeArrowheads="1"/>
          </p:cNvPicPr>
          <p:nvPr/>
        </p:nvPicPr>
        <p:blipFill>
          <a:blip r:embed="rId4" cstate="print"/>
          <a:srcRect/>
          <a:stretch>
            <a:fillRect/>
          </a:stretch>
        </p:blipFill>
        <p:spPr bwMode="auto">
          <a:xfrm>
            <a:off x="2438400" y="635000"/>
            <a:ext cx="4876800" cy="3251200"/>
          </a:xfrm>
          <a:prstGeom prst="rect">
            <a:avLst/>
          </a:prstGeom>
          <a:ln>
            <a:noFill/>
          </a:ln>
          <a:effectLst>
            <a:softEdge rad="112500"/>
          </a:effectLst>
        </p:spPr>
      </p:pic>
      <p:pic>
        <p:nvPicPr>
          <p:cNvPr id="5"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7"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newsfla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pic>
        <p:nvPicPr>
          <p:cNvPr id="3074" name="Picture 2" descr="Photo of Mangalia"/>
          <p:cNvPicPr>
            <a:picLocks noChangeAspect="1" noChangeArrowheads="1"/>
          </p:cNvPicPr>
          <p:nvPr/>
        </p:nvPicPr>
        <p:blipFill>
          <a:blip r:embed="rId3" cstate="print"/>
          <a:srcRect/>
          <a:stretch>
            <a:fillRect/>
          </a:stretch>
        </p:blipFill>
        <p:spPr bwMode="auto">
          <a:xfrm>
            <a:off x="304800" y="2514600"/>
            <a:ext cx="3333750" cy="4143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5" name="Rectangle 3"/>
          <p:cNvSpPr>
            <a:spLocks noChangeArrowheads="1"/>
          </p:cNvSpPr>
          <p:nvPr/>
        </p:nvSpPr>
        <p:spPr bwMode="auto">
          <a:xfrm>
            <a:off x="4114800" y="120879"/>
            <a:ext cx="47244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MANGALIA  municipality is situated at 45 km South of Constanta, a clean and stylish city, which has successfully mastered the attribute of balneotherapeutic resort in the last decades.</a:t>
            </a:r>
            <a:endPar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cs typeface="Arial" pitchFamily="34" charset="0"/>
            </a:endParaRPr>
          </a:p>
        </p:txBody>
      </p:sp>
      <p:pic>
        <p:nvPicPr>
          <p:cNvPr id="3079" name="Picture 7" descr="Image associée"/>
          <p:cNvPicPr>
            <a:picLocks noChangeAspect="1" noChangeArrowheads="1"/>
          </p:cNvPicPr>
          <p:nvPr/>
        </p:nvPicPr>
        <p:blipFill>
          <a:blip r:embed="rId4" cstate="print"/>
          <a:srcRect/>
          <a:stretch>
            <a:fillRect/>
          </a:stretch>
        </p:blipFill>
        <p:spPr bwMode="auto">
          <a:xfrm>
            <a:off x="4267200" y="3124200"/>
            <a:ext cx="4648200"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1" name="Picture 9" descr="Image associée"/>
          <p:cNvPicPr>
            <a:picLocks noChangeAspect="1" noChangeArrowheads="1"/>
          </p:cNvPicPr>
          <p:nvPr/>
        </p:nvPicPr>
        <p:blipFill>
          <a:blip r:embed="rId5" cstate="print"/>
          <a:srcRect/>
          <a:stretch>
            <a:fillRect/>
          </a:stretch>
        </p:blipFill>
        <p:spPr bwMode="auto">
          <a:xfrm>
            <a:off x="1133475" y="863221"/>
            <a:ext cx="1676400" cy="1676400"/>
          </a:xfrm>
          <a:prstGeom prst="rect">
            <a:avLst/>
          </a:prstGeom>
          <a:noFill/>
        </p:spPr>
      </p:pic>
      <p:pic>
        <p:nvPicPr>
          <p:cNvPr id="7" name="Picture 2" descr="Related image"/>
          <p:cNvPicPr>
            <a:picLocks noChangeAspect="1" noChangeArrowheads="1"/>
          </p:cNvPicPr>
          <p:nvPr/>
        </p:nvPicPr>
        <p:blipFill>
          <a:blip r:embed="rId6"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8" name="I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3431" y="3229422"/>
            <a:ext cx="861969" cy="837223"/>
          </a:xfrm>
          <a:prstGeom prst="rect">
            <a:avLst/>
          </a:prstGeom>
        </p:spPr>
      </p:pic>
    </p:spTree>
  </p:cSld>
  <p:clrMapOvr>
    <a:masterClrMapping/>
  </p:clrMapOvr>
  <p:transition spd="slow">
    <p:plu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52947" y="989623"/>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As a resort it offers the tourists many opportunities to spend free time: the beach, the museums, monuments and fortresses which present the history of the region, underwater entertainment, spectacular shows, festivals and cultural events.</a:t>
            </a:r>
            <a:endPar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2051" name="Picture 3" descr="Image associée"/>
          <p:cNvPicPr>
            <a:picLocks noChangeAspect="1" noChangeArrowheads="1"/>
          </p:cNvPicPr>
          <p:nvPr/>
        </p:nvPicPr>
        <p:blipFill>
          <a:blip r:embed="rId3" cstate="print"/>
          <a:srcRect/>
          <a:stretch>
            <a:fillRect/>
          </a:stretch>
        </p:blipFill>
        <p:spPr bwMode="auto">
          <a:xfrm>
            <a:off x="28433" y="3327067"/>
            <a:ext cx="4162881" cy="3105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3" name="Picture 5" descr="Image associée"/>
          <p:cNvPicPr>
            <a:picLocks noChangeAspect="1" noChangeArrowheads="1"/>
          </p:cNvPicPr>
          <p:nvPr/>
        </p:nvPicPr>
        <p:blipFill>
          <a:blip r:embed="rId4" cstate="print"/>
          <a:srcRect/>
          <a:stretch>
            <a:fillRect/>
          </a:stretch>
        </p:blipFill>
        <p:spPr bwMode="auto">
          <a:xfrm>
            <a:off x="4406583" y="3273885"/>
            <a:ext cx="4567639" cy="3047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7"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2" name="Picture 2" descr="Related image"/>
          <p:cNvPicPr>
            <a:picLocks noChangeAspect="1" noChangeArrowheads="1"/>
          </p:cNvPicPr>
          <p:nvPr/>
        </p:nvPicPr>
        <p:blipFill>
          <a:blip r:embed="rId3"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3" name="I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
        <p:nvSpPr>
          <p:cNvPr id="4" name="Rectangle 3"/>
          <p:cNvSpPr/>
          <p:nvPr/>
        </p:nvSpPr>
        <p:spPr>
          <a:xfrm>
            <a:off x="522164" y="2811196"/>
            <a:ext cx="8229600" cy="1200329"/>
          </a:xfrm>
          <a:prstGeom prst="rect">
            <a:avLst/>
          </a:prstGeom>
        </p:spPr>
        <p:txBody>
          <a:bodyPr wrap="square">
            <a:spAutoFit/>
          </a:bodyPr>
          <a:lstStyle/>
          <a:p>
            <a:pPr algn="ctr"/>
            <a:r>
              <a:rPr lang="en-US" altLang="en-US" sz="2400" b="1" dirty="0">
                <a:solidFill>
                  <a:srgbClr val="C00000"/>
                </a:solidFill>
                <a:effectLst>
                  <a:outerShdw blurRad="38100" dist="38100" dir="2700000" algn="tl">
                    <a:srgbClr val="000000">
                      <a:alpha val="43137"/>
                    </a:srgbClr>
                  </a:outerShdw>
                </a:effectLst>
                <a:latin typeface="Arial Black" pitchFamily="34" charset="0"/>
              </a:rPr>
              <a:t>Presented </a:t>
            </a:r>
            <a:r>
              <a:rPr lang="ro-RO" altLang="en-US" sz="2400" b="1" dirty="0">
                <a:solidFill>
                  <a:srgbClr val="C00000"/>
                </a:solidFill>
                <a:effectLst>
                  <a:outerShdw blurRad="38100" dist="38100" dir="2700000" algn="tl">
                    <a:srgbClr val="000000">
                      <a:alpha val="43137"/>
                    </a:srgbClr>
                  </a:outerShdw>
                </a:effectLst>
                <a:latin typeface="Arial Black" pitchFamily="34" charset="0"/>
              </a:rPr>
              <a:t>b</a:t>
            </a:r>
            <a:r>
              <a:rPr lang="en-US" altLang="en-US" sz="2400" b="1" dirty="0">
                <a:solidFill>
                  <a:srgbClr val="C00000"/>
                </a:solidFill>
                <a:effectLst>
                  <a:outerShdw blurRad="38100" dist="38100" dir="2700000" algn="tl">
                    <a:srgbClr val="000000">
                      <a:alpha val="43137"/>
                    </a:srgbClr>
                  </a:outerShdw>
                </a:effectLst>
                <a:latin typeface="Arial Black" pitchFamily="34" charset="0"/>
              </a:rPr>
              <a:t>y</a:t>
            </a:r>
          </a:p>
          <a:p>
            <a:pPr algn="ctr"/>
            <a:r>
              <a:rPr lang="en-US" sz="2400" b="1" dirty="0">
                <a:solidFill>
                  <a:srgbClr val="C00000"/>
                </a:solidFill>
                <a:effectLst>
                  <a:outerShdw blurRad="38100" dist="38100" dir="2700000" algn="tl">
                    <a:srgbClr val="000000">
                      <a:alpha val="43137"/>
                    </a:srgbClr>
                  </a:outerShdw>
                </a:effectLst>
                <a:latin typeface="Arial Black" pitchFamily="34" charset="0"/>
              </a:rPr>
              <a:t>SCOALA GIMNAZIALA </a:t>
            </a:r>
            <a:r>
              <a:rPr lang="en-US" sz="2400" b="1" i="1" dirty="0">
                <a:solidFill>
                  <a:srgbClr val="C00000"/>
                </a:solidFill>
                <a:effectLst>
                  <a:outerShdw blurRad="38100" dist="38100" dir="2700000" algn="tl">
                    <a:srgbClr val="000000">
                      <a:alpha val="43137"/>
                    </a:srgbClr>
                  </a:outerShdw>
                </a:effectLst>
                <a:latin typeface="Arial Black" pitchFamily="34" charset="0"/>
              </a:rPr>
              <a:t>LUCIAN GRIGORESCU</a:t>
            </a:r>
          </a:p>
          <a:p>
            <a:pPr algn="ctr"/>
            <a:r>
              <a:rPr lang="en-US" sz="2400" b="1" dirty="0">
                <a:solidFill>
                  <a:srgbClr val="C00000"/>
                </a:solidFill>
                <a:effectLst>
                  <a:outerShdw blurRad="38100" dist="38100" dir="2700000" algn="tl">
                    <a:srgbClr val="000000">
                      <a:alpha val="43137"/>
                    </a:srgbClr>
                  </a:outerShdw>
                </a:effectLst>
                <a:latin typeface="Arial Black" pitchFamily="34" charset="0"/>
              </a:rPr>
              <a:t>MEDGIDIA-ROMANIA</a:t>
            </a:r>
            <a:endParaRPr lang="en-US" sz="2400" dirty="0">
              <a:solidFill>
                <a:srgbClr val="C00000"/>
              </a:solidFill>
              <a:latin typeface="Arial Black" pitchFamily="34" charset="0"/>
            </a:endParaRPr>
          </a:p>
        </p:txBody>
      </p:sp>
      <p:pic>
        <p:nvPicPr>
          <p:cNvPr id="5" name="I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5519" y="4106703"/>
            <a:ext cx="1002890" cy="990600"/>
          </a:xfrm>
          <a:prstGeom prst="rect">
            <a:avLst/>
          </a:prstGeom>
        </p:spPr>
      </p:pic>
      <p:sp>
        <p:nvSpPr>
          <p:cNvPr id="6" name="TextBox 5"/>
          <p:cNvSpPr txBox="1"/>
          <p:nvPr/>
        </p:nvSpPr>
        <p:spPr>
          <a:xfrm>
            <a:off x="2514600" y="1515689"/>
            <a:ext cx="4701928" cy="769441"/>
          </a:xfrm>
          <a:prstGeom prst="rect">
            <a:avLst/>
          </a:prstGeom>
          <a:noFill/>
        </p:spPr>
        <p:txBody>
          <a:bodyPr wrap="none" rtlCol="0">
            <a:spAutoFit/>
          </a:bodyPr>
          <a:lstStyle/>
          <a:p>
            <a:r>
              <a:rPr lang="en-US" sz="4400" dirty="0">
                <a:solidFill>
                  <a:srgbClr val="000099"/>
                </a:solidFill>
                <a:latin typeface="Algerian" pitchFamily="82" charset="0"/>
              </a:rPr>
              <a:t>SEA  TRAVELERS</a:t>
            </a:r>
          </a:p>
        </p:txBody>
      </p:sp>
    </p:spTree>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1025" name="Rectangle 1"/>
          <p:cNvSpPr>
            <a:spLocks noChangeArrowheads="1"/>
          </p:cNvSpPr>
          <p:nvPr/>
        </p:nvSpPr>
        <p:spPr bwMode="auto">
          <a:xfrm>
            <a:off x="228600" y="4419600"/>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The beach of Mangalia is covered with fine sand and the largest width is reached in its center, having almost </a:t>
            </a: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                         </a:t>
            </a: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120 meters.</a:t>
            </a: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a:t>
            </a: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President Hotel is a modern location, which includes in its structure in a very original way, a fragment of the Roman fortress of Callatis.</a:t>
            </a:r>
            <a:endPar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1027" name="Picture 3" descr="Image associée"/>
          <p:cNvPicPr>
            <a:picLocks noChangeAspect="1" noChangeArrowheads="1"/>
          </p:cNvPicPr>
          <p:nvPr/>
        </p:nvPicPr>
        <p:blipFill>
          <a:blip r:embed="rId3" cstate="print"/>
          <a:srcRect/>
          <a:stretch>
            <a:fillRect/>
          </a:stretch>
        </p:blipFill>
        <p:spPr bwMode="auto">
          <a:xfrm>
            <a:off x="232012" y="990600"/>
            <a:ext cx="4600754"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descr="Image associée"/>
          <p:cNvPicPr>
            <a:picLocks noChangeAspect="1" noChangeArrowheads="1"/>
          </p:cNvPicPr>
          <p:nvPr/>
        </p:nvPicPr>
        <p:blipFill>
          <a:blip r:embed="rId4" cstate="print"/>
          <a:srcRect/>
          <a:stretch>
            <a:fillRect/>
          </a:stretch>
        </p:blipFill>
        <p:spPr bwMode="auto">
          <a:xfrm>
            <a:off x="5017419" y="124707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7"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36865" name="Rectangle 1"/>
          <p:cNvSpPr>
            <a:spLocks noChangeArrowheads="1"/>
          </p:cNvSpPr>
          <p:nvPr/>
        </p:nvSpPr>
        <p:spPr bwMode="auto">
          <a:xfrm>
            <a:off x="354522" y="953631"/>
            <a:ext cx="8610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af-ZA" sz="2800" b="1" dirty="0">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Mangalia </a:t>
            </a:r>
            <a:r>
              <a:rPr lang="en-US" sz="2800" b="1" dirty="0">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resort</a:t>
            </a: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 has two modern treatment centers equipped with modern installations for the sulphurous mud which is rich in minerals and is extracted from the swamps and have a strengthening effect on the human organism.</a:t>
            </a:r>
            <a:endPar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36867" name="Picture 3" descr="Image associée"/>
          <p:cNvPicPr>
            <a:picLocks noChangeAspect="1" noChangeArrowheads="1"/>
          </p:cNvPicPr>
          <p:nvPr/>
        </p:nvPicPr>
        <p:blipFill>
          <a:blip r:embed="rId3" cstate="print"/>
          <a:srcRect/>
          <a:stretch>
            <a:fillRect/>
          </a:stretch>
        </p:blipFill>
        <p:spPr bwMode="auto">
          <a:xfrm>
            <a:off x="228600" y="32004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69" name="Picture 5" descr="Résultat de recherche d'images pour &quot;mangalia centre de tratament&quot;"/>
          <p:cNvPicPr>
            <a:picLocks noChangeAspect="1" noChangeArrowheads="1"/>
          </p:cNvPicPr>
          <p:nvPr/>
        </p:nvPicPr>
        <p:blipFill>
          <a:blip r:embed="rId4" cstate="print"/>
          <a:srcRect/>
          <a:stretch>
            <a:fillRect/>
          </a:stretch>
        </p:blipFill>
        <p:spPr bwMode="auto">
          <a:xfrm>
            <a:off x="4953000" y="3200400"/>
            <a:ext cx="4006435"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7"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blind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pic>
        <p:nvPicPr>
          <p:cNvPr id="43010" name="Picture 2" descr="Photo of Eforie Nord"/>
          <p:cNvPicPr>
            <a:picLocks noChangeAspect="1" noChangeArrowheads="1"/>
          </p:cNvPicPr>
          <p:nvPr/>
        </p:nvPicPr>
        <p:blipFill>
          <a:blip r:embed="rId3" cstate="print"/>
          <a:srcRect/>
          <a:stretch>
            <a:fillRect/>
          </a:stretch>
        </p:blipFill>
        <p:spPr bwMode="auto">
          <a:xfrm>
            <a:off x="499281" y="906766"/>
            <a:ext cx="3733800" cy="2485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011" name="Rectangle 3"/>
          <p:cNvSpPr>
            <a:spLocks noChangeArrowheads="1"/>
          </p:cNvSpPr>
          <p:nvPr/>
        </p:nvSpPr>
        <p:spPr bwMode="auto">
          <a:xfrm>
            <a:off x="4572000" y="0"/>
            <a:ext cx="4572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EFORIE NORD is the second largest resort of Romanian seaside, a balneary one which is famous not only inside the country but also abroad.</a:t>
            </a:r>
            <a:endPar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cs typeface="Arial" pitchFamily="34" charset="0"/>
            </a:endParaRPr>
          </a:p>
        </p:txBody>
      </p:sp>
      <p:sp>
        <p:nvSpPr>
          <p:cNvPr id="43012" name="Rectangle 4"/>
          <p:cNvSpPr>
            <a:spLocks noChangeArrowheads="1"/>
          </p:cNvSpPr>
          <p:nvPr/>
        </p:nvSpPr>
        <p:spPr bwMode="auto">
          <a:xfrm>
            <a:off x="235424" y="3392411"/>
            <a:ext cx="44196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The treatment centers from the resort attract every year a large number of tourists, both Romanians and foreigners, offering them health cures using the natural factors from the area.</a:t>
            </a:r>
            <a:endParaRPr kumimoji="0" lang="ro-RO" sz="1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43014" name="Picture 6" descr="Résultat de recherche d'images pour &quot;eforie nord&quot;"/>
          <p:cNvPicPr>
            <a:picLocks noChangeAspect="1" noChangeArrowheads="1"/>
          </p:cNvPicPr>
          <p:nvPr/>
        </p:nvPicPr>
        <p:blipFill>
          <a:blip r:embed="rId4" cstate="print"/>
          <a:srcRect/>
          <a:stretch>
            <a:fillRect/>
          </a:stretch>
        </p:blipFill>
        <p:spPr bwMode="auto">
          <a:xfrm>
            <a:off x="4800600" y="3200400"/>
            <a:ext cx="41148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8"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506" y="2591777"/>
            <a:ext cx="861969" cy="837223"/>
          </a:xfrm>
          <a:prstGeom prst="rect">
            <a:avLst/>
          </a:prstGeom>
        </p:spPr>
      </p:pic>
    </p:spTree>
  </p:cSld>
  <p:clrMapOvr>
    <a:masterClrMapping/>
  </p:clrMapOvr>
  <p:transition spd="slow">
    <p:split orient="vert"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41985" name="Rectangle 1"/>
          <p:cNvSpPr>
            <a:spLocks noChangeArrowheads="1"/>
          </p:cNvSpPr>
          <p:nvPr/>
        </p:nvSpPr>
        <p:spPr bwMode="auto">
          <a:xfrm>
            <a:off x="32982" y="930057"/>
            <a:ext cx="44196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Eforie Nord resort enjoys a wide opening to the sea and a cliff whose altitude reaches even 30 meters. The beach has about 4 km</a:t>
            </a: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 in </a:t>
            </a: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length, and its width varies between 20 and 100</a:t>
            </a: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 m</a:t>
            </a: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a:t>
            </a:r>
            <a:endParaRPr kumimoji="0" lang="ro-RO" sz="1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1988" name="Rectangle 4"/>
          <p:cNvSpPr>
            <a:spLocks noChangeArrowheads="1"/>
          </p:cNvSpPr>
          <p:nvPr/>
        </p:nvSpPr>
        <p:spPr bwMode="auto">
          <a:xfrm>
            <a:off x="4452582" y="4458831"/>
            <a:ext cx="4572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The resort offers also other possibilities of fun and relaxation. The fans of water sports can rent sailing boats or can take diving lessons.</a:t>
            </a:r>
            <a:endPar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cs typeface="Arial" pitchFamily="34" charset="0"/>
            </a:endParaRPr>
          </a:p>
        </p:txBody>
      </p:sp>
      <p:pic>
        <p:nvPicPr>
          <p:cNvPr id="41990" name="Picture 6" descr="Résultat de recherche d'images pour &quot;eforie nord&quot;"/>
          <p:cNvPicPr>
            <a:picLocks noChangeAspect="1" noChangeArrowheads="1"/>
          </p:cNvPicPr>
          <p:nvPr/>
        </p:nvPicPr>
        <p:blipFill>
          <a:blip r:embed="rId3" cstate="print"/>
          <a:srcRect/>
          <a:stretch>
            <a:fillRect/>
          </a:stretch>
        </p:blipFill>
        <p:spPr bwMode="auto">
          <a:xfrm>
            <a:off x="4799628" y="1238986"/>
            <a:ext cx="4010973" cy="3009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992" name="Picture 8" descr="Résultat de recherche d'images pour &quot;eforie nord sporturi pe apa&quot;"/>
          <p:cNvPicPr>
            <a:picLocks noChangeAspect="1" noChangeArrowheads="1"/>
          </p:cNvPicPr>
          <p:nvPr/>
        </p:nvPicPr>
        <p:blipFill>
          <a:blip r:embed="rId4" cstate="print"/>
          <a:srcRect/>
          <a:stretch>
            <a:fillRect/>
          </a:stretch>
        </p:blipFill>
        <p:spPr bwMode="auto">
          <a:xfrm>
            <a:off x="96812" y="4038600"/>
            <a:ext cx="3997376"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8"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split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pic>
        <p:nvPicPr>
          <p:cNvPr id="40962" name="Picture 2" descr="Photo of Neptun-Olimp"/>
          <p:cNvPicPr>
            <a:picLocks noChangeAspect="1" noChangeArrowheads="1"/>
          </p:cNvPicPr>
          <p:nvPr/>
        </p:nvPicPr>
        <p:blipFill>
          <a:blip r:embed="rId3" cstate="print"/>
          <a:srcRect/>
          <a:stretch>
            <a:fillRect/>
          </a:stretch>
        </p:blipFill>
        <p:spPr bwMode="auto">
          <a:xfrm>
            <a:off x="152400" y="228600"/>
            <a:ext cx="4481432"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572000" y="152400"/>
            <a:ext cx="4572000" cy="2246769"/>
          </a:xfrm>
          <a:prstGeom prst="rect">
            <a:avLst/>
          </a:prstGeom>
        </p:spPr>
        <p:txBody>
          <a:bodyPr>
            <a:spAutoFit/>
          </a:bodyPr>
          <a:lstStyle/>
          <a:p>
            <a:pPr algn="ctr"/>
            <a:r>
              <a:rPr lang="ro-RO" sz="2800" b="1" dirty="0">
                <a:effectLst>
                  <a:outerShdw blurRad="38100" dist="38100" dir="2700000" algn="tl">
                    <a:srgbClr val="000000">
                      <a:alpha val="43137"/>
                    </a:srgbClr>
                  </a:outerShdw>
                </a:effectLst>
                <a:latin typeface="High Tower Text" pitchFamily="18" charset="0"/>
              </a:rPr>
              <a:t>NEPTUN  </a:t>
            </a:r>
            <a:r>
              <a:rPr lang="en-US" sz="2800" b="1" dirty="0">
                <a:effectLst>
                  <a:outerShdw blurRad="38100" dist="38100" dir="2700000" algn="tl">
                    <a:srgbClr val="000000">
                      <a:alpha val="43137"/>
                    </a:srgbClr>
                  </a:outerShdw>
                </a:effectLst>
                <a:latin typeface="High Tower Text" pitchFamily="18" charset="0"/>
              </a:rPr>
              <a:t>and</a:t>
            </a:r>
            <a:r>
              <a:rPr lang="ro-RO" sz="2800" b="1" dirty="0">
                <a:effectLst>
                  <a:outerShdw blurRad="38100" dist="38100" dir="2700000" algn="tl">
                    <a:srgbClr val="000000">
                      <a:alpha val="43137"/>
                    </a:srgbClr>
                  </a:outerShdw>
                </a:effectLst>
                <a:latin typeface="High Tower Text" pitchFamily="18" charset="0"/>
              </a:rPr>
              <a:t> OLIMP are two resorts</a:t>
            </a:r>
            <a:r>
              <a:rPr lang="en-US" sz="2800" b="1" dirty="0">
                <a:effectLst>
                  <a:outerShdw blurRad="38100" dist="38100" dir="2700000" algn="tl">
                    <a:srgbClr val="000000">
                      <a:alpha val="43137"/>
                    </a:srgbClr>
                  </a:outerShdw>
                </a:effectLst>
                <a:latin typeface="High Tower Text" pitchFamily="18" charset="0"/>
              </a:rPr>
              <a:t> which are their own </a:t>
            </a:r>
            <a:r>
              <a:rPr lang="ro-RO" sz="2800" b="1" dirty="0">
                <a:effectLst>
                  <a:outerShdw blurRad="38100" dist="38100" dir="2700000" algn="tl">
                    <a:srgbClr val="000000">
                      <a:alpha val="43137"/>
                    </a:srgbClr>
                  </a:outerShdw>
                </a:effectLst>
                <a:latin typeface="High Tower Text" pitchFamily="18" charset="0"/>
              </a:rPr>
              <a:t>extension</a:t>
            </a:r>
            <a:r>
              <a:rPr lang="en-US" sz="2800" b="1" dirty="0">
                <a:effectLst>
                  <a:outerShdw blurRad="38100" dist="38100" dir="2700000" algn="tl">
                    <a:srgbClr val="000000">
                      <a:alpha val="43137"/>
                    </a:srgbClr>
                  </a:outerShdw>
                </a:effectLst>
                <a:latin typeface="High Tower Text" pitchFamily="18" charset="0"/>
              </a:rPr>
              <a:t>,</a:t>
            </a:r>
            <a:r>
              <a:rPr lang="ro-RO" sz="2800" b="1" dirty="0">
                <a:effectLst>
                  <a:outerShdw blurRad="38100" dist="38100" dir="2700000" algn="tl">
                    <a:srgbClr val="000000">
                      <a:alpha val="43137"/>
                    </a:srgbClr>
                  </a:outerShdw>
                </a:effectLst>
                <a:latin typeface="High Tower Text" pitchFamily="18" charset="0"/>
              </a:rPr>
              <a:t> on the Romanian sea</a:t>
            </a:r>
            <a:r>
              <a:rPr lang="en-US" sz="2800" b="1" dirty="0">
                <a:effectLst>
                  <a:outerShdw blurRad="38100" dist="38100" dir="2700000" algn="tl">
                    <a:srgbClr val="000000">
                      <a:alpha val="43137"/>
                    </a:srgbClr>
                  </a:outerShdw>
                </a:effectLst>
                <a:latin typeface="High Tower Text" pitchFamily="18" charset="0"/>
              </a:rPr>
              <a:t> </a:t>
            </a:r>
            <a:r>
              <a:rPr lang="ro-RO" sz="2800" b="1" dirty="0">
                <a:effectLst>
                  <a:outerShdw blurRad="38100" dist="38100" dir="2700000" algn="tl">
                    <a:srgbClr val="000000">
                      <a:alpha val="43137"/>
                    </a:srgbClr>
                  </a:outerShdw>
                </a:effectLst>
                <a:latin typeface="High Tower Text" pitchFamily="18" charset="0"/>
              </a:rPr>
              <a:t>coast on the Black Sea. </a:t>
            </a:r>
            <a:endParaRPr lang="en-US" sz="2800" b="1" dirty="0">
              <a:effectLst>
                <a:outerShdw blurRad="38100" dist="38100" dir="2700000" algn="tl">
                  <a:srgbClr val="000000">
                    <a:alpha val="43137"/>
                  </a:srgbClr>
                </a:outerShdw>
              </a:effectLst>
              <a:latin typeface="High Tower Text" pitchFamily="18" charset="0"/>
            </a:endParaRPr>
          </a:p>
        </p:txBody>
      </p:sp>
      <p:sp>
        <p:nvSpPr>
          <p:cNvPr id="7" name="Rectangle 6"/>
          <p:cNvSpPr/>
          <p:nvPr/>
        </p:nvSpPr>
        <p:spPr>
          <a:xfrm>
            <a:off x="152400" y="3505200"/>
            <a:ext cx="4572000" cy="3108543"/>
          </a:xfrm>
          <a:prstGeom prst="rect">
            <a:avLst/>
          </a:prstGeom>
        </p:spPr>
        <p:txBody>
          <a:bodyPr>
            <a:spAutoFit/>
          </a:bodyPr>
          <a:lstStyle/>
          <a:p>
            <a:pPr algn="ctr"/>
            <a:r>
              <a:rPr lang="ro-RO" sz="2800" b="1" dirty="0">
                <a:effectLst>
                  <a:outerShdw blurRad="38100" dist="38100" dir="2700000" algn="tl">
                    <a:srgbClr val="000000">
                      <a:alpha val="43137"/>
                    </a:srgbClr>
                  </a:outerShdw>
                </a:effectLst>
                <a:latin typeface="High Tower Text" pitchFamily="18" charset="0"/>
              </a:rPr>
              <a:t>Situated in a very beautiful landscape, boarded by a forest and a lake, Neptun – Olimp is an aired resort, very well configured which hasn’t lost his charm and elegance. </a:t>
            </a:r>
            <a:endParaRPr lang="en-US" sz="2800" b="1" dirty="0">
              <a:effectLst>
                <a:outerShdw blurRad="38100" dist="38100" dir="2700000" algn="tl">
                  <a:srgbClr val="000000">
                    <a:alpha val="43137"/>
                  </a:srgbClr>
                </a:outerShdw>
              </a:effectLst>
              <a:latin typeface="High Tower Text" pitchFamily="18" charset="0"/>
            </a:endParaRPr>
          </a:p>
        </p:txBody>
      </p:sp>
      <p:pic>
        <p:nvPicPr>
          <p:cNvPr id="40964" name="Picture 4" descr="Résultat de recherche d'images pour &quot;Neptun- Olimp&quot;"/>
          <p:cNvPicPr>
            <a:picLocks noChangeAspect="1" noChangeArrowheads="1"/>
          </p:cNvPicPr>
          <p:nvPr/>
        </p:nvPicPr>
        <p:blipFill>
          <a:blip r:embed="rId4" cstate="print"/>
          <a:srcRect/>
          <a:stretch>
            <a:fillRect/>
          </a:stretch>
        </p:blipFill>
        <p:spPr bwMode="auto">
          <a:xfrm>
            <a:off x="5257800" y="2438400"/>
            <a:ext cx="3124200" cy="4218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5" name="Picture 5"/>
          <p:cNvPicPr>
            <a:picLocks noChangeAspect="1" noChangeArrowheads="1"/>
          </p:cNvPicPr>
          <p:nvPr/>
        </p:nvPicPr>
        <p:blipFill>
          <a:blip r:embed="rId5" cstate="print"/>
          <a:srcRect/>
          <a:stretch>
            <a:fillRect/>
          </a:stretch>
        </p:blipFill>
        <p:spPr bwMode="auto">
          <a:xfrm>
            <a:off x="3329836" y="304800"/>
            <a:ext cx="1242164" cy="1295400"/>
          </a:xfrm>
          <a:prstGeom prst="rect">
            <a:avLst/>
          </a:prstGeom>
          <a:noFill/>
          <a:ln w="9525">
            <a:noFill/>
            <a:miter lim="800000"/>
            <a:headEnd/>
            <a:tailEnd/>
          </a:ln>
        </p:spPr>
      </p:pic>
      <p:pic>
        <p:nvPicPr>
          <p:cNvPr id="8" name="Picture 2" descr="Related image"/>
          <p:cNvPicPr>
            <a:picLocks noChangeAspect="1" noChangeArrowheads="1"/>
          </p:cNvPicPr>
          <p:nvPr/>
        </p:nvPicPr>
        <p:blipFill>
          <a:blip r:embed="rId6"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9" name="I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7734" y="5501408"/>
            <a:ext cx="861969" cy="837223"/>
          </a:xfrm>
          <a:prstGeom prst="rect">
            <a:avLst/>
          </a:prstGeom>
        </p:spPr>
      </p:pic>
    </p:spTree>
  </p:cSld>
  <p:clrMapOvr>
    <a:masterClrMapping/>
  </p:clrMapOvr>
  <p:transition spd="slow">
    <p:wheel spokes="2"/>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39937" name="Rectangle 1"/>
          <p:cNvSpPr>
            <a:spLocks noChangeArrowheads="1"/>
          </p:cNvSpPr>
          <p:nvPr/>
        </p:nvSpPr>
        <p:spPr bwMode="auto">
          <a:xfrm>
            <a:off x="52316" y="1460718"/>
            <a:ext cx="44958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The beaches are good for aerohelitherapy, talasotherapy and cold mud wraps.</a:t>
            </a:r>
            <a:endParaRPr kumimoji="0" lang="ro-RO" sz="1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39939" name="Picture 3" descr="Résultat de recherche d'images pour &quot;Neptun- Olimp palje&quot;"/>
          <p:cNvPicPr>
            <a:picLocks noChangeAspect="1" noChangeArrowheads="1"/>
          </p:cNvPicPr>
          <p:nvPr/>
        </p:nvPicPr>
        <p:blipFill>
          <a:blip r:embed="rId3" cstate="print"/>
          <a:srcRect/>
          <a:stretch>
            <a:fillRect/>
          </a:stretch>
        </p:blipFill>
        <p:spPr bwMode="auto">
          <a:xfrm>
            <a:off x="4419600" y="156972"/>
            <a:ext cx="4495800" cy="2967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940" name="Rectangle 4"/>
          <p:cNvSpPr>
            <a:spLocks noChangeArrowheads="1"/>
          </p:cNvSpPr>
          <p:nvPr/>
        </p:nvSpPr>
        <p:spPr bwMode="auto">
          <a:xfrm>
            <a:off x="4469642" y="3170128"/>
            <a:ext cx="45720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During the day, tourists can enjoy the entertainment centers both on the lake and on the beach, so they can ride hydrobicycles, sailing boats, skyjets and the famous bananas.</a:t>
            </a:r>
            <a:endParaRPr kumimoji="0" lang="ro-RO" sz="1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39944" name="Picture 8" descr="Résultat de recherche d'images pour &quot;Neptun- Olimp bananas on the sea&quot;"/>
          <p:cNvPicPr>
            <a:picLocks noChangeAspect="1" noChangeArrowheads="1"/>
          </p:cNvPicPr>
          <p:nvPr/>
        </p:nvPicPr>
        <p:blipFill>
          <a:blip r:embed="rId4" cstate="print"/>
          <a:srcRect/>
          <a:stretch>
            <a:fillRect/>
          </a:stretch>
        </p:blipFill>
        <p:spPr bwMode="auto">
          <a:xfrm>
            <a:off x="228600" y="3429000"/>
            <a:ext cx="3889496"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8"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3431" y="5860059"/>
            <a:ext cx="861969" cy="837223"/>
          </a:xfrm>
          <a:prstGeom prst="rect">
            <a:avLst/>
          </a:prstGeom>
        </p:spPr>
      </p:pic>
    </p:spTree>
  </p:cSld>
  <p:clrMapOvr>
    <a:masterClrMapping/>
  </p:clrMapOvr>
  <p:transition spd="slow">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38914" name="AutoShape 2" descr="Résultat de recherche d'images pour &quot;Costinesti wikipedi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8" name="Rectangle 6"/>
          <p:cNvSpPr>
            <a:spLocks noChangeArrowheads="1"/>
          </p:cNvSpPr>
          <p:nvPr/>
        </p:nvSpPr>
        <p:spPr bwMode="auto">
          <a:xfrm>
            <a:off x="2812866" y="1182231"/>
            <a:ext cx="57912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Costinesti is a resort in Constanta county, located on the shore of the Black Sea. It is a summer destination, most popular with young people and students.</a:t>
            </a:r>
            <a:endParaRPr kumimoji="0" lang="en-US" sz="9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cs typeface="Arial" pitchFamily="34" charset="0"/>
            </a:endParaRPr>
          </a:p>
        </p:txBody>
      </p:sp>
      <p:pic>
        <p:nvPicPr>
          <p:cNvPr id="38924" name="Picture 12" descr="Image associée"/>
          <p:cNvPicPr>
            <a:picLocks noChangeAspect="1" noChangeArrowheads="1"/>
          </p:cNvPicPr>
          <p:nvPr/>
        </p:nvPicPr>
        <p:blipFill>
          <a:blip r:embed="rId3" cstate="print"/>
          <a:srcRect/>
          <a:stretch>
            <a:fillRect/>
          </a:stretch>
        </p:blipFill>
        <p:spPr bwMode="auto">
          <a:xfrm>
            <a:off x="369612" y="3679766"/>
            <a:ext cx="4213777"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26" name="Picture 14" descr="Résultat de recherche d'images pour &quot;Costinesti &quot;"/>
          <p:cNvPicPr>
            <a:picLocks noChangeAspect="1" noChangeArrowheads="1"/>
          </p:cNvPicPr>
          <p:nvPr/>
        </p:nvPicPr>
        <p:blipFill>
          <a:blip r:embed="rId4" cstate="print"/>
          <a:srcRect/>
          <a:stretch>
            <a:fillRect/>
          </a:stretch>
        </p:blipFill>
        <p:spPr bwMode="auto">
          <a:xfrm>
            <a:off x="155575" y="405441"/>
            <a:ext cx="2117357"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28" name="Picture 16" descr="Image associée"/>
          <p:cNvPicPr>
            <a:picLocks noChangeAspect="1" noChangeArrowheads="1"/>
          </p:cNvPicPr>
          <p:nvPr/>
        </p:nvPicPr>
        <p:blipFill>
          <a:blip r:embed="rId5" cstate="print"/>
          <a:srcRect/>
          <a:stretch>
            <a:fillRect/>
          </a:stretch>
        </p:blipFill>
        <p:spPr bwMode="auto">
          <a:xfrm>
            <a:off x="4953000" y="3810000"/>
            <a:ext cx="37508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Related image"/>
          <p:cNvPicPr>
            <a:picLocks noChangeAspect="1" noChangeArrowheads="1"/>
          </p:cNvPicPr>
          <p:nvPr/>
        </p:nvPicPr>
        <p:blipFill>
          <a:blip r:embed="rId6" cstate="print"/>
          <a:srcRect/>
          <a:stretch>
            <a:fillRect/>
          </a:stretch>
        </p:blipFill>
        <p:spPr bwMode="auto">
          <a:xfrm>
            <a:off x="3442122" y="152400"/>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9" name="I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wheel spokes="8"/>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37889" name="Rectangle 1"/>
          <p:cNvSpPr>
            <a:spLocks noChangeArrowheads="1"/>
          </p:cNvSpPr>
          <p:nvPr/>
        </p:nvSpPr>
        <p:spPr bwMode="auto">
          <a:xfrm>
            <a:off x="800100" y="1066800"/>
            <a:ext cx="75438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af-ZA" sz="2800" b="1" dirty="0">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Costinesti </a:t>
            </a:r>
            <a:r>
              <a:rPr lang="ro-RO" sz="2800" b="1" dirty="0">
                <a:effectLst>
                  <a:outerShdw blurRad="38100" dist="38100" dir="2700000" algn="tl">
                    <a:srgbClr val="000000">
                      <a:alpha val="43137"/>
                    </a:srgbClr>
                  </a:outerShdw>
                </a:effectLst>
                <a:latin typeface="High Tower Text" pitchFamily="18" charset="0"/>
                <a:ea typeface="Calibri" pitchFamily="34" charset="0"/>
                <a:cs typeface="Times New Roman" pitchFamily="18" charset="0"/>
              </a:rPr>
              <a:t>resort  has a small inland lake, </a:t>
            </a: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High Tower Text" pitchFamily="18" charset="0"/>
                <a:cs typeface="Arial" pitchFamily="34" charset="0"/>
              </a:rPr>
              <a:t> the only one on the Romanian coast that is not fed underground. Due to the high salinity degree,                a considerable amount of sludge is used to treat rheumatic diseases. </a:t>
            </a:r>
          </a:p>
        </p:txBody>
      </p:sp>
      <p:pic>
        <p:nvPicPr>
          <p:cNvPr id="37891" name="Picture 3" descr="Résultat de recherche d'images pour &quot;lacul de la Costinesti&quot;"/>
          <p:cNvPicPr>
            <a:picLocks noChangeAspect="1" noChangeArrowheads="1"/>
          </p:cNvPicPr>
          <p:nvPr/>
        </p:nvPicPr>
        <p:blipFill>
          <a:blip r:embed="rId3" cstate="print"/>
          <a:srcRect/>
          <a:stretch>
            <a:fillRect/>
          </a:stretch>
        </p:blipFill>
        <p:spPr bwMode="auto">
          <a:xfrm>
            <a:off x="1276350" y="3429000"/>
            <a:ext cx="6667500" cy="3095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Related image"/>
          <p:cNvPicPr>
            <a:picLocks noChangeAspect="1" noChangeArrowheads="1"/>
          </p:cNvPicPr>
          <p:nvPr/>
        </p:nvPicPr>
        <p:blipFill>
          <a:blip r:embed="rId4"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6" name="I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newsfla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Image associée"/>
          <p:cNvPicPr>
            <a:picLocks noChangeAspect="1" noChangeArrowheads="1"/>
          </p:cNvPicPr>
          <p:nvPr/>
        </p:nvPicPr>
        <p:blipFill>
          <a:blip r:embed="rId2" cstate="print">
            <a:lum bright="19000"/>
          </a:blip>
          <a:srcRect/>
          <a:stretch>
            <a:fillRect/>
          </a:stretch>
        </p:blipFill>
        <p:spPr bwMode="auto">
          <a:xfrm>
            <a:off x="0" y="0"/>
            <a:ext cx="9144000" cy="6858000"/>
          </a:xfrm>
          <a:prstGeom prst="rect">
            <a:avLst/>
          </a:prstGeom>
          <a:noFill/>
        </p:spPr>
      </p:pic>
      <p:sp>
        <p:nvSpPr>
          <p:cNvPr id="3" name="Rectangle 2"/>
          <p:cNvSpPr/>
          <p:nvPr/>
        </p:nvSpPr>
        <p:spPr>
          <a:xfrm>
            <a:off x="1295400" y="335845"/>
            <a:ext cx="7010400" cy="6186309"/>
          </a:xfrm>
          <a:prstGeom prst="rect">
            <a:avLst/>
          </a:prstGeom>
        </p:spPr>
        <p:txBody>
          <a:bodyPr wrap="square">
            <a:spAutoFit/>
          </a:bodyPr>
          <a:lstStyle/>
          <a:p>
            <a:pPr algn="ctr"/>
            <a:r>
              <a:rPr lang="en-US" sz="3600" b="1" dirty="0">
                <a:solidFill>
                  <a:srgbClr val="C00000"/>
                </a:solidFill>
                <a:effectLst>
                  <a:outerShdw blurRad="38100" dist="38100" dir="2700000" algn="tl">
                    <a:srgbClr val="000000">
                      <a:alpha val="43137"/>
                    </a:srgbClr>
                  </a:outerShdw>
                </a:effectLst>
                <a:latin typeface="High Tower Text" pitchFamily="18" charset="0"/>
              </a:rPr>
              <a:t>Despite all the mystery linked to the Black Sea, the fact remains that this inland body of water happens to be a major holiday destination all the year round. </a:t>
            </a:r>
          </a:p>
          <a:p>
            <a:endParaRPr lang="en-US" sz="3600" b="1" dirty="0">
              <a:solidFill>
                <a:srgbClr val="C00000"/>
              </a:solidFill>
              <a:effectLst>
                <a:outerShdw blurRad="38100" dist="38100" dir="2700000" algn="tl">
                  <a:srgbClr val="000000">
                    <a:alpha val="43137"/>
                  </a:srgbClr>
                </a:outerShdw>
              </a:effectLst>
              <a:latin typeface="High Tower Text" pitchFamily="18" charset="0"/>
            </a:endParaRPr>
          </a:p>
          <a:p>
            <a:endParaRPr lang="en-US" sz="3600" b="1" dirty="0">
              <a:solidFill>
                <a:srgbClr val="C00000"/>
              </a:solidFill>
              <a:effectLst>
                <a:outerShdw blurRad="38100" dist="38100" dir="2700000" algn="tl">
                  <a:srgbClr val="000000">
                    <a:alpha val="43137"/>
                  </a:srgbClr>
                </a:outerShdw>
              </a:effectLst>
              <a:latin typeface="High Tower Text" pitchFamily="18" charset="0"/>
            </a:endParaRPr>
          </a:p>
          <a:p>
            <a:endParaRPr lang="en-US" sz="3600" b="1" dirty="0">
              <a:solidFill>
                <a:srgbClr val="C00000"/>
              </a:solidFill>
              <a:effectLst>
                <a:outerShdw blurRad="38100" dist="38100" dir="2700000" algn="tl">
                  <a:srgbClr val="000000">
                    <a:alpha val="43137"/>
                  </a:srgbClr>
                </a:outerShdw>
              </a:effectLst>
              <a:latin typeface="High Tower Text" pitchFamily="18" charset="0"/>
            </a:endParaRPr>
          </a:p>
          <a:p>
            <a:pPr algn="ctr"/>
            <a:endParaRPr lang="en-US" sz="3600" b="1" dirty="0">
              <a:solidFill>
                <a:srgbClr val="C00000"/>
              </a:solidFill>
              <a:effectLst>
                <a:outerShdw blurRad="38100" dist="38100" dir="2700000" algn="tl">
                  <a:srgbClr val="000000">
                    <a:alpha val="43137"/>
                  </a:srgbClr>
                </a:outerShdw>
              </a:effectLst>
              <a:latin typeface="High Tower Text" pitchFamily="18" charset="0"/>
            </a:endParaRPr>
          </a:p>
          <a:p>
            <a:pPr algn="ctr"/>
            <a:r>
              <a:rPr lang="en-US" sz="3600" b="1" dirty="0">
                <a:solidFill>
                  <a:srgbClr val="C00000"/>
                </a:solidFill>
                <a:effectLst>
                  <a:outerShdw blurRad="38100" dist="38100" dir="2700000" algn="tl">
                    <a:srgbClr val="000000">
                      <a:alpha val="43137"/>
                    </a:srgbClr>
                  </a:outerShdw>
                </a:effectLst>
                <a:latin typeface="High Tower Text" pitchFamily="18" charset="0"/>
              </a:rPr>
              <a:t>So, welcome to the Black Sea shore of ROMANIA!</a:t>
            </a:r>
          </a:p>
        </p:txBody>
      </p:sp>
      <p:pic>
        <p:nvPicPr>
          <p:cNvPr id="5" name="Picture 2" descr="Related image"/>
          <p:cNvPicPr>
            <a:picLocks noChangeAspect="1" noChangeArrowheads="1"/>
          </p:cNvPicPr>
          <p:nvPr/>
        </p:nvPicPr>
        <p:blipFill>
          <a:blip r:embed="rId3" cstate="print"/>
          <a:srcRect/>
          <a:stretch>
            <a:fillRect/>
          </a:stretch>
        </p:blipFill>
        <p:spPr bwMode="auto">
          <a:xfrm>
            <a:off x="37531" y="6190605"/>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6" name="I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5910261"/>
            <a:ext cx="861969" cy="837223"/>
          </a:xfrm>
          <a:prstGeom prst="rect">
            <a:avLst/>
          </a:prstGeom>
        </p:spPr>
      </p:pic>
    </p:spTree>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Related image"/>
          <p:cNvPicPr>
            <a:picLocks noChangeAspect="1" noChangeArrowheads="1"/>
          </p:cNvPicPr>
          <p:nvPr/>
        </p:nvPicPr>
        <p:blipFill>
          <a:blip r:embed="rId3"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4" name="I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
        <p:nvSpPr>
          <p:cNvPr id="5" name="CasetăText 4"/>
          <p:cNvSpPr txBox="1"/>
          <p:nvPr/>
        </p:nvSpPr>
        <p:spPr>
          <a:xfrm>
            <a:off x="914400" y="2036219"/>
            <a:ext cx="8001000" cy="5170646"/>
          </a:xfrm>
          <a:prstGeom prst="rect">
            <a:avLst/>
          </a:prstGeom>
          <a:noFill/>
        </p:spPr>
        <p:txBody>
          <a:bodyPr wrap="square" rtlCol="0">
            <a:spAutoFit/>
          </a:bodyPr>
          <a:lstStyle/>
          <a:p>
            <a:r>
              <a:rPr lang="ro-RO" sz="2400" b="1" dirty="0" smtClean="0">
                <a:solidFill>
                  <a:srgbClr val="C00000"/>
                </a:solidFill>
                <a:effectLst>
                  <a:outerShdw blurRad="38100" dist="38100" dir="2700000" algn="tl">
                    <a:srgbClr val="000000">
                      <a:alpha val="43137"/>
                    </a:srgbClr>
                  </a:outerShdw>
                </a:effectLst>
                <a:latin typeface="Arial Black" panose="020B0A04020102020204" pitchFamily="34" charset="0"/>
              </a:rPr>
              <a:t>BIBLIOGRAPHY:</a:t>
            </a:r>
          </a:p>
          <a:p>
            <a:endParaRPr lang="ro-RO" dirty="0" smtClean="0"/>
          </a:p>
          <a:p>
            <a:endParaRPr lang="ro-RO" dirty="0"/>
          </a:p>
          <a:p>
            <a:r>
              <a:rPr lang="en-US" b="1" dirty="0" smtClean="0">
                <a:solidFill>
                  <a:schemeClr val="tx2"/>
                </a:solidFill>
                <a:effectLst>
                  <a:outerShdw blurRad="38100" dist="38100" dir="2700000" algn="tl">
                    <a:srgbClr val="C0C0C0"/>
                  </a:outerShdw>
                </a:effectLst>
                <a:latin typeface="Calibri" pitchFamily="34" charset="0"/>
                <a:hlinkClick r:id="rId5"/>
              </a:rPr>
              <a:t>www.portofconstantza.com</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6"/>
              </a:rPr>
              <a:t>https://</a:t>
            </a:r>
            <a:r>
              <a:rPr lang="ro-RO" b="1" dirty="0" smtClean="0">
                <a:solidFill>
                  <a:schemeClr val="tx2"/>
                </a:solidFill>
                <a:effectLst>
                  <a:outerShdw blurRad="38100" dist="38100" dir="2700000" algn="tl">
                    <a:srgbClr val="C0C0C0"/>
                  </a:outerShdw>
                </a:effectLst>
                <a:latin typeface="Calibri" pitchFamily="34" charset="0"/>
                <a:hlinkClick r:id="rId6"/>
              </a:rPr>
              <a:t>ro.wikipedia.org/wiki/Portul_Constan%C8%9Ba</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7"/>
              </a:rPr>
              <a:t>http://</a:t>
            </a:r>
            <a:r>
              <a:rPr lang="ro-RO" b="1" dirty="0" smtClean="0">
                <a:solidFill>
                  <a:schemeClr val="tx2"/>
                </a:solidFill>
                <a:effectLst>
                  <a:outerShdw blurRad="38100" dist="38100" dir="2700000" algn="tl">
                    <a:srgbClr val="C0C0C0"/>
                  </a:outerShdw>
                </a:effectLst>
                <a:latin typeface="Calibri" pitchFamily="34" charset="0"/>
                <a:hlinkClick r:id="rId7"/>
              </a:rPr>
              <a:t>www.rasfoiesc.com/educatie/geografie/Portul-Constanta95.php</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8"/>
              </a:rPr>
              <a:t>http://portbusiness.ro/portul-constanta</a:t>
            </a:r>
            <a:r>
              <a:rPr lang="ro-RO" b="1" dirty="0" smtClean="0">
                <a:solidFill>
                  <a:schemeClr val="tx2"/>
                </a:solidFill>
                <a:effectLst>
                  <a:outerShdw blurRad="38100" dist="38100" dir="2700000" algn="tl">
                    <a:srgbClr val="C0C0C0"/>
                  </a:outerShdw>
                </a:effectLst>
                <a:latin typeface="Calibri" pitchFamily="34" charset="0"/>
                <a:hlinkClick r:id="rId8"/>
              </a:rPr>
              <a:t>/</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9"/>
              </a:rPr>
              <a:t>https://</a:t>
            </a:r>
            <a:r>
              <a:rPr lang="ro-RO" b="1" dirty="0" smtClean="0">
                <a:solidFill>
                  <a:schemeClr val="tx2"/>
                </a:solidFill>
                <a:effectLst>
                  <a:outerShdw blurRad="38100" dist="38100" dir="2700000" algn="tl">
                    <a:srgbClr val="C0C0C0"/>
                  </a:outerShdw>
                </a:effectLst>
                <a:latin typeface="Calibri" pitchFamily="34" charset="0"/>
                <a:hlinkClick r:id="rId9"/>
              </a:rPr>
              <a:t>www.litoralulromanesc.ro</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10"/>
              </a:rPr>
              <a:t>https://</a:t>
            </a:r>
            <a:r>
              <a:rPr lang="ro-RO" b="1" dirty="0" smtClean="0">
                <a:solidFill>
                  <a:schemeClr val="tx2"/>
                </a:solidFill>
                <a:effectLst>
                  <a:outerShdw blurRad="38100" dist="38100" dir="2700000" algn="tl">
                    <a:srgbClr val="C0C0C0"/>
                  </a:outerShdw>
                </a:effectLst>
                <a:latin typeface="Calibri" pitchFamily="34" charset="0"/>
                <a:hlinkClick r:id="rId10"/>
              </a:rPr>
              <a:t>ro.wikipedia.org/wiki/Mamaia</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11"/>
              </a:rPr>
              <a:t>https://</a:t>
            </a:r>
            <a:r>
              <a:rPr lang="ro-RO" b="1" dirty="0" smtClean="0">
                <a:solidFill>
                  <a:schemeClr val="tx2"/>
                </a:solidFill>
                <a:effectLst>
                  <a:outerShdw blurRad="38100" dist="38100" dir="2700000" algn="tl">
                    <a:srgbClr val="C0C0C0"/>
                  </a:outerShdw>
                </a:effectLst>
                <a:latin typeface="Calibri" pitchFamily="34" charset="0"/>
                <a:hlinkClick r:id="rId11"/>
              </a:rPr>
              <a:t>ro.wikipedia.org/wiki/Mangalia</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12"/>
              </a:rPr>
              <a:t>https://</a:t>
            </a:r>
            <a:r>
              <a:rPr lang="ro-RO" b="1" dirty="0" smtClean="0">
                <a:solidFill>
                  <a:schemeClr val="tx2"/>
                </a:solidFill>
                <a:effectLst>
                  <a:outerShdw blurRad="38100" dist="38100" dir="2700000" algn="tl">
                    <a:srgbClr val="C0C0C0"/>
                  </a:outerShdw>
                </a:effectLst>
                <a:latin typeface="Calibri" pitchFamily="34" charset="0"/>
                <a:hlinkClick r:id="rId12"/>
              </a:rPr>
              <a:t>en.wikipedia.org/wiki/Romanian_Black_Sea_resorts</a:t>
            </a:r>
            <a:endParaRPr lang="ro-RO" b="1" dirty="0" smtClean="0">
              <a:solidFill>
                <a:schemeClr val="tx2"/>
              </a:solidFill>
              <a:effectLst>
                <a:outerShdw blurRad="38100" dist="38100" dir="2700000" algn="tl">
                  <a:srgbClr val="C0C0C0"/>
                </a:outerShdw>
              </a:effectLst>
              <a:latin typeface="Calibri" pitchFamily="34" charset="0"/>
            </a:endParaRPr>
          </a:p>
          <a:p>
            <a:r>
              <a:rPr lang="ro-RO" b="1" dirty="0">
                <a:solidFill>
                  <a:schemeClr val="tx2"/>
                </a:solidFill>
                <a:effectLst>
                  <a:outerShdw blurRad="38100" dist="38100" dir="2700000" algn="tl">
                    <a:srgbClr val="C0C0C0"/>
                  </a:outerShdw>
                </a:effectLst>
                <a:latin typeface="Calibri" pitchFamily="34" charset="0"/>
                <a:hlinkClick r:id="rId13"/>
              </a:rPr>
              <a:t>https://</a:t>
            </a:r>
            <a:r>
              <a:rPr lang="ro-RO" b="1" dirty="0" smtClean="0">
                <a:solidFill>
                  <a:schemeClr val="tx2"/>
                </a:solidFill>
                <a:effectLst>
                  <a:outerShdw blurRad="38100" dist="38100" dir="2700000" algn="tl">
                    <a:srgbClr val="C0C0C0"/>
                  </a:outerShdw>
                </a:effectLst>
                <a:latin typeface="Calibri" pitchFamily="34" charset="0"/>
                <a:hlinkClick r:id="rId13"/>
              </a:rPr>
              <a:t>www.directbooking.ro/visit-romanian-seaside.aspx?tip=statiuni&amp;id=8</a:t>
            </a:r>
            <a:endParaRPr lang="ro-RO" b="1" dirty="0" smtClean="0">
              <a:solidFill>
                <a:schemeClr val="tx2"/>
              </a:solidFill>
              <a:effectLst>
                <a:outerShdw blurRad="38100" dist="38100" dir="2700000" algn="tl">
                  <a:srgbClr val="C0C0C0"/>
                </a:outerShdw>
              </a:effectLst>
              <a:latin typeface="Calibri" pitchFamily="34" charset="0"/>
            </a:endParaRPr>
          </a:p>
          <a:p>
            <a:endParaRPr lang="ro-RO" b="1" dirty="0" smtClean="0">
              <a:solidFill>
                <a:schemeClr val="tx2"/>
              </a:solidFill>
              <a:effectLst>
                <a:outerShdw blurRad="38100" dist="38100" dir="2700000" algn="tl">
                  <a:srgbClr val="C0C0C0"/>
                </a:outerShdw>
              </a:effectLst>
              <a:latin typeface="Calibri" pitchFamily="34" charset="0"/>
            </a:endParaRPr>
          </a:p>
          <a:p>
            <a:endParaRPr lang="ro-RO" b="1" dirty="0" smtClean="0">
              <a:solidFill>
                <a:schemeClr val="tx2"/>
              </a:solidFill>
              <a:effectLst>
                <a:outerShdw blurRad="38100" dist="38100" dir="2700000" algn="tl">
                  <a:srgbClr val="C0C0C0"/>
                </a:outerShdw>
              </a:effectLst>
              <a:latin typeface="Calibri" pitchFamily="34" charset="0"/>
            </a:endParaRPr>
          </a:p>
          <a:p>
            <a:endParaRPr lang="ro-RO" b="1" dirty="0" smtClean="0">
              <a:solidFill>
                <a:schemeClr val="tx2"/>
              </a:solidFill>
              <a:effectLst>
                <a:outerShdw blurRad="38100" dist="38100" dir="2700000" algn="tl">
                  <a:srgbClr val="C0C0C0"/>
                </a:outerShdw>
              </a:effectLst>
              <a:latin typeface="Calibri" pitchFamily="34" charset="0"/>
            </a:endParaRPr>
          </a:p>
          <a:p>
            <a:endParaRPr lang="en-US" b="1" dirty="0">
              <a:solidFill>
                <a:schemeClr val="tx2"/>
              </a:solidFill>
              <a:effectLst>
                <a:outerShdw blurRad="38100" dist="38100" dir="2700000" algn="tl">
                  <a:srgbClr val="C0C0C0"/>
                </a:outerShdw>
              </a:effectLst>
              <a:latin typeface="Calibri" pitchFamily="34" charset="0"/>
            </a:endParaRPr>
          </a:p>
          <a:p>
            <a:endParaRPr lang="ro-RO" dirty="0" smtClean="0"/>
          </a:p>
          <a:p>
            <a:endParaRPr lang="ro-RO" dirty="0"/>
          </a:p>
        </p:txBody>
      </p:sp>
    </p:spTree>
    <p:extLst>
      <p:ext uri="{BB962C8B-B14F-4D97-AF65-F5344CB8AC3E}">
        <p14:creationId xmlns:p14="http://schemas.microsoft.com/office/powerpoint/2010/main" val="2506862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4" name="Rectangle 3"/>
          <p:cNvSpPr/>
          <p:nvPr/>
        </p:nvSpPr>
        <p:spPr>
          <a:xfrm>
            <a:off x="533400" y="3581400"/>
            <a:ext cx="7924800" cy="3139321"/>
          </a:xfrm>
          <a:prstGeom prst="rect">
            <a:avLst/>
          </a:prstGeom>
        </p:spPr>
        <p:txBody>
          <a:bodyPr wrap="square">
            <a:spAutoFit/>
          </a:bodyPr>
          <a:lstStyle/>
          <a:p>
            <a:pPr algn="ctr"/>
            <a:r>
              <a:rPr lang="af-ZA" dirty="0">
                <a:solidFill>
                  <a:srgbClr val="000099"/>
                </a:solidFill>
                <a:latin typeface="Arial Black" pitchFamily="34" charset="0"/>
              </a:rPr>
              <a:t>The Black Sea </a:t>
            </a:r>
            <a:r>
              <a:rPr lang="en-US" dirty="0">
                <a:solidFill>
                  <a:srgbClr val="000099"/>
                </a:solidFill>
                <a:latin typeface="Arial Black" pitchFamily="34" charset="0"/>
              </a:rPr>
              <a:t>has been popular also due to a number of features that are surprisingly unusual. For a long time, it has been called </a:t>
            </a:r>
            <a:r>
              <a:rPr lang="en-US" dirty="0" smtClean="0">
                <a:solidFill>
                  <a:srgbClr val="000099"/>
                </a:solidFill>
                <a:latin typeface="Arial Black" pitchFamily="34" charset="0"/>
              </a:rPr>
              <a:t>inhospitable</a:t>
            </a:r>
            <a:r>
              <a:rPr lang="ro-RO" dirty="0" smtClean="0">
                <a:solidFill>
                  <a:srgbClr val="000099"/>
                </a:solidFill>
                <a:latin typeface="Arial Black" pitchFamily="34" charset="0"/>
              </a:rPr>
              <a:t> </a:t>
            </a:r>
            <a:r>
              <a:rPr lang="ro-RO" dirty="0" err="1" smtClean="0">
                <a:solidFill>
                  <a:srgbClr val="000099"/>
                </a:solidFill>
                <a:latin typeface="Arial Black" pitchFamily="34" charset="0"/>
              </a:rPr>
              <a:t>because</a:t>
            </a:r>
            <a:r>
              <a:rPr lang="ro-RO" dirty="0" smtClean="0">
                <a:solidFill>
                  <a:srgbClr val="000099"/>
                </a:solidFill>
                <a:latin typeface="Arial Black" pitchFamily="34" charset="0"/>
              </a:rPr>
              <a:t> of</a:t>
            </a:r>
            <a:r>
              <a:rPr lang="en-US" dirty="0" smtClean="0">
                <a:solidFill>
                  <a:srgbClr val="000099"/>
                </a:solidFill>
                <a:latin typeface="Arial Black" pitchFamily="34" charset="0"/>
              </a:rPr>
              <a:t> </a:t>
            </a:r>
            <a:r>
              <a:rPr lang="en-US" dirty="0">
                <a:solidFill>
                  <a:srgbClr val="000099"/>
                </a:solidFill>
                <a:latin typeface="Arial Black" pitchFamily="34" charset="0"/>
              </a:rPr>
              <a:t>the difficulty in navigation since its shores were inhabited by savage tribes.</a:t>
            </a:r>
          </a:p>
          <a:p>
            <a:pPr algn="ctr"/>
            <a:r>
              <a:rPr lang="en-US" dirty="0">
                <a:solidFill>
                  <a:srgbClr val="000099"/>
                </a:solidFill>
                <a:latin typeface="Arial Black" pitchFamily="34" charset="0"/>
              </a:rPr>
              <a:t>However, as time passed, the image of the Black Sea has changed. Beside this, there are a lot of interesting facts that makes it an attraction to marine enthusiasts.</a:t>
            </a:r>
            <a:r>
              <a:rPr lang="en-US" dirty="0"/>
              <a:t> </a:t>
            </a:r>
            <a:r>
              <a:rPr lang="en-US" dirty="0">
                <a:solidFill>
                  <a:srgbClr val="000099"/>
                </a:solidFill>
                <a:latin typeface="Arial Black" pitchFamily="34" charset="0"/>
              </a:rPr>
              <a:t>The Black Sea is home to about ten small islands, which are an amazing habitat for fauna and flora and major tourist attractions, playing an import role in the economy of the countries around.</a:t>
            </a:r>
            <a:endParaRPr lang="af-ZA" dirty="0">
              <a:solidFill>
                <a:srgbClr val="000099"/>
              </a:solidFill>
              <a:latin typeface="Arial Black" pitchFamily="34" charset="0"/>
            </a:endParaRPr>
          </a:p>
        </p:txBody>
      </p:sp>
      <p:pic>
        <p:nvPicPr>
          <p:cNvPr id="3" name="Picture 2" descr="Image associée"/>
          <p:cNvPicPr>
            <a:picLocks noChangeAspect="1" noChangeArrowheads="1"/>
          </p:cNvPicPr>
          <p:nvPr/>
        </p:nvPicPr>
        <p:blipFill>
          <a:blip r:embed="rId3" cstate="print"/>
          <a:srcRect/>
          <a:stretch>
            <a:fillRect/>
          </a:stretch>
        </p:blipFill>
        <p:spPr bwMode="auto">
          <a:xfrm>
            <a:off x="914400" y="800100"/>
            <a:ext cx="3581400"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3200400" y="57090"/>
            <a:ext cx="2362200" cy="400110"/>
          </a:xfrm>
          <a:prstGeom prst="rect">
            <a:avLst/>
          </a:prstGeom>
        </p:spPr>
        <p:txBody>
          <a:bodyPr wrap="square">
            <a:spAutoFit/>
          </a:bodyPr>
          <a:lstStyle/>
          <a:p>
            <a:r>
              <a:rPr lang="en-US" sz="2000" b="1" dirty="0">
                <a:solidFill>
                  <a:srgbClr val="000000"/>
                </a:solidFill>
                <a:latin typeface="Algerian" pitchFamily="82" charset="0"/>
              </a:rPr>
              <a:t>THE  BLACK  SEA </a:t>
            </a:r>
          </a:p>
        </p:txBody>
      </p:sp>
      <p:pic>
        <p:nvPicPr>
          <p:cNvPr id="20482" name="Picture 2" descr="Résultat de recherche d'images pour &quot;insula in marea neagra&quot;"/>
          <p:cNvPicPr>
            <a:picLocks noChangeAspect="1" noChangeArrowheads="1"/>
          </p:cNvPicPr>
          <p:nvPr/>
        </p:nvPicPr>
        <p:blipFill>
          <a:blip r:embed="rId4" cstate="print"/>
          <a:srcRect/>
          <a:stretch>
            <a:fillRect/>
          </a:stretch>
        </p:blipFill>
        <p:spPr bwMode="auto">
          <a:xfrm>
            <a:off x="4724399" y="782426"/>
            <a:ext cx="3403467" cy="2722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9"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7867" y="154001"/>
            <a:ext cx="861969" cy="837223"/>
          </a:xfrm>
          <a:prstGeom prst="rect">
            <a:avLst/>
          </a:prstGeom>
        </p:spPr>
      </p:pic>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5365" name="Picture 5"/>
          <p:cNvPicPr>
            <a:picLocks noChangeAspect="1" noChangeArrowheads="1"/>
          </p:cNvPicPr>
          <p:nvPr/>
        </p:nvPicPr>
        <p:blipFill>
          <a:blip r:embed="rId3" cstate="print"/>
          <a:srcRect/>
          <a:stretch>
            <a:fillRect/>
          </a:stretch>
        </p:blipFill>
        <p:spPr bwMode="auto">
          <a:xfrm>
            <a:off x="667959" y="1067481"/>
            <a:ext cx="2905125" cy="2806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4191000" y="901005"/>
            <a:ext cx="4800600" cy="3139321"/>
          </a:xfrm>
          <a:prstGeom prst="rect">
            <a:avLst/>
          </a:prstGeom>
        </p:spPr>
        <p:txBody>
          <a:bodyPr wrap="square">
            <a:spAutoFit/>
          </a:bodyPr>
          <a:lstStyle/>
          <a:p>
            <a:pPr algn="ctr"/>
            <a:r>
              <a:rPr lang="en-US" b="1" dirty="0">
                <a:solidFill>
                  <a:srgbClr val="000066"/>
                </a:solidFill>
                <a:latin typeface="Arial Black" pitchFamily="34" charset="0"/>
              </a:rPr>
              <a:t> </a:t>
            </a:r>
            <a:r>
              <a:rPr lang="af-ZA" dirty="0">
                <a:solidFill>
                  <a:srgbClr val="000099"/>
                </a:solidFill>
                <a:latin typeface="Arial Black" pitchFamily="34" charset="0"/>
              </a:rPr>
              <a:t>Since the time of the ancient poet Ovidiu, there has been told a lot about the Black Sea and much can still be, but one thing seems to be certain: it has a special significance in the construction of Romania's foreign and security policy, and soon in the construction of national energy policies.</a:t>
            </a:r>
            <a:endParaRPr lang="en-US" dirty="0">
              <a:solidFill>
                <a:srgbClr val="000099"/>
              </a:solidFill>
              <a:latin typeface="Arial Black" pitchFamily="34" charset="0"/>
            </a:endParaRPr>
          </a:p>
          <a:p>
            <a:pPr algn="ctr"/>
            <a:r>
              <a:rPr lang="af-ZA" dirty="0">
                <a:solidFill>
                  <a:srgbClr val="000099"/>
                </a:solidFill>
                <a:latin typeface="Arial Black" pitchFamily="34" charset="0"/>
              </a:rPr>
              <a:t> </a:t>
            </a:r>
            <a:endParaRPr lang="en-US" dirty="0">
              <a:solidFill>
                <a:srgbClr val="000099"/>
              </a:solidFill>
              <a:latin typeface="Arial Black" pitchFamily="34" charset="0"/>
            </a:endParaRPr>
          </a:p>
          <a:p>
            <a:pPr algn="ctr"/>
            <a:endParaRPr lang="en-US" dirty="0">
              <a:solidFill>
                <a:srgbClr val="000099"/>
              </a:solidFill>
              <a:latin typeface="Arial Black" pitchFamily="34" charset="0"/>
            </a:endParaRPr>
          </a:p>
        </p:txBody>
      </p:sp>
      <p:pic>
        <p:nvPicPr>
          <p:cNvPr id="4" name="Picture 2" descr="https://www.romania-insider.com/sites/default/files/styles/article_large_image/public/featured_images/OMV-Petrom-offshore-well-photo-company.jpg"/>
          <p:cNvPicPr>
            <a:picLocks noChangeAspect="1" noChangeArrowheads="1"/>
          </p:cNvPicPr>
          <p:nvPr/>
        </p:nvPicPr>
        <p:blipFill>
          <a:blip r:embed="rId4" cstate="print"/>
          <a:srcRect/>
          <a:stretch>
            <a:fillRect/>
          </a:stretch>
        </p:blipFill>
        <p:spPr bwMode="auto">
          <a:xfrm>
            <a:off x="4648200" y="3606701"/>
            <a:ext cx="4343400" cy="2897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28600" y="4572000"/>
            <a:ext cx="4572000" cy="1754326"/>
          </a:xfrm>
          <a:prstGeom prst="rect">
            <a:avLst/>
          </a:prstGeom>
        </p:spPr>
        <p:txBody>
          <a:bodyPr>
            <a:spAutoFit/>
          </a:bodyPr>
          <a:lstStyle/>
          <a:p>
            <a:pPr algn="ctr"/>
            <a:r>
              <a:rPr lang="en-US" dirty="0">
                <a:solidFill>
                  <a:srgbClr val="000099"/>
                </a:solidFill>
                <a:latin typeface="Arial Black" pitchFamily="34" charset="0"/>
              </a:rPr>
              <a:t>With an annual output of nearly </a:t>
            </a:r>
          </a:p>
          <a:p>
            <a:pPr algn="ctr"/>
            <a:r>
              <a:rPr lang="en-US" dirty="0">
                <a:solidFill>
                  <a:srgbClr val="000099"/>
                </a:solidFill>
                <a:latin typeface="Arial Black" pitchFamily="34" charset="0"/>
              </a:rPr>
              <a:t>11 billion cubic meters in 2016, Romania is the most important natural gas producer in Eastern Europe.  </a:t>
            </a:r>
          </a:p>
          <a:p>
            <a:pPr algn="ctr"/>
            <a:endParaRPr lang="en-US" dirty="0">
              <a:solidFill>
                <a:srgbClr val="000099"/>
              </a:solidFill>
              <a:latin typeface="Arial Black" pitchFamily="34" charset="0"/>
            </a:endParaRPr>
          </a:p>
        </p:txBody>
      </p:sp>
      <p:pic>
        <p:nvPicPr>
          <p:cNvPr id="7"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8"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9631" y="63782"/>
            <a:ext cx="861969" cy="837223"/>
          </a:xfrm>
          <a:prstGeom prst="rect">
            <a:avLst/>
          </a:prstGeom>
        </p:spPr>
      </p:pic>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4" name="Rectangle 3"/>
          <p:cNvSpPr/>
          <p:nvPr/>
        </p:nvSpPr>
        <p:spPr>
          <a:xfrm>
            <a:off x="152400" y="5029200"/>
            <a:ext cx="8382000" cy="1477328"/>
          </a:xfrm>
          <a:prstGeom prst="rect">
            <a:avLst/>
          </a:prstGeom>
        </p:spPr>
        <p:txBody>
          <a:bodyPr wrap="square">
            <a:spAutoFit/>
          </a:bodyPr>
          <a:lstStyle/>
          <a:p>
            <a:pPr algn="ctr"/>
            <a:r>
              <a:rPr lang="en-US" b="1" dirty="0">
                <a:solidFill>
                  <a:srgbClr val="000099"/>
                </a:solidFill>
                <a:latin typeface="Arial Black" pitchFamily="34" charset="0"/>
              </a:rPr>
              <a:t>Given that it is located away from the ocean, the Black Sea provides Romania with a remarkable strategic position due to the port of Constanta from where the exported products come from or in which the imported goods are shipped.  </a:t>
            </a:r>
          </a:p>
          <a:p>
            <a:pPr algn="ctr"/>
            <a:endParaRPr lang="en-US" dirty="0">
              <a:solidFill>
                <a:srgbClr val="000099"/>
              </a:solidFill>
              <a:latin typeface="Arial Black" pitchFamily="34" charset="0"/>
            </a:endParaRPr>
          </a:p>
        </p:txBody>
      </p:sp>
      <p:sp>
        <p:nvSpPr>
          <p:cNvPr id="18433" name="Rectangle 1"/>
          <p:cNvSpPr>
            <a:spLocks noChangeArrowheads="1"/>
          </p:cNvSpPr>
          <p:nvPr/>
        </p:nvSpPr>
        <p:spPr bwMode="auto">
          <a:xfrm>
            <a:off x="519184" y="885305"/>
            <a:ext cx="8229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dirty="0">
                <a:solidFill>
                  <a:srgbClr val="000099"/>
                </a:solidFill>
                <a:latin typeface="Arial Black" pitchFamily="34" charset="0"/>
              </a:rPr>
              <a:t>The petroleum deposits from the Caspian Sea will have to be transported to Europe and the entire world, and one of the main routes is the Black Sea. Oil tanks reach Constanta.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pitchFamily="34" charset="0"/>
              <a:cs typeface="Arial" pitchFamily="34" charset="0"/>
            </a:endParaRPr>
          </a:p>
        </p:txBody>
      </p:sp>
      <p:pic>
        <p:nvPicPr>
          <p:cNvPr id="18435" name="Picture 3" descr="Résultat de recherche d'images pour &quot;tancuri de petrol in marea neagra&quot;"/>
          <p:cNvPicPr>
            <a:picLocks noChangeAspect="1" noChangeArrowheads="1"/>
          </p:cNvPicPr>
          <p:nvPr/>
        </p:nvPicPr>
        <p:blipFill>
          <a:blip r:embed="rId3" cstate="print"/>
          <a:srcRect/>
          <a:stretch>
            <a:fillRect/>
          </a:stretch>
        </p:blipFill>
        <p:spPr bwMode="auto">
          <a:xfrm>
            <a:off x="457200" y="1836942"/>
            <a:ext cx="4114800" cy="3082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p:cNvPicPr>
            <a:picLocks noChangeAspect="1" noChangeArrowheads="1"/>
          </p:cNvPicPr>
          <p:nvPr/>
        </p:nvPicPr>
        <p:blipFill>
          <a:blip r:embed="rId4" cstate="print"/>
          <a:srcRect/>
          <a:stretch>
            <a:fillRect/>
          </a:stretch>
        </p:blipFill>
        <p:spPr bwMode="auto">
          <a:xfrm>
            <a:off x="4838700" y="1841028"/>
            <a:ext cx="4038600" cy="3078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9"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23553" name="Picture 1" descr="http://www.infolitoral.ro/english/resorts/Constanta/sigla.gif"/>
          <p:cNvPicPr>
            <a:picLocks noChangeAspect="1" noChangeArrowheads="1"/>
          </p:cNvPicPr>
          <p:nvPr/>
        </p:nvPicPr>
        <p:blipFill>
          <a:blip r:embed="rId3" r:link="rId4" cstate="print"/>
          <a:srcRect/>
          <a:stretch>
            <a:fillRect/>
          </a:stretch>
        </p:blipFill>
        <p:spPr bwMode="auto">
          <a:xfrm>
            <a:off x="400811" y="1235075"/>
            <a:ext cx="1362075" cy="1520825"/>
          </a:xfrm>
          <a:prstGeom prst="rect">
            <a:avLst/>
          </a:prstGeom>
          <a:noFill/>
          <a:ln w="9525">
            <a:noFill/>
            <a:miter lim="800000"/>
            <a:headEnd/>
            <a:tailEnd/>
          </a:ln>
        </p:spPr>
      </p:pic>
      <p:pic>
        <p:nvPicPr>
          <p:cNvPr id="23554" name="Picture 2" descr="http://www.sargeant.net/images/Constantza_overview.jpg"/>
          <p:cNvPicPr>
            <a:picLocks noChangeAspect="1" noChangeArrowheads="1"/>
          </p:cNvPicPr>
          <p:nvPr/>
        </p:nvPicPr>
        <p:blipFill>
          <a:blip r:embed="rId5" r:link="rId6" cstate="print"/>
          <a:srcRect/>
          <a:stretch>
            <a:fillRect/>
          </a:stretch>
        </p:blipFill>
        <p:spPr bwMode="auto">
          <a:xfrm>
            <a:off x="6546424" y="983755"/>
            <a:ext cx="1845929" cy="1994710"/>
          </a:xfrm>
          <a:prstGeom prst="rect">
            <a:avLst/>
          </a:prstGeom>
          <a:noFill/>
          <a:ln w="9525">
            <a:noFill/>
            <a:miter lim="800000"/>
            <a:headEnd/>
            <a:tailEnd/>
          </a:ln>
        </p:spPr>
      </p:pic>
      <p:sp>
        <p:nvSpPr>
          <p:cNvPr id="6" name="Rectangle 5"/>
          <p:cNvSpPr/>
          <p:nvPr/>
        </p:nvSpPr>
        <p:spPr>
          <a:xfrm>
            <a:off x="381000" y="2994025"/>
            <a:ext cx="8382000" cy="1323439"/>
          </a:xfrm>
          <a:prstGeom prst="rect">
            <a:avLst/>
          </a:prstGeom>
        </p:spPr>
        <p:txBody>
          <a:bodyPr wrap="square">
            <a:spAutoFit/>
          </a:bodyPr>
          <a:lstStyle/>
          <a:p>
            <a:pPr algn="ctr"/>
            <a:r>
              <a:rPr lang="en-US" sz="2000" dirty="0">
                <a:solidFill>
                  <a:srgbClr val="000099"/>
                </a:solidFill>
                <a:latin typeface="Arial Black" pitchFamily="34" charset="0"/>
              </a:rPr>
              <a:t>T</a:t>
            </a:r>
            <a:r>
              <a:rPr lang="ro-RO" sz="2000" dirty="0">
                <a:solidFill>
                  <a:srgbClr val="000099"/>
                </a:solidFill>
                <a:latin typeface="Arial Black" pitchFamily="34" charset="0"/>
              </a:rPr>
              <a:t>he Port of Constanta is the main </a:t>
            </a:r>
            <a:r>
              <a:rPr lang="en-US" sz="2000" dirty="0">
                <a:solidFill>
                  <a:srgbClr val="000099"/>
                </a:solidFill>
                <a:latin typeface="Arial Black" pitchFamily="34" charset="0"/>
              </a:rPr>
              <a:t>port in </a:t>
            </a:r>
            <a:r>
              <a:rPr lang="ro-RO" sz="2000" dirty="0">
                <a:solidFill>
                  <a:srgbClr val="000099"/>
                </a:solidFill>
                <a:latin typeface="Arial Black" pitchFamily="34" charset="0"/>
              </a:rPr>
              <a:t>Romania and the largest  in the Black Sea.</a:t>
            </a:r>
            <a:r>
              <a:rPr lang="en-US" sz="2000" dirty="0">
                <a:solidFill>
                  <a:srgbClr val="000099"/>
                </a:solidFill>
                <a:latin typeface="Arial Black" pitchFamily="34" charset="0"/>
              </a:rPr>
              <a:t> Nowadays it is a powerful industrial commercial and touristic centre, a wide gate towards the world.</a:t>
            </a:r>
            <a:r>
              <a:rPr lang="ro-RO" dirty="0">
                <a:solidFill>
                  <a:srgbClr val="000099"/>
                </a:solidFill>
                <a:latin typeface="Arial Black" pitchFamily="34" charset="0"/>
              </a:rPr>
              <a:t> </a:t>
            </a:r>
            <a:endParaRPr lang="en-US" dirty="0">
              <a:solidFill>
                <a:srgbClr val="000099"/>
              </a:solidFill>
              <a:latin typeface="Arial Black" pitchFamily="34" charset="0"/>
            </a:endParaRPr>
          </a:p>
        </p:txBody>
      </p:sp>
      <p:pic>
        <p:nvPicPr>
          <p:cNvPr id="7" name="Picture 1" descr="Constanta - Porturi Satelit"/>
          <p:cNvPicPr>
            <a:picLocks noChangeAspect="1" noChangeArrowheads="1"/>
          </p:cNvPicPr>
          <p:nvPr/>
        </p:nvPicPr>
        <p:blipFill>
          <a:blip r:embed="rId7" r:link="rId8" cstate="print"/>
          <a:srcRect/>
          <a:stretch>
            <a:fillRect/>
          </a:stretch>
        </p:blipFill>
        <p:spPr bwMode="auto">
          <a:xfrm>
            <a:off x="228600" y="4038600"/>
            <a:ext cx="1706498" cy="2667000"/>
          </a:xfrm>
          <a:prstGeom prst="rect">
            <a:avLst/>
          </a:prstGeom>
          <a:noFill/>
          <a:ln w="9525">
            <a:noFill/>
            <a:miter lim="800000"/>
            <a:headEnd/>
            <a:tailEnd/>
          </a:ln>
        </p:spPr>
      </p:pic>
      <p:pic>
        <p:nvPicPr>
          <p:cNvPr id="8" name="Picture 3" descr="http://www.ici.ro/romania/images/orase/ct_port1.jpg"/>
          <p:cNvPicPr>
            <a:picLocks noChangeAspect="1" noChangeArrowheads="1"/>
          </p:cNvPicPr>
          <p:nvPr/>
        </p:nvPicPr>
        <p:blipFill>
          <a:blip r:embed="rId9" r:link="rId10" cstate="print"/>
          <a:srcRect/>
          <a:stretch>
            <a:fillRect/>
          </a:stretch>
        </p:blipFill>
        <p:spPr bwMode="auto">
          <a:xfrm>
            <a:off x="5410200" y="4343400"/>
            <a:ext cx="3458741" cy="2247950"/>
          </a:xfrm>
          <a:prstGeom prst="rect">
            <a:avLst/>
          </a:prstGeom>
          <a:noFill/>
          <a:ln w="9525">
            <a:solidFill>
              <a:srgbClr val="000099"/>
            </a:solidFill>
            <a:miter lim="800000"/>
            <a:headEnd/>
            <a:tailEnd/>
          </a:ln>
        </p:spPr>
      </p:pic>
      <p:sp>
        <p:nvSpPr>
          <p:cNvPr id="9" name="Rectangle 8"/>
          <p:cNvSpPr/>
          <p:nvPr/>
        </p:nvSpPr>
        <p:spPr>
          <a:xfrm>
            <a:off x="1791319" y="675199"/>
            <a:ext cx="4809715" cy="461665"/>
          </a:xfrm>
          <a:prstGeom prst="rect">
            <a:avLst/>
          </a:prstGeom>
        </p:spPr>
        <p:txBody>
          <a:bodyPr wrap="none">
            <a:spAutoFit/>
          </a:bodyPr>
          <a:lstStyle/>
          <a:p>
            <a:r>
              <a:rPr lang="af-ZA" sz="2400" b="1" dirty="0">
                <a:solidFill>
                  <a:srgbClr val="000099"/>
                </a:solidFill>
                <a:latin typeface="Arial Black" pitchFamily="34" charset="0"/>
              </a:rPr>
              <a:t>THE PORT OF CONSTANTA </a:t>
            </a:r>
            <a:endParaRPr lang="en-US" sz="2400" dirty="0"/>
          </a:p>
        </p:txBody>
      </p:sp>
      <p:pic>
        <p:nvPicPr>
          <p:cNvPr id="23556" name="Picture 4" descr="Image associée"/>
          <p:cNvPicPr>
            <a:picLocks noChangeAspect="1" noChangeArrowheads="1"/>
          </p:cNvPicPr>
          <p:nvPr/>
        </p:nvPicPr>
        <p:blipFill>
          <a:blip r:embed="rId11" cstate="print"/>
          <a:srcRect/>
          <a:stretch>
            <a:fillRect/>
          </a:stretch>
        </p:blipFill>
        <p:spPr bwMode="auto">
          <a:xfrm>
            <a:off x="2128837" y="1127440"/>
            <a:ext cx="4038600" cy="1851025"/>
          </a:xfrm>
          <a:prstGeom prst="rect">
            <a:avLst/>
          </a:prstGeom>
          <a:noFill/>
        </p:spPr>
      </p:pic>
      <p:sp>
        <p:nvSpPr>
          <p:cNvPr id="11" name="Rectangle 10"/>
          <p:cNvSpPr/>
          <p:nvPr/>
        </p:nvSpPr>
        <p:spPr>
          <a:xfrm>
            <a:off x="1981200" y="4343400"/>
            <a:ext cx="3352800" cy="2246769"/>
          </a:xfrm>
          <a:prstGeom prst="rect">
            <a:avLst/>
          </a:prstGeom>
        </p:spPr>
        <p:txBody>
          <a:bodyPr wrap="square">
            <a:spAutoFit/>
          </a:bodyPr>
          <a:lstStyle/>
          <a:p>
            <a:pPr algn="ctr"/>
            <a:r>
              <a:rPr lang="af-ZA" sz="2000" b="1" dirty="0">
                <a:solidFill>
                  <a:srgbClr val="000099"/>
                </a:solidFill>
                <a:latin typeface="Arial Black" pitchFamily="34" charset="0"/>
              </a:rPr>
              <a:t>It has two satellites - Midia and Mangalia. </a:t>
            </a:r>
          </a:p>
          <a:p>
            <a:pPr algn="ctr"/>
            <a:r>
              <a:rPr lang="af-ZA" sz="2000" b="1" dirty="0">
                <a:solidFill>
                  <a:srgbClr val="000099"/>
                </a:solidFill>
                <a:latin typeface="Arial Black" pitchFamily="34" charset="0"/>
              </a:rPr>
              <a:t>The 3 ports are provided with </a:t>
            </a:r>
            <a:r>
              <a:rPr lang="af-ZA" sz="2000" dirty="0">
                <a:solidFill>
                  <a:srgbClr val="000099"/>
                </a:solidFill>
                <a:latin typeface="Arial Black" pitchFamily="34" charset="0"/>
                <a:ea typeface="Times New Roman" pitchFamily="18" charset="0"/>
                <a:cs typeface="Arial" pitchFamily="34" charset="0"/>
              </a:rPr>
              <a:t>shipyards where are built ships as large as 250,000 dwt.</a:t>
            </a:r>
            <a:endParaRPr lang="af-ZA" sz="2000" b="1" dirty="0">
              <a:solidFill>
                <a:srgbClr val="000099"/>
              </a:solidFill>
              <a:latin typeface="Arial Black" pitchFamily="34" charset="0"/>
            </a:endParaRPr>
          </a:p>
        </p:txBody>
      </p:sp>
      <p:pic>
        <p:nvPicPr>
          <p:cNvPr id="12" name="Picture 2" descr="Related image"/>
          <p:cNvPicPr>
            <a:picLocks noChangeAspect="1" noChangeArrowheads="1"/>
          </p:cNvPicPr>
          <p:nvPr/>
        </p:nvPicPr>
        <p:blipFill>
          <a:blip r:embed="rId12" cstate="print"/>
          <a:srcRect/>
          <a:stretch>
            <a:fillRect/>
          </a:stretch>
        </p:blipFill>
        <p:spPr bwMode="auto">
          <a:xfrm>
            <a:off x="3412" y="58450"/>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3" name="Imagin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57237" y="73266"/>
            <a:ext cx="861969" cy="837223"/>
          </a:xfrm>
          <a:prstGeom prst="rect">
            <a:avLst/>
          </a:prstGeom>
        </p:spPr>
      </p:pic>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21505" name="Picture 1"/>
          <p:cNvPicPr>
            <a:picLocks noChangeAspect="1" noChangeArrowheads="1"/>
          </p:cNvPicPr>
          <p:nvPr/>
        </p:nvPicPr>
        <p:blipFill>
          <a:blip r:embed="rId3" cstate="print"/>
          <a:srcRect/>
          <a:stretch>
            <a:fillRect/>
          </a:stretch>
        </p:blipFill>
        <p:spPr bwMode="auto">
          <a:xfrm>
            <a:off x="3834246" y="1334234"/>
            <a:ext cx="5029200" cy="1994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1508" name="Rectangle 4"/>
          <p:cNvSpPr>
            <a:spLocks noChangeArrowheads="1"/>
          </p:cNvSpPr>
          <p:nvPr/>
        </p:nvSpPr>
        <p:spPr bwMode="auto">
          <a:xfrm>
            <a:off x="114300" y="838200"/>
            <a:ext cx="35814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9"/>
                </a:solidFill>
                <a:effectLst/>
                <a:latin typeface="Arial Black" pitchFamily="34" charset="0"/>
                <a:ea typeface="Times New Roman" pitchFamily="18" charset="0"/>
                <a:cs typeface="Arial" pitchFamily="34" charset="0"/>
              </a:rPr>
              <a:t>CONSTANTA PORT has a handling capacity of 100 million tons per year and 156 berths, of which 140 are operational. The total quay length is 29.83 km, and the depths range between 8 and   19 meters. </a:t>
            </a:r>
            <a:endParaRPr kumimoji="0" lang="en-US" sz="2000" b="1" i="0" u="none" strike="noStrike" cap="none" normalizeH="0" baseline="0" dirty="0">
              <a:ln>
                <a:noFill/>
              </a:ln>
              <a:solidFill>
                <a:srgbClr val="000099"/>
              </a:solidFill>
              <a:effectLst/>
              <a:latin typeface="Arial Black" pitchFamily="34" charset="0"/>
              <a:cs typeface="Arial" pitchFamily="34" charset="0"/>
            </a:endParaRPr>
          </a:p>
        </p:txBody>
      </p:sp>
      <p:pic>
        <p:nvPicPr>
          <p:cNvPr id="21509" name="Picture 5"/>
          <p:cNvPicPr>
            <a:picLocks noChangeAspect="1" noChangeArrowheads="1"/>
          </p:cNvPicPr>
          <p:nvPr/>
        </p:nvPicPr>
        <p:blipFill>
          <a:blip r:embed="rId4" cstate="print"/>
          <a:srcRect/>
          <a:stretch>
            <a:fillRect/>
          </a:stretch>
        </p:blipFill>
        <p:spPr bwMode="auto">
          <a:xfrm>
            <a:off x="3810000" y="4267200"/>
            <a:ext cx="5077693" cy="1861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304800" y="4267200"/>
            <a:ext cx="3048000" cy="1938992"/>
          </a:xfrm>
          <a:prstGeom prst="rect">
            <a:avLst/>
          </a:prstGeom>
        </p:spPr>
        <p:txBody>
          <a:bodyPr wrap="square">
            <a:spAutoFit/>
          </a:bodyPr>
          <a:lstStyle/>
          <a:p>
            <a:pPr algn="ctr"/>
            <a:r>
              <a:rPr lang="en-US" sz="2000" b="1" dirty="0">
                <a:solidFill>
                  <a:srgbClr val="000099"/>
                </a:solidFill>
                <a:latin typeface="Arial Black" pitchFamily="34" charset="0"/>
              </a:rPr>
              <a:t>Daily, more than 200 river vessels are here for cargo loading or unloading or waiting to be operated. </a:t>
            </a:r>
          </a:p>
        </p:txBody>
      </p:sp>
      <p:pic>
        <p:nvPicPr>
          <p:cNvPr id="8" name="Picture 2" descr="Related image"/>
          <p:cNvPicPr>
            <a:picLocks noChangeAspect="1" noChangeArrowheads="1"/>
          </p:cNvPicPr>
          <p:nvPr/>
        </p:nvPicPr>
        <p:blipFill>
          <a:blip r:embed="rId5"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52400"/>
            <a:ext cx="861969" cy="837223"/>
          </a:xfrm>
          <a:prstGeom prst="rect">
            <a:avLst/>
          </a:prstGeom>
        </p:spPr>
      </p:pic>
    </p:spTree>
  </p:cSld>
  <p:clrMapOvr>
    <a:masterClrMapping/>
  </p:clrMapOvr>
  <p:transition spd="slow">
    <p:strips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9457" name="Picture 1" descr="http://www.breakbulk.ro/images/Containers%202.jpg"/>
          <p:cNvPicPr>
            <a:picLocks noChangeAspect="1" noChangeArrowheads="1"/>
          </p:cNvPicPr>
          <p:nvPr/>
        </p:nvPicPr>
        <p:blipFill>
          <a:blip r:embed="rId3" r:link="rId4" cstate="print"/>
          <a:srcRect/>
          <a:stretch>
            <a:fillRect/>
          </a:stretch>
        </p:blipFill>
        <p:spPr bwMode="auto">
          <a:xfrm>
            <a:off x="222913" y="648458"/>
            <a:ext cx="2971800" cy="1881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58" name="Picture 2" descr="Cale Ferata"/>
          <p:cNvPicPr>
            <a:picLocks noChangeAspect="1" noChangeArrowheads="1"/>
          </p:cNvPicPr>
          <p:nvPr/>
        </p:nvPicPr>
        <p:blipFill>
          <a:blip r:embed="rId5" r:link="rId6" cstate="print"/>
          <a:srcRect/>
          <a:stretch>
            <a:fillRect/>
          </a:stretch>
        </p:blipFill>
        <p:spPr bwMode="auto">
          <a:xfrm>
            <a:off x="6138080" y="816025"/>
            <a:ext cx="2819400" cy="1796980"/>
          </a:xfrm>
          <a:prstGeom prst="rect">
            <a:avLst/>
          </a:prstGeom>
          <a:noFill/>
          <a:ln w="9525">
            <a:solidFill>
              <a:srgbClr val="C00000"/>
            </a:solidFill>
            <a:miter lim="800000"/>
            <a:headEnd/>
            <a:tailEnd/>
          </a:ln>
        </p:spPr>
      </p:pic>
      <p:sp>
        <p:nvSpPr>
          <p:cNvPr id="19461" name="Rectangle 5"/>
          <p:cNvSpPr>
            <a:spLocks noChangeArrowheads="1"/>
          </p:cNvSpPr>
          <p:nvPr/>
        </p:nvSpPr>
        <p:spPr bwMode="auto">
          <a:xfrm>
            <a:off x="3028097" y="648458"/>
            <a:ext cx="3276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The main container lines provide a fast and efficient connection between Constanta Port and the most important ones of the world. </a:t>
            </a:r>
            <a:endParaRPr kumimoji="0" lang="en-US" sz="2000" b="0" i="0" u="none" strike="noStrike" cap="none" normalizeH="0" baseline="0" dirty="0">
              <a:ln>
                <a:noFill/>
              </a:ln>
              <a:solidFill>
                <a:srgbClr val="000099"/>
              </a:solidFill>
              <a:effectLst/>
              <a:latin typeface="Arial Black" pitchFamily="34" charset="0"/>
              <a:cs typeface="Arial" pitchFamily="34" charset="0"/>
            </a:endParaRPr>
          </a:p>
        </p:txBody>
      </p:sp>
      <p:pic>
        <p:nvPicPr>
          <p:cNvPr id="19463" name="Picture 7" descr="http://www.breakbulk.ro/images/Forwarding%201.jpg"/>
          <p:cNvPicPr>
            <a:picLocks noChangeAspect="1" noChangeArrowheads="1"/>
          </p:cNvPicPr>
          <p:nvPr/>
        </p:nvPicPr>
        <p:blipFill>
          <a:blip r:embed="rId7" r:link="rId8" cstate="print"/>
          <a:srcRect/>
          <a:stretch>
            <a:fillRect/>
          </a:stretch>
        </p:blipFill>
        <p:spPr bwMode="auto">
          <a:xfrm>
            <a:off x="665492" y="2724437"/>
            <a:ext cx="3088615" cy="2014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4" name="Picture 8" descr="http://www.breakbulk.ro/images/Forwarding%205.jpg"/>
          <p:cNvPicPr>
            <a:picLocks noChangeAspect="1" noChangeArrowheads="1"/>
          </p:cNvPicPr>
          <p:nvPr/>
        </p:nvPicPr>
        <p:blipFill>
          <a:blip r:embed="rId9" r:link="rId10" cstate="print"/>
          <a:srcRect/>
          <a:stretch>
            <a:fillRect/>
          </a:stretch>
        </p:blipFill>
        <p:spPr bwMode="auto">
          <a:xfrm>
            <a:off x="5029200" y="2794102"/>
            <a:ext cx="3104117"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2209800" y="4724400"/>
            <a:ext cx="4572000" cy="1938992"/>
          </a:xfrm>
          <a:prstGeom prst="rect">
            <a:avLst/>
          </a:prstGeom>
        </p:spPr>
        <p:txBody>
          <a:bodyPr>
            <a:spAutoFit/>
          </a:bodyPr>
          <a:lstStyle/>
          <a:p>
            <a:pPr algn="ctr"/>
            <a:r>
              <a:rPr lang="en-US" sz="2000" dirty="0">
                <a:solidFill>
                  <a:srgbClr val="000099"/>
                </a:solidFill>
                <a:latin typeface="Arial Black" pitchFamily="34" charset="0"/>
              </a:rPr>
              <a:t>The port offers </a:t>
            </a:r>
            <a:r>
              <a:rPr lang="ro-RO" sz="2000" dirty="0">
                <a:solidFill>
                  <a:srgbClr val="000099"/>
                </a:solidFill>
                <a:latin typeface="Arial Black" pitchFamily="34" charset="0"/>
              </a:rPr>
              <a:t>competitive facilities for perishable cargo storage </a:t>
            </a:r>
            <a:r>
              <a:rPr lang="en-US" sz="2000" dirty="0">
                <a:solidFill>
                  <a:srgbClr val="000099"/>
                </a:solidFill>
                <a:latin typeface="Arial Black" pitchFamily="34" charset="0"/>
              </a:rPr>
              <a:t>which </a:t>
            </a:r>
            <a:r>
              <a:rPr lang="ro-RO" sz="2000" dirty="0">
                <a:solidFill>
                  <a:srgbClr val="000099"/>
                </a:solidFill>
                <a:latin typeface="Arial Black" pitchFamily="34" charset="0"/>
              </a:rPr>
              <a:t>can be stored in adequate conditions in refrigerated warehouses and reefer containers.</a:t>
            </a:r>
            <a:endParaRPr lang="en-US" sz="2000" dirty="0">
              <a:solidFill>
                <a:srgbClr val="000099"/>
              </a:solidFill>
              <a:latin typeface="Arial Black" pitchFamily="34" charset="0"/>
            </a:endParaRPr>
          </a:p>
        </p:txBody>
      </p:sp>
      <p:pic>
        <p:nvPicPr>
          <p:cNvPr id="9" name="Picture 2" descr="Related image"/>
          <p:cNvPicPr>
            <a:picLocks noChangeAspect="1" noChangeArrowheads="1"/>
          </p:cNvPicPr>
          <p:nvPr/>
        </p:nvPicPr>
        <p:blipFill>
          <a:blip r:embed="rId11" cstate="print"/>
          <a:srcRect/>
          <a:stretch>
            <a:fillRect/>
          </a:stretch>
        </p:blipFill>
        <p:spPr bwMode="auto">
          <a:xfrm>
            <a:off x="217226" y="28917"/>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0" name="Imagin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3029" y="63910"/>
            <a:ext cx="708546" cy="688205"/>
          </a:xfrm>
          <a:prstGeom prst="rect">
            <a:avLst/>
          </a:prstGeom>
        </p:spPr>
      </p:pic>
    </p:spTree>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5574a926fe0aaf80c7d40944414e62eb (1)"/>
          <p:cNvPicPr>
            <a:picLocks noChangeAspect="1" noChangeArrowheads="1"/>
          </p:cNvPicPr>
          <p:nvPr/>
        </p:nvPicPr>
        <p:blipFill>
          <a:blip r:embed="rId2" cstate="print">
            <a:lum bright="40000" contrast="-20000"/>
          </a:blip>
          <a:srcRect/>
          <a:stretch>
            <a:fillRect/>
          </a:stretch>
        </p:blipFill>
        <p:spPr bwMode="auto">
          <a:xfrm>
            <a:off x="0" y="0"/>
            <a:ext cx="9144000" cy="685800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8433" name="Picture 1" descr="Liquid Bulk"/>
          <p:cNvPicPr>
            <a:picLocks noChangeAspect="1" noChangeArrowheads="1"/>
          </p:cNvPicPr>
          <p:nvPr/>
        </p:nvPicPr>
        <p:blipFill>
          <a:blip r:embed="rId3" r:link="rId4" cstate="print"/>
          <a:srcRect/>
          <a:stretch>
            <a:fillRect/>
          </a:stretch>
        </p:blipFill>
        <p:spPr bwMode="auto">
          <a:xfrm>
            <a:off x="5943600" y="76200"/>
            <a:ext cx="2921751" cy="1828800"/>
          </a:xfrm>
          <a:prstGeom prst="rect">
            <a:avLst/>
          </a:prstGeom>
          <a:noFill/>
          <a:ln w="9525">
            <a:solidFill>
              <a:srgbClr val="000066"/>
            </a:solidFill>
            <a:miter lim="800000"/>
            <a:headEnd/>
            <a:tailEnd/>
          </a:ln>
        </p:spPr>
      </p:pic>
      <p:pic>
        <p:nvPicPr>
          <p:cNvPr id="18434" name="Picture 2" descr="Cale Ferata"/>
          <p:cNvPicPr>
            <a:picLocks noChangeAspect="1" noChangeArrowheads="1"/>
          </p:cNvPicPr>
          <p:nvPr/>
        </p:nvPicPr>
        <p:blipFill>
          <a:blip r:embed="rId5" r:link="rId6" cstate="print"/>
          <a:srcRect/>
          <a:stretch>
            <a:fillRect/>
          </a:stretch>
        </p:blipFill>
        <p:spPr bwMode="auto">
          <a:xfrm>
            <a:off x="637464" y="1905000"/>
            <a:ext cx="3294798" cy="2057400"/>
          </a:xfrm>
          <a:prstGeom prst="rect">
            <a:avLst/>
          </a:prstGeom>
          <a:noFill/>
          <a:ln w="9525">
            <a:solidFill>
              <a:srgbClr val="000066"/>
            </a:solidFill>
            <a:miter lim="800000"/>
            <a:headEnd/>
            <a:tailEnd/>
          </a:ln>
        </p:spPr>
      </p:pic>
      <p:sp>
        <p:nvSpPr>
          <p:cNvPr id="6" name="Rectangle 5"/>
          <p:cNvSpPr/>
          <p:nvPr/>
        </p:nvSpPr>
        <p:spPr>
          <a:xfrm>
            <a:off x="519468" y="808154"/>
            <a:ext cx="5029200" cy="707886"/>
          </a:xfrm>
          <a:prstGeom prst="rect">
            <a:avLst/>
          </a:prstGeom>
        </p:spPr>
        <p:txBody>
          <a:bodyPr wrap="square">
            <a:spAutoFit/>
          </a:bodyPr>
          <a:lstStyle/>
          <a:p>
            <a:pPr algn="ctr"/>
            <a:r>
              <a:rPr lang="ro-RO" sz="2000" dirty="0">
                <a:solidFill>
                  <a:srgbClr val="000099"/>
                </a:solidFill>
                <a:latin typeface="Arial Black" pitchFamily="34" charset="0"/>
              </a:rPr>
              <a:t>Ferry services provide a fast and direct link on the West - East axis</a:t>
            </a:r>
            <a:r>
              <a:rPr lang="en-US" sz="2000" dirty="0">
                <a:solidFill>
                  <a:srgbClr val="000099"/>
                </a:solidFill>
                <a:latin typeface="Arial Black" pitchFamily="34" charset="0"/>
              </a:rPr>
              <a:t>.</a:t>
            </a:r>
          </a:p>
        </p:txBody>
      </p:sp>
      <p:sp>
        <p:nvSpPr>
          <p:cNvPr id="18436" name="Rectangle 4"/>
          <p:cNvSpPr>
            <a:spLocks noChangeArrowheads="1"/>
          </p:cNvSpPr>
          <p:nvPr/>
        </p:nvSpPr>
        <p:spPr bwMode="auto">
          <a:xfrm>
            <a:off x="4267200" y="2055912"/>
            <a:ext cx="46482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A pipeline network connects the port with the main refineries in the country thus securing fast transportation. </a:t>
            </a:r>
            <a:br>
              <a:rPr kumimoji="0" lang="en-US"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br>
            <a:r>
              <a:rPr kumimoji="0" lang="en-US" sz="2000" b="0" i="0" u="none" strike="noStrike" cap="none" normalizeH="0" baseline="0" dirty="0">
                <a:ln>
                  <a:noFill/>
                </a:ln>
                <a:solidFill>
                  <a:srgbClr val="000099"/>
                </a:solidFill>
                <a:effectLst/>
                <a:latin typeface="Arial Black" pitchFamily="34" charset="0"/>
                <a:ea typeface="Times New Roman" pitchFamily="18" charset="0"/>
                <a:cs typeface="Arial" pitchFamily="34" charset="0"/>
              </a:rPr>
              <a:t>   The oil terminal is equipped with the most modern and efficient fire and pollution fighting facilities.</a:t>
            </a:r>
            <a:endParaRPr kumimoji="0" lang="en-US" sz="2000" b="0" i="0" u="none" strike="noStrike" cap="none" normalizeH="0" baseline="0" dirty="0">
              <a:ln>
                <a:noFill/>
              </a:ln>
              <a:solidFill>
                <a:schemeClr val="tx1"/>
              </a:solidFill>
              <a:effectLst/>
              <a:latin typeface="Arial Black" pitchFamily="34" charset="0"/>
              <a:cs typeface="Arial" pitchFamily="34" charset="0"/>
            </a:endParaRPr>
          </a:p>
        </p:txBody>
      </p:sp>
      <p:sp>
        <p:nvSpPr>
          <p:cNvPr id="18437" name="Rectangle 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8438" name="Picture 6" descr="http://www.portofconstantza.com/apmc/image.do?image=Picture%20183.jpg"/>
          <p:cNvPicPr>
            <a:picLocks noChangeAspect="1" noChangeArrowheads="1"/>
          </p:cNvPicPr>
          <p:nvPr/>
        </p:nvPicPr>
        <p:blipFill>
          <a:blip r:embed="rId7" r:link="rId8" cstate="print"/>
          <a:srcRect/>
          <a:stretch>
            <a:fillRect/>
          </a:stretch>
        </p:blipFill>
        <p:spPr bwMode="auto">
          <a:xfrm>
            <a:off x="5410200" y="4572000"/>
            <a:ext cx="2667000" cy="2002277"/>
          </a:xfrm>
          <a:prstGeom prst="rect">
            <a:avLst/>
          </a:prstGeom>
          <a:noFill/>
          <a:ln w="9525">
            <a:solidFill>
              <a:srgbClr val="000066"/>
            </a:solidFill>
            <a:miter lim="800000"/>
            <a:headEnd/>
            <a:tailEnd/>
          </a:ln>
        </p:spPr>
      </p:pic>
      <p:sp>
        <p:nvSpPr>
          <p:cNvPr id="11" name="Rectangle 10"/>
          <p:cNvSpPr/>
          <p:nvPr/>
        </p:nvSpPr>
        <p:spPr>
          <a:xfrm>
            <a:off x="304800" y="4334232"/>
            <a:ext cx="4572000" cy="2523768"/>
          </a:xfrm>
          <a:prstGeom prst="rect">
            <a:avLst/>
          </a:prstGeom>
        </p:spPr>
        <p:txBody>
          <a:bodyPr>
            <a:spAutoFit/>
          </a:bodyPr>
          <a:lstStyle/>
          <a:p>
            <a:pPr algn="ctr"/>
            <a:r>
              <a:rPr lang="ro-RO" sz="2000" dirty="0">
                <a:solidFill>
                  <a:srgbClr val="000099"/>
                </a:solidFill>
                <a:latin typeface="Arial Black" pitchFamily="34" charset="0"/>
              </a:rPr>
              <a:t>The Port of Constanta is a traditional partner for the Eastern and Central European countries with high agricultural production that transit their cargo towards worldwide destinations</a:t>
            </a:r>
            <a:r>
              <a:rPr lang="en-US" sz="2000" dirty="0">
                <a:solidFill>
                  <a:srgbClr val="000099"/>
                </a:solidFill>
                <a:latin typeface="Arial Black" pitchFamily="34" charset="0"/>
              </a:rPr>
              <a:t>.</a:t>
            </a:r>
            <a:r>
              <a:rPr lang="ro-RO" dirty="0"/>
              <a:t/>
            </a:r>
            <a:br>
              <a:rPr lang="ro-RO" dirty="0"/>
            </a:br>
            <a:endParaRPr lang="en-US" dirty="0"/>
          </a:p>
        </p:txBody>
      </p:sp>
      <p:pic>
        <p:nvPicPr>
          <p:cNvPr id="10" name="Picture 2" descr="Related image"/>
          <p:cNvPicPr>
            <a:picLocks noChangeAspect="1" noChangeArrowheads="1"/>
          </p:cNvPicPr>
          <p:nvPr/>
        </p:nvPicPr>
        <p:blipFill>
          <a:blip r:embed="rId9" cstate="print"/>
          <a:srcRect/>
          <a:stretch>
            <a:fillRect/>
          </a:stretch>
        </p:blipFill>
        <p:spPr bwMode="auto">
          <a:xfrm>
            <a:off x="385009" y="154001"/>
            <a:ext cx="2777576" cy="556879"/>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2" name="Imagin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006" y="5790556"/>
            <a:ext cx="861969" cy="837223"/>
          </a:xfrm>
          <a:prstGeom prst="rect">
            <a:avLst/>
          </a:prstGeom>
        </p:spPr>
      </p:pic>
    </p:spTree>
  </p:cSld>
  <p:clrMapOvr>
    <a:masterClrMapping/>
  </p:clrMapOvr>
  <p:transition spd="slow">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1446</Words>
  <Application>Microsoft Office PowerPoint</Application>
  <PresentationFormat>Expunere pe ecran (4:3)</PresentationFormat>
  <Paragraphs>94</Paragraphs>
  <Slides>29</Slides>
  <Notes>3</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29</vt:i4>
      </vt:variant>
    </vt:vector>
  </HeadingPairs>
  <TitlesOfParts>
    <vt:vector size="36" baseType="lpstr">
      <vt:lpstr>Algerian</vt:lpstr>
      <vt:lpstr>Arial</vt:lpstr>
      <vt:lpstr>Arial Black</vt:lpstr>
      <vt:lpstr>Calibri</vt:lpstr>
      <vt:lpstr>High Tower Text</vt:lpstr>
      <vt:lpstr>Times New Roman</vt: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Penelea</dc:creator>
  <cp:lastModifiedBy>Utilizator</cp:lastModifiedBy>
  <cp:revision>110</cp:revision>
  <dcterms:created xsi:type="dcterms:W3CDTF">2019-02-16T08:48:46Z</dcterms:created>
  <dcterms:modified xsi:type="dcterms:W3CDTF">2019-02-22T11:01:59Z</dcterms:modified>
</cp:coreProperties>
</file>