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29403-BF0A-431E-A2B3-A3FAA00BC2DD}"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29403-BF0A-431E-A2B3-A3FAA00BC2DD}"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29403-BF0A-431E-A2B3-A3FAA00BC2DD}"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29403-BF0A-431E-A2B3-A3FAA00BC2DD}"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29403-BF0A-431E-A2B3-A3FAA00BC2DD}"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29403-BF0A-431E-A2B3-A3FAA00BC2DD}"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29403-BF0A-431E-A2B3-A3FAA00BC2DD}" type="datetimeFigureOut">
              <a:rPr lang="en-US" smtClean="0"/>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29403-BF0A-431E-A2B3-A3FAA00BC2DD}" type="datetimeFigureOut">
              <a:rPr lang="en-US" smtClean="0"/>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29403-BF0A-431E-A2B3-A3FAA00BC2DD}" type="datetimeFigureOut">
              <a:rPr lang="en-US" smtClean="0"/>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29403-BF0A-431E-A2B3-A3FAA00BC2DD}"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29403-BF0A-431E-A2B3-A3FAA00BC2DD}"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100DC-1F27-4D9F-85FC-ED4568826B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29403-BF0A-431E-A2B3-A3FAA00BC2DD}" type="datetimeFigureOut">
              <a:rPr lang="en-US" smtClean="0"/>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100DC-1F27-4D9F-85FC-ED4568826B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9" name="Picture 9" descr="Image associée"/>
          <p:cNvPicPr>
            <a:picLocks noChangeAspect="1" noChangeArrowheads="1"/>
          </p:cNvPicPr>
          <p:nvPr/>
        </p:nvPicPr>
        <p:blipFill>
          <a:blip r:embed="rId2" cstate="print">
            <a:lum bright="28000"/>
          </a:blip>
          <a:srcRect/>
          <a:stretch>
            <a:fillRect/>
          </a:stretch>
        </p:blipFill>
        <p:spPr bwMode="auto">
          <a:xfrm>
            <a:off x="0" y="0"/>
            <a:ext cx="9134847" cy="6858000"/>
          </a:xfrm>
          <a:prstGeom prst="rect">
            <a:avLst/>
          </a:prstGeom>
          <a:noFill/>
        </p:spPr>
      </p:pic>
      <p:sp>
        <p:nvSpPr>
          <p:cNvPr id="5121" name="Rectangle 1"/>
          <p:cNvSpPr>
            <a:spLocks noChangeArrowheads="1"/>
          </p:cNvSpPr>
          <p:nvPr/>
        </p:nvSpPr>
        <p:spPr bwMode="auto">
          <a:xfrm>
            <a:off x="0" y="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PROJECT  LOGO  CONTEST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zh-TW" sz="32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The project logo must contain mandatory elements:</a:t>
            </a:r>
            <a:endParaRPr kumimoji="0" lang="en-US" altLang="zh-TW" sz="3200" b="0"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zh-TW" sz="32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the Erasmus + logo </a:t>
            </a:r>
            <a:endParaRPr kumimoji="0" lang="en-US" altLang="zh-TW" sz="3200" b="0"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zh-TW" sz="32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the flags of the participating countries </a:t>
            </a:r>
            <a:endParaRPr kumimoji="0" lang="en-US" altLang="zh-TW" sz="3200" b="0"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zh-TW" sz="32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the name of the project (in English)</a:t>
            </a:r>
            <a:endParaRPr kumimoji="0" lang="en-US" altLang="zh-TW" sz="3200" b="0"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zh-TW" sz="3200" b="0"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 as content - respect the project theme. </a:t>
            </a:r>
            <a:endParaRPr kumimoji="0" lang="ro-RO" altLang="zh-TW" sz="3200" b="0" i="0" u="none" strike="noStrike" cap="none" normalizeH="0" baseline="0" dirty="0" smtClean="0">
              <a:ln>
                <a:noFill/>
              </a:ln>
              <a:solidFill>
                <a:srgbClr val="000099"/>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Image associée"/>
          <p:cNvPicPr>
            <a:picLocks noChangeAspect="1" noChangeArrowheads="1"/>
          </p:cNvPicPr>
          <p:nvPr/>
        </p:nvPicPr>
        <p:blipFill>
          <a:blip r:embed="rId2" cstate="print">
            <a:lum bright="27000"/>
          </a:blip>
          <a:srcRect/>
          <a:stretch>
            <a:fillRect/>
          </a:stretch>
        </p:blipFill>
        <p:spPr bwMode="auto">
          <a:xfrm>
            <a:off x="-1" y="-1"/>
            <a:ext cx="9144001" cy="6858001"/>
          </a:xfrm>
          <a:prstGeom prst="rect">
            <a:avLst/>
          </a:prstGeom>
          <a:noFill/>
        </p:spPr>
      </p:pic>
      <p:sp>
        <p:nvSpPr>
          <p:cNvPr id="3073" name="Rectangle 1"/>
          <p:cNvSpPr>
            <a:spLocks noChangeArrowheads="1"/>
          </p:cNvSpPr>
          <p:nvPr/>
        </p:nvSpPr>
        <p:spPr bwMode="auto">
          <a:xfrm>
            <a:off x="152400" y="1041023"/>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Participants</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 students from I –VI grades, grouped on two sections: I-III and IV-VI</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purpose of the contest:</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Developing students' creativity and their imagination.</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Content, technics and format of work</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 format of work must be A4 or A3;</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it can use any technique;</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the work must respect the theme;</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each work must be individual and signed on the reverse - name, surname, class.</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Assessment criteria</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respecting the theme of the project, originality, creativity, artistic qualities, use sea materials, aesthetic aspect and careful execution.</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Deadline</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November</a:t>
            </a:r>
            <a:r>
              <a:rPr kumimoji="0" lang="af-ZA"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20</a:t>
            </a:r>
            <a:r>
              <a:rPr kumimoji="0" lang="af-ZA" sz="2200" b="0" i="0" u="none" strike="noStrike" cap="none" normalizeH="0" baseline="3000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a:t>
            </a:r>
            <a:r>
              <a:rPr kumimoji="0" lang="af-ZA"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2019</a:t>
            </a:r>
            <a:endParaRPr kumimoji="0" lang="af-ZA"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Prizes</a:t>
            </a: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There will be awarded a prize I, II, III and 2  honourable entions. </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works will remain at school, at the organizers' disposal.</a:t>
            </a:r>
            <a:endParaRPr kumimoji="0" lang="en-US" sz="2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074" name="Rectangle 2"/>
          <p:cNvSpPr>
            <a:spLocks noChangeArrowheads="1"/>
          </p:cNvSpPr>
          <p:nvPr/>
        </p:nvSpPr>
        <p:spPr bwMode="auto">
          <a:xfrm>
            <a:off x="457200" y="228600"/>
            <a:ext cx="845148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3200" b="1"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ART CRAFT CONTEST – NOVEMBER  2019</a:t>
            </a:r>
            <a:endParaRPr kumimoji="0" lang="ro-RO" sz="32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descr="Image associée"/>
          <p:cNvPicPr>
            <a:picLocks noChangeAspect="1" noChangeArrowheads="1"/>
          </p:cNvPicPr>
          <p:nvPr/>
        </p:nvPicPr>
        <p:blipFill>
          <a:blip r:embed="rId2" cstate="print">
            <a:lum bright="27000"/>
          </a:blip>
          <a:srcRect/>
          <a:stretch>
            <a:fillRect/>
          </a:stretch>
        </p:blipFill>
        <p:spPr bwMode="auto">
          <a:xfrm>
            <a:off x="-1" y="0"/>
            <a:ext cx="9144001" cy="6858001"/>
          </a:xfrm>
          <a:prstGeom prst="rect">
            <a:avLst/>
          </a:prstGeom>
          <a:noFill/>
        </p:spPr>
      </p:pic>
      <p:sp>
        <p:nvSpPr>
          <p:cNvPr id="2049" name="Rectangle 1"/>
          <p:cNvSpPr>
            <a:spLocks noChangeArrowheads="1"/>
          </p:cNvSpPr>
          <p:nvPr/>
        </p:nvSpPr>
        <p:spPr bwMode="auto">
          <a:xfrm>
            <a:off x="152400" y="1348799"/>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Purpose</a:t>
            </a: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to raise pupils 'interest in lyrical creation, culture, affirmation, knowledge and stimulation of students' artistic and creative potential.</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Objectives:</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Developing love for beauty.</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Stimulating the creative potential of students.</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Target group:</a:t>
            </a: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talented students from partner schools</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Organizers:</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Each partner school and Romania at a transnational level</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Typing of creation:</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The theme of the creation will correspond to the specificity of the project. If this condition is not respected, the works will be removed from the contest.</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 student can participate with a single work.</a:t>
            </a:r>
            <a:endParaRPr kumimoji="0" lang="en-US" sz="22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5 poems from each country will be sent in A4 size, portrait, written in Times New Roman, 12, 1.5 rows, 20 mm equal margins. </a:t>
            </a:r>
            <a:endParaRPr kumimoji="0" lang="ro-RO" sz="2200" b="1" i="0" u="none" strike="noStrike" cap="none" normalizeH="0" baseline="0" dirty="0" smtClean="0">
              <a:ln>
                <a:noFill/>
              </a:ln>
              <a:solidFill>
                <a:srgbClr val="000099"/>
              </a:solidFill>
              <a:effectLst/>
              <a:latin typeface="Arial" pitchFamily="34" charset="0"/>
              <a:cs typeface="Arial" pitchFamily="34" charset="0"/>
            </a:endParaRPr>
          </a:p>
        </p:txBody>
      </p:sp>
      <p:sp>
        <p:nvSpPr>
          <p:cNvPr id="5" name="Rectangle 4"/>
          <p:cNvSpPr/>
          <p:nvPr/>
        </p:nvSpPr>
        <p:spPr>
          <a:xfrm>
            <a:off x="457200" y="0"/>
            <a:ext cx="7696200" cy="1015663"/>
          </a:xfrm>
          <a:prstGeom prst="rect">
            <a:avLst/>
          </a:prstGeom>
        </p:spPr>
        <p:txBody>
          <a:bodyPr wrap="square">
            <a:spAutoFit/>
          </a:bodyPr>
          <a:lstStyle/>
          <a:p>
            <a:pPr lvl="0" algn="ctr" fontAlgn="base">
              <a:spcBef>
                <a:spcPct val="0"/>
              </a:spcBef>
              <a:spcAft>
                <a:spcPct val="0"/>
              </a:spcAft>
            </a:pPr>
            <a:r>
              <a:rPr kumimoji="0" lang="en-US" sz="2000" b="1" i="0" u="sng"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LITERARY CONTESTS</a:t>
            </a:r>
            <a:endParaRPr kumimoji="0" lang="en-US" sz="2000" b="0"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lvl="0" algn="ctr" fontAlgn="base">
              <a:spcBef>
                <a:spcPct val="0"/>
              </a:spcBef>
              <a:spcAft>
                <a:spcPct val="0"/>
              </a:spcAft>
            </a:pPr>
            <a:r>
              <a:rPr kumimoji="0" lang="en-US" sz="2000" b="1"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SEA POEMS – December 2018 </a:t>
            </a:r>
            <a:endParaRPr kumimoji="0" lang="en-US" sz="20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a:p>
            <a:pPr lvl="0" algn="ctr" eaLnBrk="0" fontAlgn="base" hangingPunct="0">
              <a:spcBef>
                <a:spcPct val="0"/>
              </a:spcBef>
              <a:spcAft>
                <a:spcPct val="0"/>
              </a:spcAft>
            </a:pPr>
            <a:r>
              <a:rPr kumimoji="0" lang="en-US" sz="2000" b="1"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STORIES AND LEGENDS OF THE SEA</a:t>
            </a:r>
            <a:r>
              <a:rPr kumimoji="0" lang="en-US" sz="2000" b="1" i="1"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 </a:t>
            </a:r>
            <a:r>
              <a:rPr kumimoji="0" lang="en-US" sz="2000" b="1" i="0" u="none" strike="noStrike" cap="none" normalizeH="0" baseline="0" dirty="0" smtClean="0">
                <a:ln>
                  <a:noFill/>
                </a:ln>
                <a:solidFill>
                  <a:srgbClr val="000099"/>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December 2019</a:t>
            </a:r>
            <a:endParaRPr kumimoji="0" lang="en-US" sz="2000" b="0" i="0" u="none" strike="noStrike" cap="none" normalizeH="0" baseline="0" dirty="0" smtClean="0">
              <a:ln>
                <a:noFill/>
              </a:ln>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Image associée"/>
          <p:cNvPicPr>
            <a:picLocks noChangeAspect="1" noChangeArrowheads="1"/>
          </p:cNvPicPr>
          <p:nvPr/>
        </p:nvPicPr>
        <p:blipFill>
          <a:blip r:embed="rId2" cstate="print">
            <a:lum bright="27000"/>
          </a:blip>
          <a:srcRect/>
          <a:stretch>
            <a:fillRect/>
          </a:stretch>
        </p:blipFill>
        <p:spPr bwMode="auto">
          <a:xfrm>
            <a:off x="-1" y="-1"/>
            <a:ext cx="9144001" cy="6858001"/>
          </a:xfrm>
          <a:prstGeom prst="rect">
            <a:avLst/>
          </a:prstGeom>
          <a:noFill/>
        </p:spPr>
      </p:pic>
      <p:sp>
        <p:nvSpPr>
          <p:cNvPr id="1025" name="Rectangle 1"/>
          <p:cNvSpPr>
            <a:spLocks noChangeArrowheads="1"/>
          </p:cNvSpPr>
          <p:nvPr/>
        </p:nvSpPr>
        <p:spPr bwMode="auto">
          <a:xfrm>
            <a:off x="0" y="30480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Judging the works</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Between 15 and 20 December 2018, the jury of the competition, consisting of one teacher from Italy, Spain, Portugal and 2 from Romania will select the works to be awarded. To avoid subjectivism, members of the jury will receive the works of the participants without their names. Creations can be identified by a number that will be assigned to each competitor according to the order of enrollment in the contest.</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Announcing Winners</a:t>
            </a: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December 21, 2018 prizes are awarded.The jury can award special prizes to poems considered artistically distinct.</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t>
            </a:r>
            <a:r>
              <a:rPr kumimoji="0" lang="ro-RO" sz="22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Evaluation Criteria</a:t>
            </a: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observance of the requested theme and the required editing standards;</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correctness of expression;</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text coherence (linguistic register, style, lexicon);</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the content must respect the theme of this project;</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the impact of the transmitted message;</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creativity (language, figurative, artistic images);</a:t>
            </a:r>
            <a:endParaRPr kumimoji="0" lang="en-US" sz="22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technical elements, compositional particularities (layout, paragraphs, lyrics).</a:t>
            </a:r>
            <a:endParaRPr kumimoji="0" lang="ro-RO" sz="2200" b="1" i="0" u="none" strike="noStrike" cap="none" normalizeH="0" baseline="0" dirty="0" smtClean="0">
              <a:ln>
                <a:noFill/>
              </a:ln>
              <a:solidFill>
                <a:srgbClr val="000099"/>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Image associée"/>
          <p:cNvPicPr>
            <a:picLocks noChangeAspect="1" noChangeArrowheads="1"/>
          </p:cNvPicPr>
          <p:nvPr/>
        </p:nvPicPr>
        <p:blipFill>
          <a:blip r:embed="rId2" cstate="print">
            <a:lum bright="27000"/>
          </a:blip>
          <a:srcRect/>
          <a:stretch>
            <a:fillRect/>
          </a:stretch>
        </p:blipFill>
        <p:spPr bwMode="auto">
          <a:xfrm>
            <a:off x="-1" y="-1"/>
            <a:ext cx="9144001" cy="6858001"/>
          </a:xfrm>
          <a:prstGeom prst="rect">
            <a:avLst/>
          </a:prstGeom>
          <a:noFill/>
        </p:spPr>
      </p:pic>
      <p:sp>
        <p:nvSpPr>
          <p:cNvPr id="17409" name="Rectangle 1"/>
          <p:cNvSpPr>
            <a:spLocks noChangeArrowheads="1"/>
          </p:cNvSpPr>
          <p:nvPr/>
        </p:nvSpPr>
        <p:spPr bwMode="auto">
          <a:xfrm>
            <a:off x="0" y="653534"/>
            <a:ext cx="8839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t>
            </a:r>
            <a:r>
              <a:rPr kumimoji="0" lang="ro-RO" sz="2400" b="1" i="0" u="sng"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The scoring system</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Among the poems included in the competition, for each section, the jury will choose lyrical creations considered superior in artistic terms (their number will be later chosen in relation to the number of poems entered in the competition).</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For each prize, special mention and award will be given as follows: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t>
            </a: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1st prize between 90 and 100 points;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t>
            </a: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2nd prize between 80 and 89 points;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t>
            </a: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3rd prize between 70 and 79 points;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ho</a:t>
            </a: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nourable mention between 60 and 69 points;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lang="en-US" sz="2400" b="1" dirty="0">
                <a:solidFill>
                  <a:srgbClr val="000099"/>
                </a:solidFill>
                <a:latin typeface="Times New Roman" pitchFamily="18" charset="0"/>
                <a:ea typeface="Calibri" pitchFamily="34" charset="0"/>
                <a:cs typeface="Times New Roman" pitchFamily="18" charset="0"/>
              </a:rPr>
              <a:t>s</a:t>
            </a:r>
            <a:r>
              <a:rPr kumimoji="0" lang="ro-RO" sz="24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pecial prize between 50 and 59 points.</a:t>
            </a: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627</Words>
  <Application>Microsoft Office PowerPoint</Application>
  <PresentationFormat>Expunere pe ecran (4:3)</PresentationFormat>
  <Paragraphs>53</Paragraphs>
  <Slides>5</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5</vt:i4>
      </vt:variant>
    </vt:vector>
  </HeadingPairs>
  <TitlesOfParts>
    <vt:vector size="11" baseType="lpstr">
      <vt:lpstr>新細明體</vt:lpstr>
      <vt:lpstr>Arial</vt:lpstr>
      <vt:lpstr>Calibri</vt:lpstr>
      <vt:lpstr>Times New Roman</vt:lpstr>
      <vt:lpstr>Wingdings</vt:lpstr>
      <vt:lpstr>Office Theme</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Penelea</dc:creator>
  <cp:lastModifiedBy>Utilizator</cp:lastModifiedBy>
  <cp:revision>5</cp:revision>
  <dcterms:created xsi:type="dcterms:W3CDTF">2018-10-30T05:14:35Z</dcterms:created>
  <dcterms:modified xsi:type="dcterms:W3CDTF">2018-10-31T11:21:58Z</dcterms:modified>
</cp:coreProperties>
</file>