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0" r:id="rId3"/>
    <p:sldId id="289" r:id="rId4"/>
    <p:sldId id="258" r:id="rId5"/>
    <p:sldId id="267" r:id="rId6"/>
    <p:sldId id="263" r:id="rId7"/>
    <p:sldId id="287" r:id="rId8"/>
    <p:sldId id="284" r:id="rId9"/>
    <p:sldId id="274" r:id="rId10"/>
    <p:sldId id="273" r:id="rId11"/>
    <p:sldId id="281" r:id="rId12"/>
    <p:sldId id="285" r:id="rId13"/>
    <p:sldId id="264" r:id="rId14"/>
    <p:sldId id="275" r:id="rId15"/>
    <p:sldId id="276" r:id="rId16"/>
    <p:sldId id="266" r:id="rId17"/>
    <p:sldId id="290" r:id="rId18"/>
    <p:sldId id="268"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C0CCF-DA8C-1005-7554-F6401603BC95}" v="318" dt="2022-03-30T08:57:39.738"/>
    <p1510:client id="{0B211F7C-7293-497F-99BB-D6E20544D608}" v="774" dt="2022-03-30T10:11:55.925"/>
    <p1510:client id="{2ABB4032-F687-D38C-AF01-3DCEE375FF87}" v="35" dt="2022-03-30T08:56:11.030"/>
    <p1510:client id="{30661670-3D14-42AD-B945-9FEB87659BAD}" v="608" dt="2022-03-30T08:29:00.123"/>
    <p1510:client id="{356D840D-A5FF-9FDE-E379-4BB28751A503}" v="408" dt="2022-03-30T08:47:15.805"/>
    <p1510:client id="{4914071B-6634-1181-4DE6-9D3EC5C6E6B9}" v="19" dt="2022-03-30T10:32:48.368"/>
    <p1510:client id="{5EAB6E7D-521A-C2F2-0753-D58DE15E54B6}" v="360" dt="2022-03-30T10:14:36.451"/>
    <p1510:client id="{7B586559-35EB-47E7-842D-2259DC79A069}" v="326" dt="2022-03-30T08:22:03.751"/>
    <p1510:client id="{9AD34A92-B406-4AB4-8569-15F89926F2B4}" v="228" dt="2022-03-30T08:26:32.490"/>
    <p1510:client id="{A189BEE1-8A6C-30AD-DFC4-59DEE8E53470}" v="34" dt="2022-03-30T10:36:30.974"/>
    <p1510:client id="{AA3A52DA-54A6-919E-85DC-FE2D01942504}" v="8" dt="2022-03-30T08:55:59.333"/>
    <p1510:client id="{ADFD6827-8B02-4FF4-87FC-11D4AD8E2984}" v="536" dt="2022-03-30T08:48:23.523"/>
    <p1510:client id="{B7132AF8-E0DF-5A22-B17D-6D77D53EC8D1}" v="215" dt="2022-03-30T10:34:39.837"/>
    <p1510:client id="{C8F7749D-929A-07EE-4BC1-62B5FC38A8C2}" v="437" dt="2022-03-30T10:12:3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78" d="100"/>
          <a:sy n="78" d="100"/>
        </p:scale>
        <p:origin x="1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36336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223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95029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9895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88658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46565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52054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10746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61100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55657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95006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39717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13278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3/31/2022</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400169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3/31/2022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a:p>
        </p:txBody>
      </p:sp>
    </p:spTree>
    <p:extLst>
      <p:ext uri="{BB962C8B-B14F-4D97-AF65-F5344CB8AC3E}">
        <p14:creationId xmlns:p14="http://schemas.microsoft.com/office/powerpoint/2010/main" val="361156201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8m4q8SsaZeE?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arget="../media/image13.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arget="../media/image18.jpe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image1.jpeg" Type="http://schemas.openxmlformats.org/officeDocument/2006/relationships/image"/><Relationship Id="rId2" Target="../media/image4.jpeg" Type="http://schemas.openxmlformats.org/officeDocument/2006/relationships/image"/><Relationship Id="rId1" Target="../slideLayouts/slideLayout2.xml" Type="http://schemas.openxmlformats.org/officeDocument/2006/relationships/slideLayout"/><Relationship Id="rId4" Target="../media/image5.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VJ9ZK8SjvQ?start=31&amp;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E5aCj1kmy6Q?feature=oembed" TargetMode="External"/></Relationships>
</file>

<file path=ppt/slides/_rels/slide9.xml.rels><?xml version="1.0" encoding="UTF-8" standalone="yes" ?><Relationships xmlns="http://schemas.openxmlformats.org/package/2006/relationships"><Relationship Id="rId2" Target="../media/image11.jpe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Hay bale in the farm" id="23" name="Picture 4">
            <a:extLst>
              <a:ext uri="{FF2B5EF4-FFF2-40B4-BE49-F238E27FC236}">
                <a16:creationId xmlns:a16="http://schemas.microsoft.com/office/drawing/2014/main" id="{17613659-BFB4-CA54-10EB-C5792887B635}"/>
              </a:ext>
            </a:extLst>
          </p:cNvPr>
          <p:cNvPicPr>
            <a:picLocks noChangeAspect="1"/>
          </p:cNvPicPr>
          <p:nvPr/>
        </p:nvPicPr>
        <p:blipFill rotWithShape="1">
          <a:blip r:embed="rId2">
            <a:alphaModFix amt="40000"/>
          </a:blip>
          <a:srcRect b="-2" r="-2"/>
          <a:stretch/>
        </p:blipFill>
        <p:spPr>
          <a:xfrm>
            <a:off x="20" y="10"/>
            <a:ext cx="12191980" cy="6857990"/>
          </a:xfrm>
          <a:prstGeom prst="rect">
            <a:avLst/>
          </a:prstGeom>
        </p:spPr>
      </p:pic>
      <p:sp>
        <p:nvSpPr>
          <p:cNvPr id="2" name="Title 1">
            <a:extLst>
              <a:ext uri="{FF2B5EF4-FFF2-40B4-BE49-F238E27FC236}">
                <a16:creationId xmlns:a16="http://schemas.microsoft.com/office/drawing/2014/main" id="{7B1F2009-C7E4-CA44-88FF-1A1D2647C818}"/>
              </a:ext>
            </a:extLst>
          </p:cNvPr>
          <p:cNvSpPr>
            <a:spLocks noGrp="1"/>
          </p:cNvSpPr>
          <p:nvPr>
            <p:ph type="ctrTitle"/>
          </p:nvPr>
        </p:nvSpPr>
        <p:spPr>
          <a:xfrm>
            <a:off x="810001" y="1449147"/>
            <a:ext cx="10572000" cy="3732453"/>
          </a:xfrm>
        </p:spPr>
        <p:txBody>
          <a:bodyPr>
            <a:normAutofit/>
          </a:bodyPr>
          <a:lstStyle/>
          <a:p>
            <a:r>
              <a:rPr lang="en-US">
                <a:cs typeface="Calibri Light"/>
              </a:rPr>
              <a:t>Zamora and its surroundings</a:t>
            </a:r>
          </a:p>
        </p:txBody>
      </p:sp>
      <p:sp>
        <p:nvSpPr>
          <p:cNvPr id="3" name="Subtitle 2">
            <a:extLst>
              <a:ext uri="{FF2B5EF4-FFF2-40B4-BE49-F238E27FC236}">
                <a16:creationId xmlns:a16="http://schemas.microsoft.com/office/drawing/2014/main" id="{DCDBC13C-94AD-FC48-AD7A-F721C63AD07B}"/>
              </a:ext>
            </a:extLst>
          </p:cNvPr>
          <p:cNvSpPr>
            <a:spLocks noGrp="1"/>
          </p:cNvSpPr>
          <p:nvPr>
            <p:ph idx="1" type="subTitle"/>
          </p:nvPr>
        </p:nvSpPr>
        <p:spPr>
          <a:xfrm>
            <a:off x="810001" y="5280847"/>
            <a:ext cx="10572000" cy="434974"/>
          </a:xfrm>
        </p:spPr>
        <p:txBody>
          <a:bodyPr>
            <a:normAutofit/>
          </a:bodyPr>
          <a:lstStyle/>
          <a:p>
            <a:r>
              <a:rPr lang="en-US"/>
              <a:t>IES LA VAGUADA</a:t>
            </a:r>
          </a:p>
        </p:txBody>
      </p:sp>
      <p:sp>
        <p:nvSpPr>
          <p:cNvPr id="4" name="CuadroTexto 3">
            <a:extLst>
              <a:ext uri="{FF2B5EF4-FFF2-40B4-BE49-F238E27FC236}">
                <a16:creationId xmlns:a16="http://schemas.microsoft.com/office/drawing/2014/main" id="{7305CFCF-2833-CD30-7863-C2ABD0031504}"/>
              </a:ext>
            </a:extLst>
          </p:cNvPr>
          <p:cNvSpPr txBox="1"/>
          <p:nvPr/>
        </p:nvSpPr>
        <p:spPr>
          <a:xfrm>
            <a:off x="4724400" y="3200399"/>
            <a:ext cx="2743200"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endParaRPr lang="es-ES"/>
          </a:p>
        </p:txBody>
      </p:sp>
    </p:spTree>
    <p:extLst>
      <p:ext uri="{BB962C8B-B14F-4D97-AF65-F5344CB8AC3E}">
        <p14:creationId xmlns:p14="http://schemas.microsoft.com/office/powerpoint/2010/main" val="328209819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1500"/>
                                  </p:stCondLst>
                                  <p:iterate>
                                    <p:tmPct val="10000"/>
                                  </p:iterate>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700" id="7"/>
                                        <p:tgtEl>
                                          <p:spTgt spid="3">
                                            <p:txEl>
                                              <p:pRg end="0" st="0"/>
                                            </p:txEl>
                                          </p:spTgt>
                                        </p:tgtEl>
                                      </p:cBhvr>
                                    </p:animEffect>
                                  </p:childTnLst>
                                </p:cTn>
                              </p:par>
                              <p:par>
                                <p:cTn fill="hold" grpId="0" id="8" nodeType="withEffect" presetClass="entr" presetID="10" presetSubtype="0">
                                  <p:stCondLst>
                                    <p:cond delay="1000"/>
                                  </p:stCondLst>
                                  <p:iterate>
                                    <p:tmPct val="10000"/>
                                  </p:iterate>
                                  <p:childTnLst>
                                    <p:set>
                                      <p:cBhvr>
                                        <p:cTn dur="1" fill="hold" id="9">
                                          <p:stCondLst>
                                            <p:cond delay="0"/>
                                          </p:stCondLst>
                                        </p:cTn>
                                        <p:tgtEl>
                                          <p:spTgt spid="2"/>
                                        </p:tgtEl>
                                        <p:attrNameLst>
                                          <p:attrName>style.visibility</p:attrName>
                                        </p:attrNameLst>
                                      </p:cBhvr>
                                      <p:to>
                                        <p:strVal val="visible"/>
                                      </p:to>
                                    </p:set>
                                    <p:animEffect filter="fade" transition="in">
                                      <p:cBhvr>
                                        <p:cTn dur="700" id="1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E93D008-66C3-F177-E3DC-F09141F394EF}"/>
              </a:ext>
            </a:extLst>
          </p:cNvPr>
          <p:cNvSpPr>
            <a:spLocks noGrp="1"/>
          </p:cNvSpPr>
          <p:nvPr>
            <p:ph type="title"/>
          </p:nvPr>
        </p:nvSpPr>
        <p:spPr>
          <a:xfrm>
            <a:off x="451514" y="1800225"/>
            <a:ext cx="3444211" cy="4241136"/>
          </a:xfrm>
        </p:spPr>
        <p:txBody>
          <a:bodyPr vert="horz" lIns="91440" tIns="45720" rIns="91440" bIns="45720" rtlCol="0" anchor="t">
            <a:normAutofit/>
          </a:bodyPr>
          <a:lstStyle/>
          <a:p>
            <a:pPr>
              <a:lnSpc>
                <a:spcPct val="90000"/>
              </a:lnSpc>
            </a:pPr>
            <a:r>
              <a:rPr lang="en-US" sz="3700"/>
              <a:t>ARRIBES DEL DUERO</a:t>
            </a:r>
            <a:br>
              <a:rPr lang="en-US" sz="3700"/>
            </a:br>
            <a:br>
              <a:rPr lang="en-US" sz="3700"/>
            </a:br>
            <a:r>
              <a:rPr lang="en-US" sz="2000"/>
              <a:t>It is a canyon of the river Duero declared a natural park</a:t>
            </a:r>
            <a:br>
              <a:rPr lang="en-US" sz="2000"/>
            </a:br>
            <a:r>
              <a:rPr lang="en-US" sz="2000"/>
              <a:t>You can go canoeing along the river through the canyon.</a:t>
            </a:r>
          </a:p>
        </p:txBody>
      </p:sp>
      <p:pic>
        <p:nvPicPr>
          <p:cNvPr id="7" name="Elementos multimedia en línea 6" title="Arribes del Duero y Puente de Pino desde el aire">
            <a:hlinkClick r:id="" action="ppaction://media"/>
            <a:extLst>
              <a:ext uri="{FF2B5EF4-FFF2-40B4-BE49-F238E27FC236}">
                <a16:creationId xmlns:a16="http://schemas.microsoft.com/office/drawing/2014/main" id="{8C2B179D-2B25-3B0F-A5CC-D35769373DE0}"/>
              </a:ext>
            </a:extLst>
          </p:cNvPr>
          <p:cNvPicPr>
            <a:picLocks noGrp="1" noRot="1" noChangeAspect="1"/>
          </p:cNvPicPr>
          <p:nvPr>
            <p:ph idx="1"/>
            <a:videoFile r:link="rId1"/>
          </p:nvPr>
        </p:nvPicPr>
        <p:blipFill>
          <a:blip r:embed="rId4"/>
          <a:stretch>
            <a:fillRect/>
          </a:stretch>
        </p:blipFill>
        <p:spPr>
          <a:xfrm>
            <a:off x="6153509" y="1722632"/>
            <a:ext cx="4572000" cy="3429000"/>
          </a:xfrm>
        </p:spPr>
      </p:pic>
    </p:spTree>
    <p:extLst>
      <p:ext uri="{BB962C8B-B14F-4D97-AF65-F5344CB8AC3E}">
        <p14:creationId xmlns:p14="http://schemas.microsoft.com/office/powerpoint/2010/main" val="2307119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Pantalla de computadora&#10;&#10;Descripción generada automáticamente" id="4" name="Imagen 4">
            <a:extLst>
              <a:ext uri="{FF2B5EF4-FFF2-40B4-BE49-F238E27FC236}">
                <a16:creationId xmlns:a16="http://schemas.microsoft.com/office/drawing/2014/main" id="{2C6205E9-1E63-4EA6-2954-60E8F6E0D3EC}"/>
              </a:ext>
            </a:extLst>
          </p:cNvPr>
          <p:cNvPicPr>
            <a:picLocks noChangeAspect="1"/>
          </p:cNvPicPr>
          <p:nvPr/>
        </p:nvPicPr>
        <p:blipFill rotWithShape="1">
          <a:blip r:embed="rId2">
            <a:alphaModFix amt="40000"/>
          </a:blip>
          <a:srcRect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2ECAEA46-C470-10C0-0450-D7344D34967C}"/>
              </a:ext>
            </a:extLst>
          </p:cNvPr>
          <p:cNvSpPr>
            <a:spLocks noGrp="1"/>
          </p:cNvSpPr>
          <p:nvPr>
            <p:ph idx="4294967295" type="title"/>
          </p:nvPr>
        </p:nvSpPr>
        <p:spPr>
          <a:xfrm>
            <a:off x="0" y="447675"/>
            <a:ext cx="10572750" cy="969963"/>
          </a:xfrm>
        </p:spPr>
        <p:txBody>
          <a:bodyPr>
            <a:normAutofit/>
          </a:bodyPr>
          <a:lstStyle/>
          <a:p>
            <a:r>
              <a:rPr lang="es-ES"/>
              <a:t>WHERE IS IT?</a:t>
            </a:r>
          </a:p>
        </p:txBody>
      </p:sp>
      <p:sp>
        <p:nvSpPr>
          <p:cNvPr id="8" name="Content Placeholder 7">
            <a:extLst>
              <a:ext uri="{FF2B5EF4-FFF2-40B4-BE49-F238E27FC236}">
                <a16:creationId xmlns:a16="http://schemas.microsoft.com/office/drawing/2014/main" id="{5320CF3A-79D2-D31F-1C3C-0BD54090A619}"/>
              </a:ext>
            </a:extLst>
          </p:cNvPr>
          <p:cNvSpPr>
            <a:spLocks noGrp="1"/>
          </p:cNvSpPr>
          <p:nvPr>
            <p:ph idx="4294967295"/>
          </p:nvPr>
        </p:nvSpPr>
        <p:spPr>
          <a:xfrm>
            <a:off x="0" y="2222500"/>
            <a:ext cx="10553700" cy="3636963"/>
          </a:xfrm>
        </p:spPr>
        <p:txBody>
          <a:bodyPr>
            <a:normAutofit/>
          </a:bodyPr>
          <a:lstStyle/>
          <a:p>
            <a:r>
              <a:rPr err="1" lang="en-US"/>
              <a:t>Arribes</a:t>
            </a:r>
            <a:r>
              <a:rPr lang="en-US"/>
              <a:t> del Duero make </a:t>
            </a:r>
            <a:r>
              <a:rPr err="1" lang="en-US"/>
              <a:t>frontieer</a:t>
            </a:r>
            <a:r>
              <a:rPr lang="en-US"/>
              <a:t> between Spain and Portugal.</a:t>
            </a:r>
            <a:endParaRPr lang="es-ES"/>
          </a:p>
        </p:txBody>
      </p:sp>
    </p:spTree>
    <p:extLst>
      <p:ext uri="{BB962C8B-B14F-4D97-AF65-F5344CB8AC3E}">
        <p14:creationId xmlns:p14="http://schemas.microsoft.com/office/powerpoint/2010/main" val="141067714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2.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b="b" l="0" r="r" t="0"/>
            <a:pathLst>
              <a:path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descr="Una roca en un cuerpo de agua&#10;&#10;Descripción generada automáticamente" id="4" name="Imagen 4">
            <a:extLst>
              <a:ext uri="{FF2B5EF4-FFF2-40B4-BE49-F238E27FC236}">
                <a16:creationId xmlns:a16="http://schemas.microsoft.com/office/drawing/2014/main" id="{F751CC1D-062D-F6F7-BC64-F9581B7B64F9}"/>
              </a:ext>
            </a:extLst>
          </p:cNvPr>
          <p:cNvPicPr>
            <a:picLocks noChangeAspect="1" noGrp="1"/>
          </p:cNvPicPr>
          <p:nvPr>
            <p:ph idx="1"/>
          </p:nvPr>
        </p:nvPicPr>
        <p:blipFill rotWithShape="1">
          <a:blip r:embed="rId2"/>
          <a:srcRect b="-1" r="135"/>
          <a:stretch/>
        </p:blipFill>
        <p:spPr>
          <a:xfrm>
            <a:off x="5782733" y="10"/>
            <a:ext cx="6409267" cy="4883271"/>
          </a:xfrm>
          <a:prstGeom prst="rect">
            <a:avLst/>
          </a:prstGeom>
        </p:spPr>
      </p:pic>
      <p:pic>
        <p:nvPicPr>
          <p:cNvPr id="5" name="Imagen 5">
            <a:extLst>
              <a:ext uri="{FF2B5EF4-FFF2-40B4-BE49-F238E27FC236}">
                <a16:creationId xmlns:a16="http://schemas.microsoft.com/office/drawing/2014/main" id="{4D9B1018-7ED3-8ABB-E1E0-E437B6C44C33}"/>
              </a:ext>
            </a:extLst>
          </p:cNvPr>
          <p:cNvPicPr>
            <a:picLocks noChangeAspect="1"/>
          </p:cNvPicPr>
          <p:nvPr/>
        </p:nvPicPr>
        <p:blipFill rotWithShape="1">
          <a:blip r:embed="rId3"/>
          <a:srcRect b="-2" r="7"/>
          <a:stretch/>
        </p:blipFill>
        <p:spPr>
          <a:xfrm>
            <a:off x="-1" y="-1"/>
            <a:ext cx="6094411" cy="4883281"/>
          </a:xfrm>
          <a:custGeom>
            <a:avLst/>
            <a:gdLst/>
            <a:ahLst/>
            <a:cxnLst/>
            <a:rect b="b" l="l" r="r" t="t"/>
            <a:pathLst>
              <a:path h="4883281" w="609441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ln w="12700">
            <a:solidFill>
              <a:schemeClr val="tx1"/>
            </a:solidFill>
          </a:ln>
        </p:spPr>
      </p:pic>
      <p:sp>
        <p:nvSpPr>
          <p:cNvPr id="12" name="Freeform 9">
            <a:extLst>
              <a:ext uri="{FF2B5EF4-FFF2-40B4-BE49-F238E27FC236}">
                <a16:creationId xmlns:a16="http://schemas.microsoft.com/office/drawing/2014/main" id="{A10B3C8E-9FBF-459A-A9D9-2FA3784DBFBE}"/>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fmla="*/ 0 w 12192000" name="connsiteX0"/>
              <a:gd fmla="*/ 0 h 2332906" name="connsiteY0"/>
              <a:gd fmla="*/ 1996017 w 12192000" name="connsiteX1"/>
              <a:gd fmla="*/ 0 h 2332906" name="connsiteY1"/>
              <a:gd fmla="*/ 2377017 w 12192000" name="connsiteX2"/>
              <a:gd fmla="*/ 263783 h 2332906" name="connsiteY2"/>
              <a:gd fmla="*/ 2385484 w 12192000" name="connsiteX3"/>
              <a:gd fmla="*/ 266713 h 2332906" name="connsiteY3"/>
              <a:gd fmla="*/ 2398184 w 12192000" name="connsiteX4"/>
              <a:gd fmla="*/ 271110 h 2332906" name="connsiteY4"/>
              <a:gd fmla="*/ 2410883 w 12192000" name="connsiteX5"/>
              <a:gd fmla="*/ 275506 h 2332906" name="connsiteY5"/>
              <a:gd fmla="*/ 2421467 w 12192000" name="connsiteX6"/>
              <a:gd fmla="*/ 275506 h 2332906" name="connsiteY6"/>
              <a:gd fmla="*/ 2434167 w 12192000" name="connsiteX7"/>
              <a:gd fmla="*/ 275506 h 2332906" name="connsiteY7"/>
              <a:gd fmla="*/ 2444750 w 12192000" name="connsiteX8"/>
              <a:gd fmla="*/ 271110 h 2332906" name="connsiteY8"/>
              <a:gd fmla="*/ 2457450 w 12192000" name="connsiteX9"/>
              <a:gd fmla="*/ 266713 h 2332906" name="connsiteY9"/>
              <a:gd fmla="*/ 2465917 w 12192000" name="connsiteX10"/>
              <a:gd fmla="*/ 263783 h 2332906" name="connsiteY10"/>
              <a:gd fmla="*/ 2846917 w 12192000" name="connsiteX11"/>
              <a:gd fmla="*/ 0 h 2332906" name="connsiteY11"/>
              <a:gd fmla="*/ 12192000 w 12192000" name="connsiteX12"/>
              <a:gd fmla="*/ 0 h 2332906" name="connsiteY12"/>
              <a:gd fmla="*/ 12192000 w 12192000" name="connsiteX13"/>
              <a:gd fmla="*/ 2332906 h 2332906" name="connsiteY13"/>
              <a:gd fmla="*/ 0 w 12192000" name="connsiteX14"/>
              <a:gd fmla="*/ 2332906 h 2332906"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32906" w="12192000">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ítulo 1">
            <a:extLst>
              <a:ext uri="{FF2B5EF4-FFF2-40B4-BE49-F238E27FC236}">
                <a16:creationId xmlns:a16="http://schemas.microsoft.com/office/drawing/2014/main" id="{72B9B8F2-EC62-CC6C-C8AC-2915C69372DF}"/>
              </a:ext>
            </a:extLst>
          </p:cNvPr>
          <p:cNvSpPr>
            <a:spLocks noGrp="1"/>
          </p:cNvSpPr>
          <p:nvPr>
            <p:ph type="title"/>
          </p:nvPr>
        </p:nvSpPr>
        <p:spPr>
          <a:xfrm>
            <a:off x="812788" y="4895558"/>
            <a:ext cx="10572000" cy="779529"/>
          </a:xfrm>
        </p:spPr>
        <p:txBody>
          <a:bodyPr anchor="b" bIns="45720" lIns="91440" rIns="91440" rtlCol="0" tIns="45720" vert="horz">
            <a:normAutofit/>
          </a:bodyPr>
          <a:lstStyle/>
          <a:p>
            <a:r>
              <a:rPr lang="en-US"/>
              <a:t>WHAT TO DO</a:t>
            </a:r>
          </a:p>
        </p:txBody>
      </p:sp>
      <p:sp>
        <p:nvSpPr>
          <p:cNvPr id="6" name="CuadroTexto 5">
            <a:extLst>
              <a:ext uri="{FF2B5EF4-FFF2-40B4-BE49-F238E27FC236}">
                <a16:creationId xmlns:a16="http://schemas.microsoft.com/office/drawing/2014/main" id="{C207C93D-EDDF-0455-67D0-ADC9B55470A1}"/>
              </a:ext>
            </a:extLst>
          </p:cNvPr>
          <p:cNvSpPr txBox="1"/>
          <p:nvPr/>
        </p:nvSpPr>
        <p:spPr>
          <a:xfrm>
            <a:off x="-1673524" y="10216551"/>
            <a:ext cx="8925463" cy="369332"/>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pPr algn="l"/>
            <a:r>
              <a:rPr lang="es-ES"/>
              <a:t>Haga clic para agregar texto</a:t>
            </a:r>
          </a:p>
        </p:txBody>
      </p:sp>
      <p:sp>
        <p:nvSpPr>
          <p:cNvPr id="7" name="CuadroTexto 6">
            <a:extLst>
              <a:ext uri="{FF2B5EF4-FFF2-40B4-BE49-F238E27FC236}">
                <a16:creationId xmlns:a16="http://schemas.microsoft.com/office/drawing/2014/main" id="{0580F824-12A9-7AEB-CDFE-B0CDA8BFF16D}"/>
              </a:ext>
            </a:extLst>
          </p:cNvPr>
          <p:cNvSpPr txBox="1"/>
          <p:nvPr/>
        </p:nvSpPr>
        <p:spPr>
          <a:xfrm>
            <a:off x="6089350" y="4881652"/>
            <a:ext cx="5733690" cy="1569660"/>
          </a:xfrm>
          <a:prstGeom prst="rect">
            <a:avLst/>
          </a:prstGeom>
          <a:noFill/>
        </p:spPr>
        <p:txBody>
          <a:bodyPr anchor="t" anchorCtr="0" bIns="45720" compatLnSpc="1" forceAA="0" fromWordArt="0" horzOverflow="overflow" lIns="91440" numCol="1" rIns="91440" rot="0" rtlCol="0" spcCol="0" spcFirstLastPara="0" tIns="45720" vert="horz" vertOverflow="overflow" wrap="square">
            <a:prstTxWarp prst="textNoShape">
              <a:avLst/>
            </a:prstTxWarp>
            <a:spAutoFit/>
          </a:bodyPr>
          <a:lstStyle/>
          <a:p>
            <a:r>
              <a:rPr err="1" lang="es-ES" sz="2400"/>
              <a:t>One</a:t>
            </a:r>
            <a:r>
              <a:rPr lang="es-ES" sz="2400"/>
              <a:t> </a:t>
            </a:r>
            <a:r>
              <a:rPr err="1" lang="es-ES" sz="2400"/>
              <a:t>of</a:t>
            </a:r>
            <a:r>
              <a:rPr lang="es-ES" sz="2400"/>
              <a:t> </a:t>
            </a:r>
            <a:r>
              <a:rPr err="1" lang="es-ES" sz="2400"/>
              <a:t>the</a:t>
            </a:r>
            <a:r>
              <a:rPr lang="es-ES" sz="2400"/>
              <a:t> </a:t>
            </a:r>
            <a:r>
              <a:rPr err="1" lang="es-ES" sz="2400"/>
              <a:t>most</a:t>
            </a:r>
            <a:r>
              <a:rPr lang="es-ES" sz="2400"/>
              <a:t> </a:t>
            </a:r>
            <a:r>
              <a:rPr err="1" lang="es-ES" sz="2400"/>
              <a:t>well</a:t>
            </a:r>
            <a:r>
              <a:rPr lang="es-ES" sz="2400"/>
              <a:t> </a:t>
            </a:r>
            <a:r>
              <a:rPr err="1" lang="es-ES" sz="2400"/>
              <a:t>known</a:t>
            </a:r>
            <a:r>
              <a:rPr lang="es-ES" sz="2400"/>
              <a:t> </a:t>
            </a:r>
            <a:r>
              <a:rPr err="1" lang="es-ES" sz="2400"/>
              <a:t>activities</a:t>
            </a:r>
            <a:r>
              <a:rPr lang="es-ES" sz="2400"/>
              <a:t> </a:t>
            </a:r>
            <a:r>
              <a:rPr err="1" lang="es-ES" sz="2400"/>
              <a:t>to</a:t>
            </a:r>
            <a:r>
              <a:rPr lang="es-ES" sz="2400"/>
              <a:t> do  </a:t>
            </a:r>
            <a:r>
              <a:rPr err="1" lang="es-ES" sz="2400"/>
              <a:t>is</a:t>
            </a:r>
            <a:r>
              <a:rPr lang="es-ES" sz="2400"/>
              <a:t> </a:t>
            </a:r>
            <a:r>
              <a:rPr err="1" lang="es-ES" sz="2400"/>
              <a:t>canoeing</a:t>
            </a:r>
            <a:r>
              <a:rPr lang="es-ES" sz="2400"/>
              <a:t>. </a:t>
            </a:r>
            <a:r>
              <a:rPr err="1" lang="es-ES" sz="2400"/>
              <a:t>You</a:t>
            </a:r>
            <a:r>
              <a:rPr lang="es-ES" sz="2400"/>
              <a:t> can </a:t>
            </a:r>
            <a:r>
              <a:rPr err="1" lang="es-ES" sz="2400"/>
              <a:t>travel</a:t>
            </a:r>
            <a:r>
              <a:rPr lang="es-ES" sz="2400"/>
              <a:t> </a:t>
            </a:r>
            <a:r>
              <a:rPr err="1" lang="es-ES" sz="2400"/>
              <a:t>along</a:t>
            </a:r>
            <a:r>
              <a:rPr lang="es-ES" sz="2400"/>
              <a:t> </a:t>
            </a:r>
            <a:r>
              <a:rPr err="1" lang="es-ES" sz="2400"/>
              <a:t>the</a:t>
            </a:r>
            <a:r>
              <a:rPr lang="es-ES" sz="2400"/>
              <a:t> </a:t>
            </a:r>
            <a:r>
              <a:rPr err="1" lang="es-ES" sz="2400"/>
              <a:t>river</a:t>
            </a:r>
            <a:r>
              <a:rPr lang="es-ES" sz="2400"/>
              <a:t> and </a:t>
            </a:r>
            <a:r>
              <a:rPr err="1" lang="es-ES" sz="2400"/>
              <a:t>enjoy</a:t>
            </a:r>
            <a:r>
              <a:rPr lang="es-ES" sz="2400"/>
              <a:t> </a:t>
            </a:r>
            <a:r>
              <a:rPr err="1" lang="es-ES" sz="2400"/>
              <a:t>it´s</a:t>
            </a:r>
            <a:r>
              <a:rPr lang="es-ES" sz="2400"/>
              <a:t> </a:t>
            </a:r>
            <a:r>
              <a:rPr err="1" lang="es-ES" sz="2400"/>
              <a:t>views</a:t>
            </a:r>
            <a:r>
              <a:rPr lang="es-ES" sz="2400"/>
              <a:t>.</a:t>
            </a:r>
          </a:p>
        </p:txBody>
      </p:sp>
    </p:spTree>
    <p:extLst>
      <p:ext uri="{BB962C8B-B14F-4D97-AF65-F5344CB8AC3E}">
        <p14:creationId xmlns:p14="http://schemas.microsoft.com/office/powerpoint/2010/main" val="368566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73260-FDD0-E8B7-4858-FB6839EAFD8F}"/>
              </a:ext>
            </a:extLst>
          </p:cNvPr>
          <p:cNvSpPr>
            <a:spLocks noGrp="1"/>
          </p:cNvSpPr>
          <p:nvPr>
            <p:ph type="title"/>
          </p:nvPr>
        </p:nvSpPr>
        <p:spPr>
          <a:xfrm>
            <a:off x="810000" y="447188"/>
            <a:ext cx="10571998" cy="970450"/>
          </a:xfrm>
        </p:spPr>
        <p:txBody>
          <a:bodyPr>
            <a:normAutofit/>
          </a:bodyPr>
          <a:lstStyle/>
          <a:p>
            <a:r>
              <a:rPr lang="es-ES"/>
              <a:t>Carrascal</a:t>
            </a:r>
          </a:p>
        </p:txBody>
      </p:sp>
      <p:pic>
        <p:nvPicPr>
          <p:cNvPr id="4" name="Imagen 4">
            <a:extLst>
              <a:ext uri="{FF2B5EF4-FFF2-40B4-BE49-F238E27FC236}">
                <a16:creationId xmlns:a16="http://schemas.microsoft.com/office/drawing/2014/main" id="{7B0F56DC-CAF7-D8F1-94E4-ED3077BA0503}"/>
              </a:ext>
            </a:extLst>
          </p:cNvPr>
          <p:cNvPicPr>
            <a:picLocks noChangeAspect="1"/>
          </p:cNvPicPr>
          <p:nvPr/>
        </p:nvPicPr>
        <p:blipFill>
          <a:blip r:embed="rId2"/>
          <a:stretch>
            <a:fillRect/>
          </a:stretch>
        </p:blipFill>
        <p:spPr>
          <a:xfrm>
            <a:off x="5101851" y="2505665"/>
            <a:ext cx="6277349" cy="3531008"/>
          </a:xfrm>
          <a:prstGeom prst="roundRect">
            <a:avLst>
              <a:gd name="adj" fmla="val 3876"/>
            </a:avLst>
          </a:prstGeom>
          <a:ln>
            <a:solidFill>
              <a:schemeClr val="accent1"/>
            </a:solidFill>
          </a:ln>
          <a:effectLst/>
        </p:spPr>
      </p:pic>
      <p:pic>
        <p:nvPicPr>
          <p:cNvPr id="10" name="Imagen 10">
            <a:extLst>
              <a:ext uri="{FF2B5EF4-FFF2-40B4-BE49-F238E27FC236}">
                <a16:creationId xmlns:a16="http://schemas.microsoft.com/office/drawing/2014/main" id="{09B3201E-4A17-E51A-5AE1-601364ABF715}"/>
              </a:ext>
            </a:extLst>
          </p:cNvPr>
          <p:cNvPicPr>
            <a:picLocks noChangeAspect="1"/>
          </p:cNvPicPr>
          <p:nvPr/>
        </p:nvPicPr>
        <p:blipFill>
          <a:blip r:embed="rId3"/>
          <a:stretch>
            <a:fillRect/>
          </a:stretch>
        </p:blipFill>
        <p:spPr>
          <a:xfrm>
            <a:off x="243247" y="3779448"/>
            <a:ext cx="4272411" cy="2764046"/>
          </a:xfrm>
          <a:prstGeom prst="rect">
            <a:avLst/>
          </a:prstGeom>
        </p:spPr>
      </p:pic>
      <p:sp>
        <p:nvSpPr>
          <p:cNvPr id="12" name="Marcador de contenido 11">
            <a:extLst>
              <a:ext uri="{FF2B5EF4-FFF2-40B4-BE49-F238E27FC236}">
                <a16:creationId xmlns:a16="http://schemas.microsoft.com/office/drawing/2014/main" id="{880F99ED-81A9-A49B-72F8-BA17C7A844BC}"/>
              </a:ext>
            </a:extLst>
          </p:cNvPr>
          <p:cNvSpPr>
            <a:spLocks noGrp="1"/>
          </p:cNvSpPr>
          <p:nvPr>
            <p:ph idx="1"/>
          </p:nvPr>
        </p:nvSpPr>
        <p:spPr>
          <a:xfrm>
            <a:off x="71089" y="1934741"/>
            <a:ext cx="2517631" cy="2241907"/>
          </a:xfrm>
        </p:spPr>
        <p:txBody>
          <a:bodyPr/>
          <a:lstStyle/>
          <a:p>
            <a:pPr marL="0" indent="0">
              <a:buNone/>
            </a:pPr>
            <a:r>
              <a:rPr lang="es-ES" sz="3200" b="1" err="1">
                <a:solidFill>
                  <a:srgbClr val="FFFF00"/>
                </a:solidFill>
              </a:rPr>
              <a:t>The</a:t>
            </a:r>
            <a:r>
              <a:rPr lang="es-ES" sz="3200" b="1">
                <a:solidFill>
                  <a:srgbClr val="FFFF00"/>
                </a:solidFill>
              </a:rPr>
              <a:t> </a:t>
            </a:r>
            <a:r>
              <a:rPr lang="es-ES" sz="3200" b="1" err="1">
                <a:solidFill>
                  <a:srgbClr val="FFFF00"/>
                </a:solidFill>
              </a:rPr>
              <a:t>Pajarancas</a:t>
            </a:r>
            <a:endParaRPr lang="es-ES" sz="3200" b="1">
              <a:solidFill>
                <a:srgbClr val="FFFF00"/>
              </a:solidFill>
            </a:endParaRPr>
          </a:p>
          <a:p>
            <a:pPr marL="0" indent="0">
              <a:buNone/>
            </a:pPr>
            <a:r>
              <a:rPr lang="es-ES"/>
              <a:t>A </a:t>
            </a:r>
            <a:r>
              <a:rPr lang="es-ES" err="1"/>
              <a:t>beautiful</a:t>
            </a:r>
            <a:r>
              <a:rPr lang="es-ES"/>
              <a:t> </a:t>
            </a:r>
            <a:r>
              <a:rPr lang="es-ES" err="1"/>
              <a:t>zone</a:t>
            </a:r>
            <a:r>
              <a:rPr lang="es-ES"/>
              <a:t> in Carrascal</a:t>
            </a:r>
          </a:p>
          <a:p>
            <a:pPr marL="0" indent="0">
              <a:buNone/>
            </a:pPr>
            <a:endParaRPr lang="es-ES"/>
          </a:p>
        </p:txBody>
      </p:sp>
    </p:spTree>
    <p:extLst>
      <p:ext uri="{BB962C8B-B14F-4D97-AF65-F5344CB8AC3E}">
        <p14:creationId xmlns:p14="http://schemas.microsoft.com/office/powerpoint/2010/main" val="26714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Mapa&#10;&#10;Descripción generada automáticamente" id="4" name="Imagen 4">
            <a:extLst>
              <a:ext uri="{FF2B5EF4-FFF2-40B4-BE49-F238E27FC236}">
                <a16:creationId xmlns:a16="http://schemas.microsoft.com/office/drawing/2014/main" id="{F0112D79-CE40-F74E-06E4-76E154BC364B}"/>
              </a:ext>
            </a:extLst>
          </p:cNvPr>
          <p:cNvPicPr>
            <a:picLocks noChangeAspect="1"/>
          </p:cNvPicPr>
          <p:nvPr/>
        </p:nvPicPr>
        <p:blipFill rotWithShape="1">
          <a:blip r:embed="rId2">
            <a:alphaModFix amt="40000"/>
          </a:blip>
          <a:srcRect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D687EC99-0842-44CF-B65B-E449AD8EA366}"/>
              </a:ext>
            </a:extLst>
          </p:cNvPr>
          <p:cNvSpPr>
            <a:spLocks noGrp="1"/>
          </p:cNvSpPr>
          <p:nvPr>
            <p:ph idx="4294967295" type="title"/>
          </p:nvPr>
        </p:nvSpPr>
        <p:spPr>
          <a:xfrm>
            <a:off x="0" y="447675"/>
            <a:ext cx="10572750" cy="969963"/>
          </a:xfrm>
        </p:spPr>
        <p:txBody>
          <a:bodyPr>
            <a:normAutofit/>
          </a:bodyPr>
          <a:lstStyle/>
          <a:p>
            <a:r>
              <a:rPr lang="es-ES"/>
              <a:t>WHERE IS IT?</a:t>
            </a:r>
          </a:p>
        </p:txBody>
      </p:sp>
      <p:sp>
        <p:nvSpPr>
          <p:cNvPr id="8" name="Content Placeholder 7">
            <a:extLst>
              <a:ext uri="{FF2B5EF4-FFF2-40B4-BE49-F238E27FC236}">
                <a16:creationId xmlns:a16="http://schemas.microsoft.com/office/drawing/2014/main" id="{853A416D-77FC-C50A-247E-A9E0268BB364}"/>
              </a:ext>
            </a:extLst>
          </p:cNvPr>
          <p:cNvSpPr>
            <a:spLocks noGrp="1"/>
          </p:cNvSpPr>
          <p:nvPr>
            <p:ph idx="4294967295"/>
          </p:nvPr>
        </p:nvSpPr>
        <p:spPr>
          <a:xfrm>
            <a:off x="0" y="2222500"/>
            <a:ext cx="10553700" cy="3636963"/>
          </a:xfrm>
        </p:spPr>
        <p:txBody>
          <a:bodyPr>
            <a:normAutofit/>
          </a:bodyPr>
          <a:lstStyle/>
          <a:p>
            <a:r>
              <a:rPr lang="en-US"/>
              <a:t>Carrascal is famous because of the birds.</a:t>
            </a:r>
          </a:p>
          <a:p>
            <a:r>
              <a:rPr lang="en-US"/>
              <a:t>It is near to Zamora.</a:t>
            </a:r>
          </a:p>
          <a:p>
            <a:r>
              <a:rPr lang="en-US"/>
              <a:t>You can also go there by bike but is a bit dangerous.</a:t>
            </a:r>
          </a:p>
          <a:p>
            <a:pPr indent="0" marL="0">
              <a:buNone/>
            </a:pPr>
            <a:endParaRPr lang="en-US"/>
          </a:p>
        </p:txBody>
      </p:sp>
    </p:spTree>
    <p:extLst>
      <p:ext uri="{BB962C8B-B14F-4D97-AF65-F5344CB8AC3E}">
        <p14:creationId xmlns:p14="http://schemas.microsoft.com/office/powerpoint/2010/main" val="594042341"/>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5.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b="b" l="0" r="r" t="0"/>
            <a:pathLst>
              <a:path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ounded Rectangle 16">
            <a:extLst>
              <a:ext uri="{FF2B5EF4-FFF2-40B4-BE49-F238E27FC236}">
                <a16:creationId xmlns:a16="http://schemas.microsoft.com/office/drawing/2014/main" id="{AF9B2B08-75D2-47EB-A5C0-986478393C4B}"/>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635458" y="643464"/>
            <a:ext cx="5365605" cy="3599352"/>
          </a:xfrm>
          <a:prstGeom prst="roundRect">
            <a:avLst>
              <a:gd fmla="val 4219" name="adj"/>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Rounded Rectangle 18">
            <a:extLst>
              <a:ext uri="{FF2B5EF4-FFF2-40B4-BE49-F238E27FC236}">
                <a16:creationId xmlns:a16="http://schemas.microsoft.com/office/drawing/2014/main" id="{7E25C7D9-6246-4DD6-8994-4BC3A9EE4CE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6180932" y="643464"/>
            <a:ext cx="5365605" cy="3599352"/>
          </a:xfrm>
          <a:prstGeom prst="roundRect">
            <a:avLst>
              <a:gd fmla="val 4219" name="adj"/>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3" name="Group 22">
            <a:extLst>
              <a:ext uri="{FF2B5EF4-FFF2-40B4-BE49-F238E27FC236}">
                <a16:creationId xmlns:a16="http://schemas.microsoft.com/office/drawing/2014/main" id="{D16A414C-5E5E-4426-8403-003A08DA3907}"/>
              </a:ext>
              <a:ext uri="{C183D7F6-B498-43B3-948B-1728B52AA6E4}">
                <adec:decorative xmlns:adec="http://schemas.microsoft.com/office/drawing/2017/decorative" val="1"/>
              </a:ext>
            </a:extLst>
          </p:cNvPr>
          <p:cNvGrpSpPr>
            <a:grpSpLocks noChangeAspect="1" noGrp="1" noMove="1" noResize="1" noRot="1" noUngrp="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4" name="Freeform 9">
              <a:extLst>
                <a:ext uri="{FF2B5EF4-FFF2-40B4-BE49-F238E27FC236}">
                  <a16:creationId xmlns:a16="http://schemas.microsoft.com/office/drawing/2014/main" id="{94DB3BEE-6C96-46FB-8C15-8B113A650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fmla="*/ 0 w 12192000" name="connsiteX0"/>
                <a:gd fmla="*/ 0 h 2332906" name="connsiteY0"/>
                <a:gd fmla="*/ 1996017 w 12192000" name="connsiteX1"/>
                <a:gd fmla="*/ 0 h 2332906" name="connsiteY1"/>
                <a:gd fmla="*/ 2377017 w 12192000" name="connsiteX2"/>
                <a:gd fmla="*/ 263783 h 2332906" name="connsiteY2"/>
                <a:gd fmla="*/ 2385484 w 12192000" name="connsiteX3"/>
                <a:gd fmla="*/ 266713 h 2332906" name="connsiteY3"/>
                <a:gd fmla="*/ 2398184 w 12192000" name="connsiteX4"/>
                <a:gd fmla="*/ 271110 h 2332906" name="connsiteY4"/>
                <a:gd fmla="*/ 2410883 w 12192000" name="connsiteX5"/>
                <a:gd fmla="*/ 275506 h 2332906" name="connsiteY5"/>
                <a:gd fmla="*/ 2421467 w 12192000" name="connsiteX6"/>
                <a:gd fmla="*/ 275506 h 2332906" name="connsiteY6"/>
                <a:gd fmla="*/ 2434167 w 12192000" name="connsiteX7"/>
                <a:gd fmla="*/ 275506 h 2332906" name="connsiteY7"/>
                <a:gd fmla="*/ 2444750 w 12192000" name="connsiteX8"/>
                <a:gd fmla="*/ 271110 h 2332906" name="connsiteY8"/>
                <a:gd fmla="*/ 2457450 w 12192000" name="connsiteX9"/>
                <a:gd fmla="*/ 266713 h 2332906" name="connsiteY9"/>
                <a:gd fmla="*/ 2465917 w 12192000" name="connsiteX10"/>
                <a:gd fmla="*/ 263783 h 2332906" name="connsiteY10"/>
                <a:gd fmla="*/ 2846917 w 12192000" name="connsiteX11"/>
                <a:gd fmla="*/ 0 h 2332906" name="connsiteY11"/>
                <a:gd fmla="*/ 12192000 w 12192000" name="connsiteX12"/>
                <a:gd fmla="*/ 0 h 2332906" name="connsiteY12"/>
                <a:gd fmla="*/ 12192000 w 12192000" name="connsiteX13"/>
                <a:gd fmla="*/ 2332906 h 2332906" name="connsiteY13"/>
                <a:gd fmla="*/ 0 w 12192000" name="connsiteX14"/>
                <a:gd fmla="*/ 2332906 h 2332906"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32906" w="12192000">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Isosceles Triangle 24">
              <a:extLst>
                <a:ext uri="{FF2B5EF4-FFF2-40B4-BE49-F238E27FC236}">
                  <a16:creationId xmlns:a16="http://schemas.microsoft.com/office/drawing/2014/main" id="{F40BAA06-E9BA-470B-A5C0-46A23420F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fmla="val 100000" name="adj"/>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Isosceles Triangle 25">
              <a:extLst>
                <a:ext uri="{FF2B5EF4-FFF2-40B4-BE49-F238E27FC236}">
                  <a16:creationId xmlns:a16="http://schemas.microsoft.com/office/drawing/2014/main" id="{062096F8-9F75-4506-A42C-8867603F67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fmla="val 100000" name="adj"/>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 name="Título 1">
            <a:extLst>
              <a:ext uri="{FF2B5EF4-FFF2-40B4-BE49-F238E27FC236}">
                <a16:creationId xmlns:a16="http://schemas.microsoft.com/office/drawing/2014/main" id="{2E0738AE-1389-740B-1F6E-B995CCBF9C89}"/>
              </a:ext>
            </a:extLst>
          </p:cNvPr>
          <p:cNvSpPr>
            <a:spLocks noGrp="1"/>
          </p:cNvSpPr>
          <p:nvPr>
            <p:ph type="title"/>
          </p:nvPr>
        </p:nvSpPr>
        <p:spPr>
          <a:xfrm>
            <a:off x="810001" y="4817533"/>
            <a:ext cx="10572000" cy="779529"/>
          </a:xfrm>
        </p:spPr>
        <p:txBody>
          <a:bodyPr anchor="b" bIns="45720" lIns="91440" rIns="91440" rtlCol="0" tIns="45720" vert="horz">
            <a:normAutofit/>
          </a:bodyPr>
          <a:lstStyle/>
          <a:p>
            <a:r>
              <a:rPr lang="en-US" sz="3700"/>
              <a:t>An amazing place for observating the birds </a:t>
            </a:r>
          </a:p>
        </p:txBody>
      </p:sp>
      <p:pic>
        <p:nvPicPr>
          <p:cNvPr descr="Imagen que contiene persona, parado, hombre, mujer&#10;&#10;Descripción generada automáticamente" id="5" name="Imagen 5">
            <a:extLst>
              <a:ext uri="{FF2B5EF4-FFF2-40B4-BE49-F238E27FC236}">
                <a16:creationId xmlns:a16="http://schemas.microsoft.com/office/drawing/2014/main" id="{742A05BD-0009-DF0F-0208-7938BC9EC097}"/>
              </a:ext>
            </a:extLst>
          </p:cNvPr>
          <p:cNvPicPr>
            <a:picLocks noChangeAspect="1"/>
          </p:cNvPicPr>
          <p:nvPr/>
        </p:nvPicPr>
        <p:blipFill rotWithShape="1">
          <a:blip r:embed="rId2"/>
          <a:srcRect b="2" r="-169"/>
          <a:stretch/>
        </p:blipFill>
        <p:spPr>
          <a:xfrm>
            <a:off x="1281212" y="809368"/>
            <a:ext cx="4068037" cy="3259570"/>
          </a:xfrm>
          <a:prstGeom prst="rect">
            <a:avLst/>
          </a:prstGeom>
        </p:spPr>
      </p:pic>
      <p:pic>
        <p:nvPicPr>
          <p:cNvPr descr="Imagen que contiene playa, competencia de atletismo, caballo, agua&#10;&#10;Descripción generada automáticamente" id="4" name="Imagen 4">
            <a:extLst>
              <a:ext uri="{FF2B5EF4-FFF2-40B4-BE49-F238E27FC236}">
                <a16:creationId xmlns:a16="http://schemas.microsoft.com/office/drawing/2014/main" id="{192BD616-3083-4980-C701-3E1B600E12A4}"/>
              </a:ext>
            </a:extLst>
          </p:cNvPr>
          <p:cNvPicPr>
            <a:picLocks noChangeAspect="1" noGrp="1"/>
          </p:cNvPicPr>
          <p:nvPr>
            <p:ph idx="1"/>
          </p:nvPr>
        </p:nvPicPr>
        <p:blipFill rotWithShape="1">
          <a:blip r:embed="rId3"/>
          <a:srcRect r="226"/>
          <a:stretch/>
        </p:blipFill>
        <p:spPr>
          <a:xfrm>
            <a:off x="6724641" y="813355"/>
            <a:ext cx="4278184" cy="3259570"/>
          </a:xfrm>
          <a:prstGeom prst="rect">
            <a:avLst/>
          </a:prstGeom>
        </p:spPr>
      </p:pic>
    </p:spTree>
    <p:extLst>
      <p:ext uri="{BB962C8B-B14F-4D97-AF65-F5344CB8AC3E}">
        <p14:creationId xmlns:p14="http://schemas.microsoft.com/office/powerpoint/2010/main" val="109690649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CEC66-D8B3-69EB-AE7A-E1EF7FBB32D4}"/>
              </a:ext>
            </a:extLst>
          </p:cNvPr>
          <p:cNvSpPr>
            <a:spLocks noGrp="1"/>
          </p:cNvSpPr>
          <p:nvPr>
            <p:ph type="title"/>
          </p:nvPr>
        </p:nvSpPr>
        <p:spPr/>
        <p:txBody>
          <a:bodyPr/>
          <a:lstStyle/>
          <a:p>
            <a:r>
              <a:rPr lang="es-ES"/>
              <a:t>SIERRA DE LA CULEBRA</a:t>
            </a:r>
          </a:p>
        </p:txBody>
      </p:sp>
      <p:pic>
        <p:nvPicPr>
          <p:cNvPr id="7" name="Imagen 7" descr="Una manada de vacas en el campo&#10;&#10;Descripción generada automáticamente">
            <a:extLst>
              <a:ext uri="{FF2B5EF4-FFF2-40B4-BE49-F238E27FC236}">
                <a16:creationId xmlns:a16="http://schemas.microsoft.com/office/drawing/2014/main" id="{4BFDB658-22BA-FFFB-B747-5B7AA5F8CD9D}"/>
              </a:ext>
            </a:extLst>
          </p:cNvPr>
          <p:cNvPicPr>
            <a:picLocks noGrp="1" noChangeAspect="1"/>
          </p:cNvPicPr>
          <p:nvPr>
            <p:ph idx="1"/>
          </p:nvPr>
        </p:nvPicPr>
        <p:blipFill>
          <a:blip r:embed="rId2"/>
          <a:stretch>
            <a:fillRect/>
          </a:stretch>
        </p:blipFill>
        <p:spPr>
          <a:xfrm>
            <a:off x="1712955" y="2078726"/>
            <a:ext cx="9298051" cy="4513981"/>
          </a:xfrm>
        </p:spPr>
      </p:pic>
    </p:spTree>
    <p:extLst>
      <p:ext uri="{BB962C8B-B14F-4D97-AF65-F5344CB8AC3E}">
        <p14:creationId xmlns:p14="http://schemas.microsoft.com/office/powerpoint/2010/main" val="8115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Mapa&#10;&#10;Descripción generada automáticamente" id="4" name="Imagen 4">
            <a:extLst>
              <a:ext uri="{FF2B5EF4-FFF2-40B4-BE49-F238E27FC236}">
                <a16:creationId xmlns:a16="http://schemas.microsoft.com/office/drawing/2014/main" id="{FB69DFBD-CE73-9D01-7FFE-F8A1C587E8B4}"/>
              </a:ext>
            </a:extLst>
          </p:cNvPr>
          <p:cNvPicPr>
            <a:picLocks noChangeAspect="1"/>
          </p:cNvPicPr>
          <p:nvPr/>
        </p:nvPicPr>
        <p:blipFill rotWithShape="1">
          <a:blip r:embed="rId2">
            <a:alphaModFix amt="40000"/>
          </a:blip>
          <a:srcRect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5D5767C3-3D21-0201-D9CB-71AF95B9A21D}"/>
              </a:ext>
            </a:extLst>
          </p:cNvPr>
          <p:cNvSpPr>
            <a:spLocks noGrp="1"/>
          </p:cNvSpPr>
          <p:nvPr>
            <p:ph idx="4294967295" type="title"/>
          </p:nvPr>
        </p:nvSpPr>
        <p:spPr>
          <a:xfrm>
            <a:off x="0" y="447675"/>
            <a:ext cx="10572750" cy="969963"/>
          </a:xfrm>
        </p:spPr>
        <p:txBody>
          <a:bodyPr>
            <a:normAutofit/>
          </a:bodyPr>
          <a:lstStyle/>
          <a:p>
            <a:r>
              <a:rPr lang="es-ES"/>
              <a:t>WHERE IS IT?</a:t>
            </a:r>
          </a:p>
        </p:txBody>
      </p:sp>
      <p:sp>
        <p:nvSpPr>
          <p:cNvPr id="8" name="Content Placeholder 7">
            <a:extLst>
              <a:ext uri="{FF2B5EF4-FFF2-40B4-BE49-F238E27FC236}">
                <a16:creationId xmlns:a16="http://schemas.microsoft.com/office/drawing/2014/main" id="{238963BB-3002-17D8-26D8-388D85AAF135}"/>
              </a:ext>
            </a:extLst>
          </p:cNvPr>
          <p:cNvSpPr>
            <a:spLocks noGrp="1"/>
          </p:cNvSpPr>
          <p:nvPr>
            <p:ph idx="4294967295"/>
          </p:nvPr>
        </p:nvSpPr>
        <p:spPr>
          <a:xfrm>
            <a:off x="9258300" y="722313"/>
            <a:ext cx="2933700" cy="3636962"/>
          </a:xfrm>
        </p:spPr>
        <p:txBody>
          <a:bodyPr>
            <a:normAutofit/>
          </a:bodyPr>
          <a:lstStyle/>
          <a:p>
            <a:r>
              <a:rPr lang="en-US" sz="2400"/>
              <a:t>The Sierra de la Culebra is about 80 km away from </a:t>
            </a:r>
            <a:r>
              <a:rPr err="1" lang="en-US" sz="2400"/>
              <a:t>zamora</a:t>
            </a:r>
            <a:r>
              <a:rPr lang="en-US" sz="2400"/>
              <a:t> or 1.15 hours</a:t>
            </a:r>
          </a:p>
        </p:txBody>
      </p:sp>
    </p:spTree>
    <p:extLst>
      <p:ext uri="{BB962C8B-B14F-4D97-AF65-F5344CB8AC3E}">
        <p14:creationId xmlns:p14="http://schemas.microsoft.com/office/powerpoint/2010/main" val="272467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2AC4F-D195-04FF-BC1C-B92A0C55C388}"/>
              </a:ext>
            </a:extLst>
          </p:cNvPr>
          <p:cNvSpPr>
            <a:spLocks noGrp="1"/>
          </p:cNvSpPr>
          <p:nvPr>
            <p:ph type="title"/>
          </p:nvPr>
        </p:nvSpPr>
        <p:spPr/>
        <p:txBody>
          <a:bodyPr/>
          <a:lstStyle/>
          <a:p>
            <a:r>
              <a:rPr lang="es-ES"/>
              <a:t>HISTORY OF THE SIERRA DE LA CULEBRA</a:t>
            </a:r>
          </a:p>
        </p:txBody>
      </p:sp>
      <p:sp>
        <p:nvSpPr>
          <p:cNvPr id="3" name="Marcador de contenido 2">
            <a:extLst>
              <a:ext uri="{FF2B5EF4-FFF2-40B4-BE49-F238E27FC236}">
                <a16:creationId xmlns:a16="http://schemas.microsoft.com/office/drawing/2014/main" id="{9C8D3F32-3D08-FA35-7B56-9E4338D0B23D}"/>
              </a:ext>
            </a:extLst>
          </p:cNvPr>
          <p:cNvSpPr>
            <a:spLocks noGrp="1"/>
          </p:cNvSpPr>
          <p:nvPr>
            <p:ph idx="1"/>
          </p:nvPr>
        </p:nvSpPr>
        <p:spPr>
          <a:xfrm>
            <a:off x="804335" y="2898023"/>
            <a:ext cx="10741479" cy="2543832"/>
          </a:xfrm>
        </p:spPr>
        <p:txBody>
          <a:bodyPr>
            <a:normAutofit/>
          </a:bodyPr>
          <a:lstStyle/>
          <a:p>
            <a:pPr marL="0" indent="0">
              <a:buNone/>
            </a:pPr>
            <a:r>
              <a:rPr lang="en" sz="2000">
                <a:latin typeface="Consolas"/>
              </a:rPr>
              <a:t>THE SIERRA DE LA CULEBRA IS A SPANISH MOUNTAIN RANGE LOCATED IN ZAMORA. INTERNATIONALLY, IT IS KNOWN FOR HOSTING ONE OF THE JAUNAL JEWELS AND EMBLEM ONE OF THE CONSERVATION STRUGGLE, THE IBERIAN WOLF</a:t>
            </a:r>
          </a:p>
        </p:txBody>
      </p:sp>
    </p:spTree>
    <p:extLst>
      <p:ext uri="{BB962C8B-B14F-4D97-AF65-F5344CB8AC3E}">
        <p14:creationId xmlns:p14="http://schemas.microsoft.com/office/powerpoint/2010/main" val="251300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8267B-F9EE-38A0-9814-AECF6D7F660E}"/>
              </a:ext>
            </a:extLst>
          </p:cNvPr>
          <p:cNvSpPr>
            <a:spLocks noGrp="1"/>
          </p:cNvSpPr>
          <p:nvPr>
            <p:ph type="title"/>
          </p:nvPr>
        </p:nvSpPr>
        <p:spPr/>
        <p:txBody>
          <a:bodyPr/>
          <a:lstStyle/>
          <a:p>
            <a:r>
              <a:rPr lang="es-ES"/>
              <a:t>IBERIAN WOLVES IN THE SIERRA DE LA CULEBRA</a:t>
            </a:r>
          </a:p>
        </p:txBody>
      </p:sp>
      <p:pic>
        <p:nvPicPr>
          <p:cNvPr id="4" name="Imagen 4">
            <a:extLst>
              <a:ext uri="{FF2B5EF4-FFF2-40B4-BE49-F238E27FC236}">
                <a16:creationId xmlns:a16="http://schemas.microsoft.com/office/drawing/2014/main" id="{1B546F4D-FF06-AA85-B50A-93A3C975D0E7}"/>
              </a:ext>
            </a:extLst>
          </p:cNvPr>
          <p:cNvPicPr>
            <a:picLocks noGrp="1" noChangeAspect="1"/>
          </p:cNvPicPr>
          <p:nvPr>
            <p:ph idx="1"/>
          </p:nvPr>
        </p:nvPicPr>
        <p:blipFill>
          <a:blip r:embed="rId2"/>
          <a:stretch>
            <a:fillRect/>
          </a:stretch>
        </p:blipFill>
        <p:spPr>
          <a:xfrm>
            <a:off x="1885336" y="2222500"/>
            <a:ext cx="8076272" cy="4442094"/>
          </a:xfrm>
        </p:spPr>
      </p:pic>
    </p:spTree>
    <p:extLst>
      <p:ext uri="{BB962C8B-B14F-4D97-AF65-F5344CB8AC3E}">
        <p14:creationId xmlns:p14="http://schemas.microsoft.com/office/powerpoint/2010/main" val="15243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23FF8C9C-DB71-5BEE-D3A6-8FD1D7F69A6B}"/>
              </a:ext>
            </a:extLst>
          </p:cNvPr>
          <p:cNvPicPr>
            <a:picLocks noChangeAspect="1"/>
          </p:cNvPicPr>
          <p:nvPr/>
        </p:nvPicPr>
        <p:blipFill rotWithShape="1">
          <a:blip r:embed="rId2"/>
          <a:srcRect r="-22"/>
          <a:stretch/>
        </p:blipFill>
        <p:spPr>
          <a:xfrm>
            <a:off x="20" y="10"/>
            <a:ext cx="12191980" cy="6857989"/>
          </a:xfrm>
          <a:prstGeom prst="rect">
            <a:avLst/>
          </a:prstGeom>
        </p:spPr>
      </p:pic>
      <p:sp>
        <p:nvSpPr>
          <p:cNvPr id="11"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a:off x="0" y="0"/>
            <a:ext cx="6485467" cy="6858000"/>
          </a:xfrm>
          <a:custGeom>
            <a:avLst/>
            <a:gdLst>
              <a:gd fmla="*/ 0 w 6485467" name="connsiteX0"/>
              <a:gd fmla="*/ 0 h 6858000" name="connsiteY0"/>
              <a:gd fmla="*/ 6485467 w 6485467" name="connsiteX1"/>
              <a:gd fmla="*/ 0 h 6858000" name="connsiteY1"/>
              <a:gd fmla="*/ 6485467 w 6485467" name="connsiteX2"/>
              <a:gd fmla="*/ 1900238 h 6858000" name="connsiteY2"/>
              <a:gd fmla="*/ 6115051 w 6485467" name="connsiteX3"/>
              <a:gd fmla="*/ 2178050 h 6858000" name="connsiteY3"/>
              <a:gd fmla="*/ 6110817 w 6485467" name="connsiteX4"/>
              <a:gd fmla="*/ 2184400 h 6858000" name="connsiteY4"/>
              <a:gd fmla="*/ 6104467 w 6485467" name="connsiteX5"/>
              <a:gd fmla="*/ 2193925 h 6858000" name="connsiteY5"/>
              <a:gd fmla="*/ 6098117 w 6485467" name="connsiteX6"/>
              <a:gd fmla="*/ 2201863 h 6858000" name="connsiteY6"/>
              <a:gd fmla="*/ 6098117 w 6485467" name="connsiteX7"/>
              <a:gd fmla="*/ 2211388 h 6858000" name="connsiteY7"/>
              <a:gd fmla="*/ 6098117 w 6485467" name="connsiteX8"/>
              <a:gd fmla="*/ 2220913 h 6858000" name="connsiteY8"/>
              <a:gd fmla="*/ 6104467 w 6485467" name="connsiteX9"/>
              <a:gd fmla="*/ 2228850 h 6858000" name="connsiteY9"/>
              <a:gd fmla="*/ 6110817 w 6485467" name="connsiteX10"/>
              <a:gd fmla="*/ 2238375 h 6858000" name="connsiteY10"/>
              <a:gd fmla="*/ 6115051 w 6485467" name="connsiteX11"/>
              <a:gd fmla="*/ 2244725 h 6858000" name="connsiteY11"/>
              <a:gd fmla="*/ 6485467 w 6485467" name="connsiteX12"/>
              <a:gd fmla="*/ 2522538 h 6858000" name="connsiteY12"/>
              <a:gd fmla="*/ 6485467 w 6485467" name="connsiteX13"/>
              <a:gd fmla="*/ 6858000 h 6858000" name="connsiteY13"/>
              <a:gd fmla="*/ 0 w 6485467" name="connsiteX14"/>
              <a:gd fmla="*/ 6858000 h 6858000"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858000" w="6485467">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ítulo 1">
            <a:extLst>
              <a:ext uri="{FF2B5EF4-FFF2-40B4-BE49-F238E27FC236}">
                <a16:creationId xmlns:a16="http://schemas.microsoft.com/office/drawing/2014/main" id="{677D78AC-45F6-29F8-0484-32B0F164B07D}"/>
              </a:ext>
            </a:extLst>
          </p:cNvPr>
          <p:cNvSpPr>
            <a:spLocks noGrp="1"/>
          </p:cNvSpPr>
          <p:nvPr>
            <p:ph type="title"/>
          </p:nvPr>
        </p:nvSpPr>
        <p:spPr>
          <a:xfrm>
            <a:off x="810000" y="447188"/>
            <a:ext cx="4930400" cy="1559412"/>
          </a:xfrm>
        </p:spPr>
        <p:txBody>
          <a:bodyPr>
            <a:normAutofit/>
          </a:bodyPr>
          <a:lstStyle/>
          <a:p>
            <a:r>
              <a:rPr lang="es-ES"/>
              <a:t>IES LA VAGUADA HIGHSCHOOL</a:t>
            </a:r>
          </a:p>
        </p:txBody>
      </p:sp>
      <p:sp>
        <p:nvSpPr>
          <p:cNvPr id="8" name="Content Placeholder 7">
            <a:extLst>
              <a:ext uri="{FF2B5EF4-FFF2-40B4-BE49-F238E27FC236}">
                <a16:creationId xmlns:a16="http://schemas.microsoft.com/office/drawing/2014/main" id="{31B1CFE0-FC50-F355-03A1-4E80A2928153}"/>
              </a:ext>
            </a:extLst>
          </p:cNvPr>
          <p:cNvSpPr>
            <a:spLocks noGrp="1"/>
          </p:cNvSpPr>
          <p:nvPr>
            <p:ph idx="1"/>
          </p:nvPr>
        </p:nvSpPr>
        <p:spPr>
          <a:xfrm>
            <a:off x="818712" y="2413000"/>
            <a:ext cx="4921687" cy="3632200"/>
          </a:xfrm>
        </p:spPr>
        <p:txBody>
          <a:bodyPr>
            <a:normAutofit/>
          </a:bodyPr>
          <a:lstStyle/>
          <a:p>
            <a:r>
              <a:rPr lang="en-US"/>
              <a:t>LA VAGUADA is a </a:t>
            </a:r>
            <a:r>
              <a:rPr err="1" lang="en-US"/>
              <a:t>highschool</a:t>
            </a:r>
            <a:r>
              <a:rPr lang="en-US"/>
              <a:t> located in Zamora.</a:t>
            </a:r>
          </a:p>
          <a:p>
            <a:pPr indent="0" marL="0">
              <a:buNone/>
            </a:pPr>
            <a:endParaRPr lang="en-US"/>
          </a:p>
        </p:txBody>
      </p:sp>
    </p:spTree>
    <p:extLst>
      <p:ext uri="{BB962C8B-B14F-4D97-AF65-F5344CB8AC3E}">
        <p14:creationId xmlns:p14="http://schemas.microsoft.com/office/powerpoint/2010/main" val="198350846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3.xml><?xml version="1.0" encoding="utf-8"?>
<p:sld xmlns:p="http://schemas.openxmlformats.org/presentationml/2006/main" xmlns:a="http://schemas.openxmlformats.org/drawingml/2006/main" xmlns:r="http://schemas.openxmlformats.org/officeDocument/2006/relationships">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b="b" l="0" r="r" t="0"/>
            <a:pathLst>
              <a:path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descr="Imagen que contiene edificio, exterior, firmar, camioneta&#10;&#10;Descripción generada automáticamente" id="5" name="Imagen 5">
            <a:extLst>
              <a:ext uri="{FF2B5EF4-FFF2-40B4-BE49-F238E27FC236}">
                <a16:creationId xmlns:a16="http://schemas.microsoft.com/office/drawing/2014/main" id="{DE1895BE-7E6A-2D93-1C47-76B923D3329D}"/>
              </a:ext>
            </a:extLst>
          </p:cNvPr>
          <p:cNvPicPr>
            <a:picLocks noChangeAspect="1"/>
          </p:cNvPicPr>
          <p:nvPr/>
        </p:nvPicPr>
        <p:blipFill rotWithShape="1">
          <a:blip r:embed="rId2">
            <a:duotone>
              <a:prstClr val="black"/>
              <a:schemeClr val="accent1">
                <a:tint val="45000"/>
                <a:satMod val="400000"/>
              </a:schemeClr>
            </a:duotone>
          </a:blip>
          <a:srcRect b="-4" r="-1"/>
          <a:stretch/>
        </p:blipFill>
        <p:spPr>
          <a:xfrm>
            <a:off x="5782734" y="1"/>
            <a:ext cx="6409266" cy="4902200"/>
          </a:xfrm>
          <a:prstGeom prst="rect">
            <a:avLst/>
          </a:prstGeom>
        </p:spPr>
      </p:pic>
      <p:sp>
        <p:nvSpPr>
          <p:cNvPr id="25" name="Freeform 6">
            <a:extLst>
              <a:ext uri="{FF2B5EF4-FFF2-40B4-BE49-F238E27FC236}">
                <a16:creationId xmlns:a16="http://schemas.microsoft.com/office/drawing/2014/main" id="{2B181080-F172-41FC-98A7-074EDD00879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auto">
          <a:xfrm>
            <a:off x="0" y="0"/>
            <a:ext cx="12188952" cy="5228104"/>
          </a:xfrm>
          <a:custGeom>
            <a:avLst/>
            <a:gdLst/>
            <a:ahLst/>
            <a:cxnLst/>
            <a:rect b="b" l="0" r="r" t="0"/>
            <a:pathLst>
              <a:path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dpi="0" rotWithShape="1">
            <a:blip r:embed="rId3">
              <a:alphaModFix amt="70000"/>
              <a:duotone>
                <a:schemeClr val="accent1">
                  <a:tint val="98000"/>
                  <a:lumMod val="102000"/>
                </a:schemeClr>
                <a:schemeClr val="accent1">
                  <a:shade val="98000"/>
                  <a:lumMod val="98000"/>
                </a:schemeClr>
              </a:duotone>
            </a:blip>
            <a:srcRect/>
            <a:tile algn="tl" flip="none" sx="100000" sy="100000" tx="0" ty="0"/>
          </a:blipFill>
          <a:ln>
            <a:noFill/>
          </a:ln>
          <a:effectLst/>
          <a:extLst>
            <a:ext uri="{91240B29-F687-4f45-9708-019B960494DF}">
              <a14:hiddenLine xmlns:a14="http://schemas.microsoft.com/office/drawing/2010/main" xmlns=""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descr="Imagen que contiene camioneta, edificio, tren, grande&#10;&#10;Descripción generada automáticamente" id="4" name="Imagen 4">
            <a:extLst>
              <a:ext uri="{FF2B5EF4-FFF2-40B4-BE49-F238E27FC236}">
                <a16:creationId xmlns:a16="http://schemas.microsoft.com/office/drawing/2014/main" id="{9AAA5F3D-285F-B6EC-21D9-E74A7348E79A}"/>
              </a:ext>
            </a:extLst>
          </p:cNvPr>
          <p:cNvPicPr>
            <a:picLocks noChangeAspect="1" noGrp="1"/>
          </p:cNvPicPr>
          <p:nvPr>
            <p:ph idx="1"/>
          </p:nvPr>
        </p:nvPicPr>
        <p:blipFill rotWithShape="1">
          <a:blip r:embed="rId4">
            <a:duotone>
              <a:prstClr val="black"/>
              <a:schemeClr val="accent1">
                <a:tint val="45000"/>
                <a:satMod val="400000"/>
              </a:schemeClr>
            </a:duotone>
          </a:blip>
          <a:srcRect b="-2" r="21"/>
          <a:stretch/>
        </p:blipFill>
        <p:spPr>
          <a:xfrm>
            <a:off x="20" y="10"/>
            <a:ext cx="6097569" cy="4902190"/>
          </a:xfrm>
          <a:custGeom>
            <a:avLst/>
            <a:gdLst/>
            <a:ahLst/>
            <a:cxnLst/>
            <a:rect b="b" l="l" r="r" t="t"/>
            <a:pathLst>
              <a:path h="4902200" w="6097589">
                <a:moveTo>
                  <a:pt x="0" y="0"/>
                </a:moveTo>
                <a:lnTo>
                  <a:pt x="6097589" y="0"/>
                </a:lnTo>
                <a:lnTo>
                  <a:pt x="6097589" y="2010008"/>
                </a:lnTo>
                <a:lnTo>
                  <a:pt x="5846148" y="2373181"/>
                </a:lnTo>
                <a:lnTo>
                  <a:pt x="5843218" y="2381648"/>
                </a:lnTo>
                <a:lnTo>
                  <a:pt x="5838821" y="2394348"/>
                </a:lnTo>
                <a:lnTo>
                  <a:pt x="5834425" y="2407047"/>
                </a:lnTo>
                <a:lnTo>
                  <a:pt x="5834425" y="2417631"/>
                </a:lnTo>
                <a:lnTo>
                  <a:pt x="5834425" y="2430331"/>
                </a:lnTo>
                <a:lnTo>
                  <a:pt x="5838821" y="2440914"/>
                </a:lnTo>
                <a:lnTo>
                  <a:pt x="5843218" y="2453614"/>
                </a:lnTo>
                <a:lnTo>
                  <a:pt x="5846148" y="2462081"/>
                </a:lnTo>
                <a:lnTo>
                  <a:pt x="6097589" y="2825255"/>
                </a:lnTo>
                <a:lnTo>
                  <a:pt x="6097589" y="4902200"/>
                </a:lnTo>
                <a:lnTo>
                  <a:pt x="0" y="4902200"/>
                </a:lnTo>
                <a:close/>
              </a:path>
            </a:pathLst>
          </a:custGeom>
          <a:ln w="12700">
            <a:solidFill>
              <a:schemeClr val="tx1"/>
            </a:solidFill>
          </a:ln>
        </p:spPr>
      </p:pic>
      <p:sp>
        <p:nvSpPr>
          <p:cNvPr id="26" name="Isosceles Triangle 15">
            <a:extLst>
              <a:ext uri="{FF2B5EF4-FFF2-40B4-BE49-F238E27FC236}">
                <a16:creationId xmlns:a16="http://schemas.microsoft.com/office/drawing/2014/main" id="{7C24649F-3A95-40CC-AB48-2B3A25EC8786}"/>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a:off x="3820" y="4536245"/>
            <a:ext cx="5660999" cy="2332906"/>
          </a:xfrm>
          <a:custGeom>
            <a:avLst/>
            <a:gdLst>
              <a:gd fmla="*/ 0 w 5660999" name="connsiteX0"/>
              <a:gd fmla="*/ 2332906 h 2332906" name="connsiteY0"/>
              <a:gd fmla="*/ 5660999 w 5660999" name="connsiteX1"/>
              <a:gd fmla="*/ 0 h 2332906" name="connsiteY1"/>
              <a:gd fmla="*/ 5660999 w 5660999" name="connsiteX2"/>
              <a:gd fmla="*/ 2332906 h 2332906" name="connsiteY2"/>
              <a:gd fmla="*/ 0 w 5660999" name="connsiteX3"/>
              <a:gd fmla="*/ 2332906 h 2332906" name="connsiteY3"/>
              <a:gd fmla="*/ 0 w 5660999" name="connsiteX0"/>
              <a:gd fmla="*/ 2332906 h 2390166" name="connsiteY0"/>
              <a:gd fmla="*/ 5597912 w 5660999" name="connsiteX1"/>
              <a:gd fmla="*/ 2265999 h 2390166" name="connsiteY1"/>
              <a:gd fmla="*/ 5660999 w 5660999" name="connsiteX2"/>
              <a:gd fmla="*/ 0 h 2390166" name="connsiteY2"/>
              <a:gd fmla="*/ 5660999 w 5660999" name="connsiteX3"/>
              <a:gd fmla="*/ 2332906 h 2390166" name="connsiteY3"/>
              <a:gd fmla="*/ 0 w 5660999" name="connsiteX4"/>
              <a:gd fmla="*/ 2332906 h 2390166" name="connsiteY4"/>
              <a:gd fmla="*/ 0 w 5660999" name="connsiteX0"/>
              <a:gd fmla="*/ 2332906 h 2332906" name="connsiteY0"/>
              <a:gd fmla="*/ 5597912 w 5660999" name="connsiteX1"/>
              <a:gd fmla="*/ 2265999 h 2332906" name="connsiteY1"/>
              <a:gd fmla="*/ 5660999 w 5660999" name="connsiteX2"/>
              <a:gd fmla="*/ 0 h 2332906" name="connsiteY2"/>
              <a:gd fmla="*/ 5660999 w 5660999" name="connsiteX3"/>
              <a:gd fmla="*/ 2332906 h 2332906" name="connsiteY3"/>
              <a:gd fmla="*/ 0 w 5660999" name="connsiteX4"/>
              <a:gd fmla="*/ 2332906 h 2332906" name="connsiteY4"/>
              <a:gd fmla="*/ 0 w 5660999" name="connsiteX0"/>
              <a:gd fmla="*/ 2332906 h 2332906" name="connsiteY0"/>
              <a:gd fmla="*/ 5597912 w 5660999" name="connsiteX1"/>
              <a:gd fmla="*/ 2265999 h 2332906" name="connsiteY1"/>
              <a:gd fmla="*/ 5660999 w 5660999" name="connsiteX2"/>
              <a:gd fmla="*/ 0 h 2332906" name="connsiteY2"/>
              <a:gd fmla="*/ 5660999 w 5660999" name="connsiteX3"/>
              <a:gd fmla="*/ 2332906 h 2332906" name="connsiteY3"/>
              <a:gd fmla="*/ 0 w 5660999" name="connsiteX4"/>
              <a:gd fmla="*/ 2332906 h 2332906" name="connsiteY4"/>
              <a:gd fmla="*/ 0 w 5660999" name="connsiteX0"/>
              <a:gd fmla="*/ 2332906 h 2332906" name="connsiteY0"/>
              <a:gd fmla="*/ 5642517 w 5660999" name="connsiteX1"/>
              <a:gd fmla="*/ 2299453 h 2332906" name="connsiteY1"/>
              <a:gd fmla="*/ 5660999 w 5660999" name="connsiteX2"/>
              <a:gd fmla="*/ 0 h 2332906" name="connsiteY2"/>
              <a:gd fmla="*/ 5660999 w 5660999" name="connsiteX3"/>
              <a:gd fmla="*/ 2332906 h 2332906" name="connsiteY3"/>
              <a:gd fmla="*/ 0 w 5660999" name="connsiteX4"/>
              <a:gd fmla="*/ 2332906 h 2332906"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332906" w="5660999">
                <a:moveTo>
                  <a:pt x="0" y="2332906"/>
                </a:moveTo>
                <a:lnTo>
                  <a:pt x="5642517" y="2299453"/>
                </a:lnTo>
                <a:lnTo>
                  <a:pt x="5660999" y="0"/>
                </a:lnTo>
                <a:lnTo>
                  <a:pt x="5660999" y="2332906"/>
                </a:lnTo>
                <a:lnTo>
                  <a:pt x="0" y="2332906"/>
                </a:lnTo>
                <a:close/>
              </a:path>
            </a:pathLst>
          </a:cu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27" name="Isosceles Triangle 16">
            <a:extLst>
              <a:ext uri="{FF2B5EF4-FFF2-40B4-BE49-F238E27FC236}">
                <a16:creationId xmlns:a16="http://schemas.microsoft.com/office/drawing/2014/main" id="{3BF3649B-52A6-4EA5-B7DD-987AF455D34B}"/>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4813714" y="4536245"/>
            <a:ext cx="7389437" cy="2332906"/>
          </a:xfrm>
          <a:custGeom>
            <a:avLst/>
            <a:gdLst>
              <a:gd fmla="*/ 0 w 7389437" name="connsiteX0"/>
              <a:gd fmla="*/ 2332906 h 2332906" name="connsiteY0"/>
              <a:gd fmla="*/ 7389437 w 7389437" name="connsiteX1"/>
              <a:gd fmla="*/ 0 h 2332906" name="connsiteY1"/>
              <a:gd fmla="*/ 7389437 w 7389437" name="connsiteX2"/>
              <a:gd fmla="*/ 2332906 h 2332906" name="connsiteY2"/>
              <a:gd fmla="*/ 0 w 7389437" name="connsiteX3"/>
              <a:gd fmla="*/ 2332906 h 2332906" name="connsiteY3"/>
              <a:gd fmla="*/ 0 w 7389437" name="connsiteX0"/>
              <a:gd fmla="*/ 2332906 h 2332906" name="connsiteY0"/>
              <a:gd fmla="*/ 7318813 w 7389437" name="connsiteX1"/>
              <a:gd fmla="*/ 2187940 h 2332906" name="connsiteY1"/>
              <a:gd fmla="*/ 7389437 w 7389437" name="connsiteX2"/>
              <a:gd fmla="*/ 0 h 2332906" name="connsiteY2"/>
              <a:gd fmla="*/ 7389437 w 7389437" name="connsiteX3"/>
              <a:gd fmla="*/ 2332906 h 2332906" name="connsiteY3"/>
              <a:gd fmla="*/ 0 w 7389437" name="connsiteX4"/>
              <a:gd fmla="*/ 2332906 h 2332906" name="connsiteY4"/>
              <a:gd fmla="*/ 0 w 7389437" name="connsiteX0"/>
              <a:gd fmla="*/ 2332906 h 2401453" name="connsiteY0"/>
              <a:gd fmla="*/ 7318813 w 7389437" name="connsiteX1"/>
              <a:gd fmla="*/ 2187940 h 2401453" name="connsiteY1"/>
              <a:gd fmla="*/ 7389437 w 7389437" name="connsiteX2"/>
              <a:gd fmla="*/ 0 h 2401453" name="connsiteY2"/>
              <a:gd fmla="*/ 7389437 w 7389437" name="connsiteX3"/>
              <a:gd fmla="*/ 2332906 h 2401453" name="connsiteY3"/>
              <a:gd fmla="*/ 0 w 7389437" name="connsiteX4"/>
              <a:gd fmla="*/ 2332906 h 2401453" name="connsiteY4"/>
              <a:gd fmla="*/ 0 w 7389437" name="connsiteX0"/>
              <a:gd fmla="*/ 2332906 h 2332906" name="connsiteY0"/>
              <a:gd fmla="*/ 7318813 w 7389437" name="connsiteX1"/>
              <a:gd fmla="*/ 2187940 h 2332906" name="connsiteY1"/>
              <a:gd fmla="*/ 7389437 w 7389437" name="connsiteX2"/>
              <a:gd fmla="*/ 0 h 2332906" name="connsiteY2"/>
              <a:gd fmla="*/ 7389437 w 7389437" name="connsiteX3"/>
              <a:gd fmla="*/ 2332906 h 2332906" name="connsiteY3"/>
              <a:gd fmla="*/ 0 w 7389437" name="connsiteX4"/>
              <a:gd fmla="*/ 2332906 h 2332906" name="connsiteY4"/>
              <a:gd fmla="*/ 0 w 7389437" name="connsiteX0"/>
              <a:gd fmla="*/ 2332906 h 2332906" name="connsiteY0"/>
              <a:gd fmla="*/ 7352266 w 7389437" name="connsiteX1"/>
              <a:gd fmla="*/ 2288301 h 2332906" name="connsiteY1"/>
              <a:gd fmla="*/ 7389437 w 7389437" name="connsiteX2"/>
              <a:gd fmla="*/ 0 h 2332906" name="connsiteY2"/>
              <a:gd fmla="*/ 7389437 w 7389437" name="connsiteX3"/>
              <a:gd fmla="*/ 2332906 h 2332906" name="connsiteY3"/>
              <a:gd fmla="*/ 0 w 7389437" name="connsiteX4"/>
              <a:gd fmla="*/ 2332906 h 2332906" name="connsiteY4"/>
              <a:gd fmla="*/ 0 w 7389437" name="connsiteX0"/>
              <a:gd fmla="*/ 2332906 h 2332906" name="connsiteY0"/>
              <a:gd fmla="*/ 7352266 w 7389437" name="connsiteX1"/>
              <a:gd fmla="*/ 2288301 h 2332906" name="connsiteY1"/>
              <a:gd fmla="*/ 7389437 w 7389437" name="connsiteX2"/>
              <a:gd fmla="*/ 0 h 2332906" name="connsiteY2"/>
              <a:gd fmla="*/ 7389437 w 7389437" name="connsiteX3"/>
              <a:gd fmla="*/ 2332906 h 2332906" name="connsiteY3"/>
              <a:gd fmla="*/ 0 w 7389437" name="connsiteX4"/>
              <a:gd fmla="*/ 2332906 h 2332906" name="connsiteY4"/>
              <a:gd fmla="*/ 0 w 7389437" name="connsiteX0"/>
              <a:gd fmla="*/ 2332906 h 2332906" name="connsiteY0"/>
              <a:gd fmla="*/ 7374568 w 7389437" name="connsiteX1"/>
              <a:gd fmla="*/ 2299452 h 2332906" name="connsiteY1"/>
              <a:gd fmla="*/ 7389437 w 7389437" name="connsiteX2"/>
              <a:gd fmla="*/ 0 h 2332906" name="connsiteY2"/>
              <a:gd fmla="*/ 7389437 w 7389437" name="connsiteX3"/>
              <a:gd fmla="*/ 2332906 h 2332906" name="connsiteY3"/>
              <a:gd fmla="*/ 0 w 7389437" name="connsiteX4"/>
              <a:gd fmla="*/ 2332906 h 2332906"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332906" w="7389437">
                <a:moveTo>
                  <a:pt x="0" y="2332906"/>
                </a:moveTo>
                <a:lnTo>
                  <a:pt x="7374568" y="2299452"/>
                </a:lnTo>
                <a:cubicBezTo>
                  <a:pt x="7379524" y="1532968"/>
                  <a:pt x="7384481" y="766484"/>
                  <a:pt x="7389437" y="0"/>
                </a:cubicBezTo>
                <a:lnTo>
                  <a:pt x="7389437" y="2332906"/>
                </a:lnTo>
                <a:lnTo>
                  <a:pt x="0" y="2332906"/>
                </a:lnTo>
                <a:close/>
              </a:path>
            </a:pathLst>
          </a:cu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28" name="Freeform 17">
            <a:extLst>
              <a:ext uri="{FF2B5EF4-FFF2-40B4-BE49-F238E27FC236}">
                <a16:creationId xmlns:a16="http://schemas.microsoft.com/office/drawing/2014/main" id="{65D8A453-8671-46F2-AB48-9F4E23ED8C95}"/>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bwMode="white">
          <a:xfrm>
            <a:off x="0" y="4520997"/>
            <a:ext cx="12192000" cy="2332906"/>
          </a:xfrm>
          <a:custGeom>
            <a:avLst/>
            <a:gdLst>
              <a:gd fmla="*/ 0 w 12192000" name="connsiteX0"/>
              <a:gd fmla="*/ 0 h 2332906" name="connsiteY0"/>
              <a:gd fmla="*/ 1996017 w 12192000" name="connsiteX1"/>
              <a:gd fmla="*/ 0 h 2332906" name="connsiteY1"/>
              <a:gd fmla="*/ 2377017 w 12192000" name="connsiteX2"/>
              <a:gd fmla="*/ 263783 h 2332906" name="connsiteY2"/>
              <a:gd fmla="*/ 2385484 w 12192000" name="connsiteX3"/>
              <a:gd fmla="*/ 266713 h 2332906" name="connsiteY3"/>
              <a:gd fmla="*/ 2398184 w 12192000" name="connsiteX4"/>
              <a:gd fmla="*/ 271110 h 2332906" name="connsiteY4"/>
              <a:gd fmla="*/ 2410883 w 12192000" name="connsiteX5"/>
              <a:gd fmla="*/ 275506 h 2332906" name="connsiteY5"/>
              <a:gd fmla="*/ 2421467 w 12192000" name="connsiteX6"/>
              <a:gd fmla="*/ 275506 h 2332906" name="connsiteY6"/>
              <a:gd fmla="*/ 2434167 w 12192000" name="connsiteX7"/>
              <a:gd fmla="*/ 275506 h 2332906" name="connsiteY7"/>
              <a:gd fmla="*/ 2444750 w 12192000" name="connsiteX8"/>
              <a:gd fmla="*/ 271110 h 2332906" name="connsiteY8"/>
              <a:gd fmla="*/ 2457450 w 12192000" name="connsiteX9"/>
              <a:gd fmla="*/ 266713 h 2332906" name="connsiteY9"/>
              <a:gd fmla="*/ 2465917 w 12192000" name="connsiteX10"/>
              <a:gd fmla="*/ 263783 h 2332906" name="connsiteY10"/>
              <a:gd fmla="*/ 2846917 w 12192000" name="connsiteX11"/>
              <a:gd fmla="*/ 0 h 2332906" name="connsiteY11"/>
              <a:gd fmla="*/ 12192000 w 12192000" name="connsiteX12"/>
              <a:gd fmla="*/ 0 h 2332906" name="connsiteY12"/>
              <a:gd fmla="*/ 12192000 w 12192000" name="connsiteX13"/>
              <a:gd fmla="*/ 2332906 h 2332906" name="connsiteY13"/>
              <a:gd fmla="*/ 0 w 12192000" name="connsiteX14"/>
              <a:gd fmla="*/ 2332906 h 2332906" name="connsiteY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32906" w="12192000">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ítulo 1">
            <a:extLst>
              <a:ext uri="{FF2B5EF4-FFF2-40B4-BE49-F238E27FC236}">
                <a16:creationId xmlns:a16="http://schemas.microsoft.com/office/drawing/2014/main" id="{B7B71C29-6440-F8FF-4E92-C6B5986760DB}"/>
              </a:ext>
            </a:extLst>
          </p:cNvPr>
          <p:cNvSpPr>
            <a:spLocks noGrp="1"/>
          </p:cNvSpPr>
          <p:nvPr>
            <p:ph type="title"/>
          </p:nvPr>
        </p:nvSpPr>
        <p:spPr>
          <a:xfrm>
            <a:off x="4435646" y="5295490"/>
            <a:ext cx="10572000" cy="694862"/>
          </a:xfrm>
        </p:spPr>
        <p:txBody>
          <a:bodyPr anchor="b" bIns="45720" lIns="91440" rIns="91440" rtlCol="0" tIns="45720" vert="horz">
            <a:normAutofit fontScale="90000"/>
          </a:bodyPr>
          <a:lstStyle/>
          <a:p>
            <a:r>
              <a:rPr lang="en-US"/>
              <a:t>LOCATION</a:t>
            </a:r>
          </a:p>
        </p:txBody>
      </p:sp>
    </p:spTree>
    <p:extLst>
      <p:ext uri="{BB962C8B-B14F-4D97-AF65-F5344CB8AC3E}">
        <p14:creationId xmlns:p14="http://schemas.microsoft.com/office/powerpoint/2010/main" val="102475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C98B6760-BE7D-1FBD-770A-B81A45E5145D}"/>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s-ES" sz="3200"/>
              <a:t>Sanabria lake</a:t>
            </a:r>
            <a:r>
              <a:rPr lang="es-ES"/>
              <a:t> </a:t>
            </a:r>
          </a:p>
        </p:txBody>
      </p:sp>
      <p:pic>
        <p:nvPicPr>
          <p:cNvPr id="8" name="Elementos multimedia en línea 7" title="Parque Natural Lago da Sanabria | 4K UltraHD">
            <a:hlinkClick r:id="" action="ppaction://media"/>
            <a:extLst>
              <a:ext uri="{FF2B5EF4-FFF2-40B4-BE49-F238E27FC236}">
                <a16:creationId xmlns:a16="http://schemas.microsoft.com/office/drawing/2014/main" id="{350693BC-65AE-F037-CAEA-E9BC57C80B30}"/>
              </a:ext>
            </a:extLst>
          </p:cNvPr>
          <p:cNvPicPr>
            <a:picLocks noGrp="1" noRot="1" noChangeAspect="1"/>
          </p:cNvPicPr>
          <p:nvPr>
            <p:ph idx="1"/>
            <a:videoFile r:link="rId1"/>
          </p:nvPr>
        </p:nvPicPr>
        <p:blipFill>
          <a:blip r:embed="rId4"/>
          <a:stretch>
            <a:fillRect/>
          </a:stretch>
        </p:blipFill>
        <p:spPr>
          <a:xfrm>
            <a:off x="5280472" y="991890"/>
            <a:ext cx="6268062" cy="470104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361170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1328E17B-7E01-0A00-4B2A-7A48A5C88578}"/>
              </a:ext>
            </a:extLst>
          </p:cNvPr>
          <p:cNvPicPr>
            <a:picLocks noChangeAspect="1"/>
          </p:cNvPicPr>
          <p:nvPr/>
        </p:nvPicPr>
        <p:blipFill rotWithShape="1">
          <a:blip r:embed="rId2">
            <a:alphaModFix amt="40000"/>
          </a:blip>
          <a:srcRect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63A2B5C1-E332-4DAC-3EC7-AD91F4F9F7D7}"/>
              </a:ext>
            </a:extLst>
          </p:cNvPr>
          <p:cNvSpPr>
            <a:spLocks noGrp="1"/>
          </p:cNvSpPr>
          <p:nvPr>
            <p:ph idx="4294967295" type="title"/>
          </p:nvPr>
        </p:nvSpPr>
        <p:spPr>
          <a:xfrm>
            <a:off x="0" y="1074738"/>
            <a:ext cx="10572750" cy="1252537"/>
          </a:xfrm>
        </p:spPr>
        <p:txBody>
          <a:bodyPr>
            <a:normAutofit/>
          </a:bodyPr>
          <a:lstStyle/>
          <a:p>
            <a:r>
              <a:rPr lang="es-ES"/>
              <a:t>WHERE IS IT?</a:t>
            </a:r>
          </a:p>
        </p:txBody>
      </p:sp>
      <p:sp>
        <p:nvSpPr>
          <p:cNvPr id="8" name="Content Placeholder 7">
            <a:extLst>
              <a:ext uri="{FF2B5EF4-FFF2-40B4-BE49-F238E27FC236}">
                <a16:creationId xmlns:a16="http://schemas.microsoft.com/office/drawing/2014/main" id="{B928F21D-CB38-B887-99C6-B6217234F40A}"/>
              </a:ext>
            </a:extLst>
          </p:cNvPr>
          <p:cNvSpPr>
            <a:spLocks noGrp="1"/>
          </p:cNvSpPr>
          <p:nvPr>
            <p:ph idx="4294967295"/>
          </p:nvPr>
        </p:nvSpPr>
        <p:spPr>
          <a:xfrm>
            <a:off x="0" y="2222500"/>
            <a:ext cx="3487738" cy="3636963"/>
          </a:xfrm>
        </p:spPr>
        <p:txBody>
          <a:bodyPr>
            <a:normAutofit/>
          </a:bodyPr>
          <a:lstStyle/>
          <a:p>
            <a:r>
              <a:rPr lang="en-US" sz="2400"/>
              <a:t>Located about 130 km away from our town or an hour and a half it is one of the best places to spend the day in summer.</a:t>
            </a:r>
            <a:endParaRPr lang="es-ES" sz="2400"/>
          </a:p>
        </p:txBody>
      </p:sp>
    </p:spTree>
    <p:extLst>
      <p:ext uri="{BB962C8B-B14F-4D97-AF65-F5344CB8AC3E}">
        <p14:creationId xmlns:p14="http://schemas.microsoft.com/office/powerpoint/2010/main" val="362895021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3A7D1-B720-C565-E13F-9BB699E96D3E}"/>
              </a:ext>
            </a:extLst>
          </p:cNvPr>
          <p:cNvSpPr>
            <a:spLocks noGrp="1"/>
          </p:cNvSpPr>
          <p:nvPr>
            <p:ph type="title"/>
          </p:nvPr>
        </p:nvSpPr>
        <p:spPr>
          <a:xfrm>
            <a:off x="810000" y="447188"/>
            <a:ext cx="10571998" cy="970450"/>
          </a:xfrm>
        </p:spPr>
        <p:txBody>
          <a:bodyPr>
            <a:normAutofit/>
          </a:bodyPr>
          <a:lstStyle/>
          <a:p>
            <a:r>
              <a:rPr lang="en" b="0">
                <a:latin typeface="Calibri"/>
                <a:cs typeface="Calibri"/>
              </a:rPr>
              <a:t>Reservoir of </a:t>
            </a:r>
            <a:r>
              <a:rPr lang="en" b="0" err="1">
                <a:latin typeface="Calibri"/>
                <a:cs typeface="Calibri"/>
              </a:rPr>
              <a:t>Ricobayo</a:t>
            </a:r>
            <a:endParaRPr lang="es-ES" err="1">
              <a:latin typeface="Calibri"/>
              <a:cs typeface="Calibri"/>
            </a:endParaRPr>
          </a:p>
        </p:txBody>
      </p:sp>
      <p:sp>
        <p:nvSpPr>
          <p:cNvPr id="8" name="Content Placeholder 7">
            <a:extLst>
              <a:ext uri="{FF2B5EF4-FFF2-40B4-BE49-F238E27FC236}">
                <a16:creationId xmlns:a16="http://schemas.microsoft.com/office/drawing/2014/main" id="{0F7579DC-D987-581C-D1F1-A3ACCDFC228E}"/>
              </a:ext>
            </a:extLst>
          </p:cNvPr>
          <p:cNvSpPr>
            <a:spLocks noGrp="1"/>
          </p:cNvSpPr>
          <p:nvPr>
            <p:ph idx="1"/>
          </p:nvPr>
        </p:nvSpPr>
        <p:spPr>
          <a:xfrm>
            <a:off x="806423" y="2621935"/>
            <a:ext cx="3847873" cy="3423265"/>
          </a:xfrm>
        </p:spPr>
        <p:txBody>
          <a:bodyPr vert="horz" lIns="91440" tIns="45720" rIns="91440" bIns="45720" rtlCol="0" anchor="ctr">
            <a:noAutofit/>
          </a:bodyPr>
          <a:lstStyle/>
          <a:p>
            <a:r>
              <a:rPr lang="en" sz="2000">
                <a:solidFill>
                  <a:schemeClr val="accent1">
                    <a:lumMod val="60000"/>
                    <a:lumOff val="40000"/>
                  </a:schemeClr>
                </a:solidFill>
                <a:latin typeface="Consolas"/>
              </a:rPr>
              <a:t>The </a:t>
            </a:r>
            <a:r>
              <a:rPr lang="en" sz="2000" err="1">
                <a:solidFill>
                  <a:schemeClr val="accent1">
                    <a:lumMod val="60000"/>
                    <a:lumOff val="40000"/>
                  </a:schemeClr>
                </a:solidFill>
                <a:latin typeface="Consolas"/>
              </a:rPr>
              <a:t>Ricobayo</a:t>
            </a:r>
            <a:r>
              <a:rPr lang="en" sz="2000">
                <a:solidFill>
                  <a:schemeClr val="accent1">
                    <a:lumMod val="60000"/>
                    <a:lumOff val="40000"/>
                  </a:schemeClr>
                </a:solidFill>
                <a:latin typeface="Consolas"/>
              </a:rPr>
              <a:t> reservoir, also known as Salto de </a:t>
            </a:r>
            <a:r>
              <a:rPr lang="en" sz="2000" err="1">
                <a:solidFill>
                  <a:schemeClr val="accent1">
                    <a:lumMod val="60000"/>
                    <a:lumOff val="40000"/>
                  </a:schemeClr>
                </a:solidFill>
                <a:latin typeface="Consolas"/>
              </a:rPr>
              <a:t>Ricobayo</a:t>
            </a:r>
            <a:r>
              <a:rPr lang="en" sz="2000">
                <a:solidFill>
                  <a:schemeClr val="accent1">
                    <a:lumMod val="60000"/>
                    <a:lumOff val="40000"/>
                  </a:schemeClr>
                </a:solidFill>
                <a:latin typeface="Consolas"/>
              </a:rPr>
              <a:t>, is a hydroelectric engineering work built on the lower course of the Esla River. The works begin in May 1929. It was put into operation in January 1935 with an installed capacity of 100 MW, which in 1947 will be increased to 133 MW.</a:t>
            </a:r>
            <a:endParaRPr lang="en-US" sz="2000">
              <a:solidFill>
                <a:schemeClr val="accent1">
                  <a:lumMod val="60000"/>
                  <a:lumOff val="40000"/>
                </a:schemeClr>
              </a:solidFill>
            </a:endParaRPr>
          </a:p>
        </p:txBody>
      </p:sp>
      <p:pic>
        <p:nvPicPr>
          <p:cNvPr id="4" name="Imagen 4">
            <a:extLst>
              <a:ext uri="{FF2B5EF4-FFF2-40B4-BE49-F238E27FC236}">
                <a16:creationId xmlns:a16="http://schemas.microsoft.com/office/drawing/2014/main" id="{0E6EAD83-A80A-7021-B16B-87DDFE555774}"/>
              </a:ext>
            </a:extLst>
          </p:cNvPr>
          <p:cNvPicPr>
            <a:picLocks noChangeAspect="1"/>
          </p:cNvPicPr>
          <p:nvPr/>
        </p:nvPicPr>
        <p:blipFill>
          <a:blip r:embed="rId2"/>
          <a:stretch>
            <a:fillRect/>
          </a:stretch>
        </p:blipFill>
        <p:spPr>
          <a:xfrm>
            <a:off x="5296727" y="2413000"/>
            <a:ext cx="5887596"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35208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Mapa&#10;&#10;Descripción generada automáticamente" id="4" name="Imagen 4">
            <a:extLst>
              <a:ext uri="{FF2B5EF4-FFF2-40B4-BE49-F238E27FC236}">
                <a16:creationId xmlns:a16="http://schemas.microsoft.com/office/drawing/2014/main" id="{FDF9EA17-A606-2D75-6BBD-47E594380DA3}"/>
              </a:ext>
            </a:extLst>
          </p:cNvPr>
          <p:cNvPicPr>
            <a:picLocks noChangeAspect="1"/>
          </p:cNvPicPr>
          <p:nvPr/>
        </p:nvPicPr>
        <p:blipFill rotWithShape="1">
          <a:blip r:embed="rId2">
            <a:alphaModFix amt="40000"/>
          </a:blip>
          <a:srcRect b="7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1D98AD7E-0BFE-59D0-83B5-DD67B81332AA}"/>
              </a:ext>
            </a:extLst>
          </p:cNvPr>
          <p:cNvSpPr>
            <a:spLocks noGrp="1"/>
          </p:cNvSpPr>
          <p:nvPr>
            <p:ph idx="4294967295" type="title"/>
          </p:nvPr>
        </p:nvSpPr>
        <p:spPr>
          <a:xfrm>
            <a:off x="0" y="447675"/>
            <a:ext cx="10572750" cy="969963"/>
          </a:xfrm>
        </p:spPr>
        <p:txBody>
          <a:bodyPr>
            <a:normAutofit/>
          </a:bodyPr>
          <a:lstStyle/>
          <a:p>
            <a:r>
              <a:rPr lang="es-ES"/>
              <a:t>WHERE IS IT?</a:t>
            </a:r>
          </a:p>
        </p:txBody>
      </p:sp>
      <p:sp>
        <p:nvSpPr>
          <p:cNvPr id="8" name="Content Placeholder 7">
            <a:extLst>
              <a:ext uri="{FF2B5EF4-FFF2-40B4-BE49-F238E27FC236}">
                <a16:creationId xmlns:a16="http://schemas.microsoft.com/office/drawing/2014/main" id="{C9A74609-0142-3639-ED6B-BE34D743E6F9}"/>
              </a:ext>
            </a:extLst>
          </p:cNvPr>
          <p:cNvSpPr>
            <a:spLocks noGrp="1"/>
          </p:cNvSpPr>
          <p:nvPr>
            <p:ph idx="4294967295"/>
          </p:nvPr>
        </p:nvSpPr>
        <p:spPr>
          <a:xfrm>
            <a:off x="0" y="2222500"/>
            <a:ext cx="10553700" cy="3636963"/>
          </a:xfrm>
        </p:spPr>
        <p:txBody>
          <a:bodyPr>
            <a:normAutofit/>
          </a:bodyPr>
          <a:lstStyle/>
          <a:p>
            <a:r>
              <a:rPr lang="en" sz="2400">
                <a:latin typeface="Calibri"/>
                <a:ea typeface="Calibri"/>
                <a:cs typeface="Calibri"/>
              </a:rPr>
              <a:t>They are located on the Esla river, less than 1 kilometer from </a:t>
            </a:r>
            <a:r>
              <a:rPr err="1" lang="en" sz="2400">
                <a:latin typeface="Calibri"/>
                <a:ea typeface="Calibri"/>
                <a:cs typeface="Calibri"/>
              </a:rPr>
              <a:t>Ricobayo</a:t>
            </a:r>
            <a:r>
              <a:rPr lang="en" sz="2400">
                <a:latin typeface="Calibri"/>
                <a:ea typeface="Calibri"/>
                <a:cs typeface="Calibri"/>
              </a:rPr>
              <a:t> de Alba, in the province of Zamora</a:t>
            </a:r>
            <a:r>
              <a:rPr lang="en" sz="2400">
                <a:latin typeface="Consolas"/>
              </a:rPr>
              <a:t>.</a:t>
            </a:r>
            <a:endParaRPr lang="en-US" sz="2400"/>
          </a:p>
        </p:txBody>
      </p:sp>
    </p:spTree>
    <p:extLst>
      <p:ext uri="{BB962C8B-B14F-4D97-AF65-F5344CB8AC3E}">
        <p14:creationId xmlns:p14="http://schemas.microsoft.com/office/powerpoint/2010/main" val="67128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29508-B756-1722-2453-3BA02C8531D4}"/>
              </a:ext>
            </a:extLst>
          </p:cNvPr>
          <p:cNvSpPr>
            <a:spLocks noGrp="1"/>
          </p:cNvSpPr>
          <p:nvPr>
            <p:ph type="title"/>
          </p:nvPr>
        </p:nvSpPr>
        <p:spPr>
          <a:xfrm>
            <a:off x="810000" y="447188"/>
            <a:ext cx="10571998" cy="970450"/>
          </a:xfrm>
        </p:spPr>
        <p:txBody>
          <a:bodyPr>
            <a:normAutofit/>
          </a:bodyPr>
          <a:lstStyle/>
          <a:p>
            <a:r>
              <a:rPr lang="es-ES"/>
              <a:t>LAGOONS OF VILLAFAFILA</a:t>
            </a:r>
          </a:p>
        </p:txBody>
      </p:sp>
      <p:sp>
        <p:nvSpPr>
          <p:cNvPr id="8" name="Content Placeholder 7">
            <a:extLst>
              <a:ext uri="{FF2B5EF4-FFF2-40B4-BE49-F238E27FC236}">
                <a16:creationId xmlns:a16="http://schemas.microsoft.com/office/drawing/2014/main" id="{22A66C5F-8D5C-C0D0-D6C4-EA6A08315508}"/>
              </a:ext>
            </a:extLst>
          </p:cNvPr>
          <p:cNvSpPr>
            <a:spLocks noGrp="1"/>
          </p:cNvSpPr>
          <p:nvPr>
            <p:ph idx="1"/>
          </p:nvPr>
        </p:nvSpPr>
        <p:spPr>
          <a:xfrm>
            <a:off x="818713" y="2413000"/>
            <a:ext cx="3835583" cy="3632200"/>
          </a:xfrm>
        </p:spPr>
        <p:txBody>
          <a:bodyPr>
            <a:normAutofit/>
          </a:bodyPr>
          <a:lstStyle/>
          <a:p>
            <a:r>
              <a:rPr lang="en" sz="1600">
                <a:latin typeface="Consolas"/>
              </a:rPr>
              <a:t>The Lagoons de </a:t>
            </a:r>
            <a:r>
              <a:rPr lang="en" sz="1600" err="1">
                <a:latin typeface="Consolas"/>
              </a:rPr>
              <a:t>Villafáfila</a:t>
            </a:r>
            <a:r>
              <a:rPr lang="en" sz="1600">
                <a:latin typeface="Consolas"/>
              </a:rPr>
              <a:t> is a nature reserve, that is a protected natural area </a:t>
            </a:r>
          </a:p>
          <a:p>
            <a:pPr marL="0" indent="0">
              <a:buNone/>
            </a:pPr>
            <a:endParaRPr lang="en" sz="1600">
              <a:latin typeface="Consolas"/>
            </a:endParaRPr>
          </a:p>
        </p:txBody>
      </p:sp>
      <p:pic>
        <p:nvPicPr>
          <p:cNvPr id="4" name="Elementos multimedia en línea 3" title="Villafafila - Birds Full Documentary">
            <a:hlinkClick r:id="" action="ppaction://media"/>
            <a:extLst>
              <a:ext uri="{FF2B5EF4-FFF2-40B4-BE49-F238E27FC236}">
                <a16:creationId xmlns:a16="http://schemas.microsoft.com/office/drawing/2014/main" id="{640EC565-C706-732C-6DC4-2B0D0DAC1AFE}"/>
              </a:ext>
            </a:extLst>
          </p:cNvPr>
          <p:cNvPicPr>
            <a:picLocks noRot="1" noChangeAspect="1"/>
          </p:cNvPicPr>
          <p:nvPr>
            <a:videoFile r:link="rId1"/>
          </p:nvPr>
        </p:nvPicPr>
        <p:blipFill>
          <a:blip r:embed="rId3"/>
          <a:stretch>
            <a:fillRect/>
          </a:stretch>
        </p:blipFill>
        <p:spPr>
          <a:xfrm>
            <a:off x="5762967" y="2413000"/>
            <a:ext cx="4955117"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104889041"/>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descr="Mapa&#10;&#10;Descripción generada automáticamente" id="4" name="Imagen 4">
            <a:extLst>
              <a:ext uri="{FF2B5EF4-FFF2-40B4-BE49-F238E27FC236}">
                <a16:creationId xmlns:a16="http://schemas.microsoft.com/office/drawing/2014/main" id="{795F1754-A90B-1F6C-9A7C-D67FA7726458}"/>
              </a:ext>
            </a:extLst>
          </p:cNvPr>
          <p:cNvPicPr>
            <a:picLocks noChangeAspect="1"/>
          </p:cNvPicPr>
          <p:nvPr/>
        </p:nvPicPr>
        <p:blipFill rotWithShape="1">
          <a:blip r:embed="rId2">
            <a:alphaModFix amt="40000"/>
          </a:blip>
          <a:srcRect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41A1B5A8-8EF8-3AA1-68B5-49431FE53EF7}"/>
              </a:ext>
            </a:extLst>
          </p:cNvPr>
          <p:cNvSpPr>
            <a:spLocks noGrp="1"/>
          </p:cNvSpPr>
          <p:nvPr>
            <p:ph idx="4294967295" type="title"/>
          </p:nvPr>
        </p:nvSpPr>
        <p:spPr>
          <a:xfrm>
            <a:off x="0" y="447675"/>
            <a:ext cx="10572750" cy="969963"/>
          </a:xfrm>
        </p:spPr>
        <p:txBody>
          <a:bodyPr>
            <a:normAutofit/>
          </a:bodyPr>
          <a:lstStyle/>
          <a:p>
            <a:r>
              <a:rPr lang="es-ES"/>
              <a:t>WHERE IS IT?</a:t>
            </a:r>
          </a:p>
        </p:txBody>
      </p:sp>
      <p:sp>
        <p:nvSpPr>
          <p:cNvPr id="8" name="Content Placeholder 7">
            <a:extLst>
              <a:ext uri="{FF2B5EF4-FFF2-40B4-BE49-F238E27FC236}">
                <a16:creationId xmlns:a16="http://schemas.microsoft.com/office/drawing/2014/main" id="{52D8FF41-DB33-CF8E-75B5-AAA52BC638D6}"/>
              </a:ext>
            </a:extLst>
          </p:cNvPr>
          <p:cNvSpPr>
            <a:spLocks noGrp="1"/>
          </p:cNvSpPr>
          <p:nvPr>
            <p:ph idx="4294967295"/>
          </p:nvPr>
        </p:nvSpPr>
        <p:spPr>
          <a:xfrm>
            <a:off x="0" y="2222500"/>
            <a:ext cx="10553700" cy="3636963"/>
          </a:xfrm>
        </p:spPr>
        <p:txBody>
          <a:bodyPr>
            <a:normAutofit/>
          </a:bodyPr>
          <a:lstStyle/>
          <a:p>
            <a:r>
              <a:rPr b="1" lang="en" sz="2000">
                <a:latin typeface="Consolas"/>
              </a:rPr>
              <a:t> Is located in the northeast quadrant of the province of   Zamora, Castilla y León, Spain</a:t>
            </a:r>
            <a:endParaRPr b="1" lang="en" sz="2000">
              <a:latin typeface="Consolas"/>
              <a:ea typeface="+mn-lt"/>
              <a:cs typeface="+mn-lt"/>
            </a:endParaRPr>
          </a:p>
          <a:p>
            <a:pPr indent="0" marL="0">
              <a:buNone/>
            </a:pPr>
            <a:r>
              <a:rPr b="1" lang="en" sz="2000">
                <a:latin typeface="Consolas"/>
              </a:rPr>
              <a:t>   The lagoons are located in a meeting area of ​​the Campos and Pan lands,     corresponding to the </a:t>
            </a:r>
            <a:r>
              <a:rPr b="1" err="1" lang="en" sz="2000">
                <a:latin typeface="Consolas"/>
              </a:rPr>
              <a:t>interfluvium</a:t>
            </a:r>
            <a:r>
              <a:rPr b="1" lang="en" sz="2000">
                <a:latin typeface="Consolas"/>
              </a:rPr>
              <a:t> of the Esla and Valderaduey rivers</a:t>
            </a:r>
            <a:endParaRPr b="1" lang="en" sz="2000"/>
          </a:p>
          <a:p>
            <a:pPr algn="ctr" indent="0" marL="0">
              <a:buNone/>
            </a:pPr>
            <a:r>
              <a:rPr b="1" lang="en" sz="2000">
                <a:latin typeface="Consolas"/>
              </a:rPr>
              <a:t>It is a perfect place to see birds and different types of animals </a:t>
            </a:r>
          </a:p>
        </p:txBody>
      </p:sp>
    </p:spTree>
    <p:extLst>
      <p:ext uri="{BB962C8B-B14F-4D97-AF65-F5344CB8AC3E}">
        <p14:creationId xmlns:p14="http://schemas.microsoft.com/office/powerpoint/2010/main" val="19925952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2</TotalTime>
  <Words>421</Words>
  <Application>Microsoft Office PowerPoint</Application>
  <PresentationFormat>Panorámica</PresentationFormat>
  <Paragraphs>38</Paragraphs>
  <Slides>19</Slides>
  <Notes>0</Notes>
  <HiddenSlides>0</HiddenSlides>
  <MMClips>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Calibri</vt:lpstr>
      <vt:lpstr>Century Gothic</vt:lpstr>
      <vt:lpstr>Consolas</vt:lpstr>
      <vt:lpstr>Wingdings 2</vt:lpstr>
      <vt:lpstr>Quotable</vt:lpstr>
      <vt:lpstr>Zamora and its surroundings</vt:lpstr>
      <vt:lpstr>IES LA VAGUADA HIGHSCHOOL</vt:lpstr>
      <vt:lpstr>LOCATION</vt:lpstr>
      <vt:lpstr>Sanabria lake </vt:lpstr>
      <vt:lpstr>WHERE IS IT?</vt:lpstr>
      <vt:lpstr>Reservoir of Ricobayo</vt:lpstr>
      <vt:lpstr>WHERE IS IT?</vt:lpstr>
      <vt:lpstr>LAGOONS OF VILLAFAFILA</vt:lpstr>
      <vt:lpstr>WHERE IS IT?</vt:lpstr>
      <vt:lpstr>ARRIBES DEL DUERO  It is a canyon of the river Duero declared a natural park You can go canoeing along the river through the canyon.</vt:lpstr>
      <vt:lpstr>WHERE IS IT?</vt:lpstr>
      <vt:lpstr>WHAT TO DO</vt:lpstr>
      <vt:lpstr>Carrascal</vt:lpstr>
      <vt:lpstr>WHERE IS IT?</vt:lpstr>
      <vt:lpstr>An amazing place for observating the birds </vt:lpstr>
      <vt:lpstr>SIERRA DE LA CULEBRA</vt:lpstr>
      <vt:lpstr>WHERE IS IT?</vt:lpstr>
      <vt:lpstr>HISTORY OF THE SIERRA DE LA CULEBRA</vt:lpstr>
      <vt:lpstr>IBERIAN WOLVES IN THE SIERRA DE LA CULEBRA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Millan Alvarez</dc:creator>
  <cp:lastModifiedBy>JOSE MANUEL GARCIA LORENZO</cp:lastModifiedBy>
  <cp:revision>4</cp:revision>
  <dcterms:created xsi:type="dcterms:W3CDTF">2022-03-30T07:13:42Z</dcterms:created>
  <dcterms:modified xsi:type="dcterms:W3CDTF">2022-03-31T15:44:07Z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2112192</vt:lpwstr>
  </property>
  <property fmtid="{D5CDD505-2E9C-101B-9397-08002B2CF9AE}" name="NXPowerLiteSettings" pid="3">
    <vt:lpwstr>F7000400038000</vt:lpwstr>
  </property>
  <property fmtid="{D5CDD505-2E9C-101B-9397-08002B2CF9AE}" name="NXPowerLiteVersion" pid="4">
    <vt:lpwstr>S9.1.4</vt:lpwstr>
  </property>
</Properties>
</file>