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C96927-70F7-4423-A962-F319EF2205C2}" v="25" dt="2022-03-30T07:27:14.686"/>
    <p1510:client id="{CD1DFA23-B287-1D2C-46C8-D95FE2ED4A4E}" v="1691" dt="2022-03-30T10:22:12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5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09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14C34-F582-4EEF-86CE-F88761E5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Un lago y ciudad&#10;&#10;Descripción generada automáticamente">
            <a:extLst>
              <a:ext uri="{FF2B5EF4-FFF2-40B4-BE49-F238E27FC236}">
                <a16:creationId xmlns:a16="http://schemas.microsoft.com/office/drawing/2014/main" id="{C4008BF1-7669-CAAD-D477-A4031A959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6" b="412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35791" y="3331444"/>
            <a:ext cx="6470692" cy="1229306"/>
          </a:xfrm>
        </p:spPr>
        <p:txBody>
          <a:bodyPr>
            <a:normAutofit/>
          </a:bodyPr>
          <a:lstStyle/>
          <a:p>
            <a:r>
              <a:rPr lang="es-ES" sz="5400">
                <a:solidFill>
                  <a:schemeClr val="tx1"/>
                </a:solidFill>
                <a:cs typeface="Calibri Light"/>
              </a:rPr>
              <a:t>CULTURE OF ZAMORA</a:t>
            </a:r>
            <a:endParaRPr lang="es-ES" sz="540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5791" y="4735799"/>
            <a:ext cx="6470693" cy="605256"/>
          </a:xfrm>
        </p:spPr>
        <p:txBody>
          <a:bodyPr>
            <a:normAutofit/>
          </a:bodyPr>
          <a:lstStyle/>
          <a:p>
            <a:endParaRPr lang="es-E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!!footer rectangle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89855-BEFB-C47E-3538-3E36569C5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20" y="-1239501"/>
            <a:ext cx="10058400" cy="3566160"/>
          </a:xfrm>
        </p:spPr>
        <p:txBody>
          <a:bodyPr/>
          <a:lstStyle/>
          <a:p>
            <a:r>
              <a:rPr lang="es-ES" sz="7200" dirty="0">
                <a:latin typeface="Berlin Sans FB Demi"/>
              </a:rPr>
              <a:t>HOLY WEEK</a:t>
            </a:r>
            <a:br>
              <a:rPr lang="es-ES" dirty="0"/>
            </a:b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BEECB46-71C2-2781-9D97-D11E3A18C9F0}"/>
              </a:ext>
            </a:extLst>
          </p:cNvPr>
          <p:cNvSpPr/>
          <p:nvPr/>
        </p:nvSpPr>
        <p:spPr>
          <a:xfrm>
            <a:off x="735222" y="3790411"/>
            <a:ext cx="10984300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95379F-EF33-C64B-8F41-62533D5160B5}"/>
              </a:ext>
            </a:extLst>
          </p:cNvPr>
          <p:cNvSpPr txBox="1"/>
          <p:nvPr/>
        </p:nvSpPr>
        <p:spPr>
          <a:xfrm>
            <a:off x="540589" y="1115683"/>
            <a:ext cx="7157048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ea typeface="+mn-lt"/>
                <a:cs typeface="+mn-lt"/>
              </a:rPr>
              <a:t>There</a:t>
            </a:r>
            <a:r>
              <a:rPr lang="es-ES" dirty="0">
                <a:ea typeface="+mn-lt"/>
                <a:cs typeface="+mn-lt"/>
              </a:rPr>
              <a:t> are </a:t>
            </a:r>
            <a:r>
              <a:rPr lang="es-ES" dirty="0" err="1">
                <a:ea typeface="+mn-lt"/>
                <a:cs typeface="+mn-lt"/>
              </a:rPr>
              <a:t>processions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all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days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to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represent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passion</a:t>
            </a:r>
            <a:r>
              <a:rPr lang="es-ES" dirty="0">
                <a:ea typeface="+mn-lt"/>
                <a:cs typeface="+mn-lt"/>
              </a:rPr>
              <a:t>, </a:t>
            </a:r>
            <a:r>
              <a:rPr lang="es-ES" dirty="0" err="1">
                <a:ea typeface="+mn-lt"/>
                <a:cs typeface="+mn-lt"/>
              </a:rPr>
              <a:t>death</a:t>
            </a:r>
            <a:r>
              <a:rPr lang="es-ES" dirty="0">
                <a:ea typeface="+mn-lt"/>
                <a:cs typeface="+mn-lt"/>
              </a:rPr>
              <a:t> and </a:t>
            </a:r>
            <a:r>
              <a:rPr lang="es-ES" dirty="0" err="1">
                <a:ea typeface="+mn-lt"/>
                <a:cs typeface="+mn-lt"/>
              </a:rPr>
              <a:t>resurrection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Christ</a:t>
            </a:r>
            <a:r>
              <a:rPr lang="es-ES" dirty="0">
                <a:ea typeface="+mn-lt"/>
                <a:cs typeface="+mn-lt"/>
              </a:rPr>
              <a:t>. </a:t>
            </a:r>
            <a:r>
              <a:rPr lang="es-ES" dirty="0" err="1">
                <a:ea typeface="+mn-lt"/>
                <a:cs typeface="+mn-lt"/>
              </a:rPr>
              <a:t>Some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steps</a:t>
            </a:r>
            <a:r>
              <a:rPr lang="es-ES" dirty="0">
                <a:ea typeface="+mn-lt"/>
                <a:cs typeface="+mn-lt"/>
              </a:rPr>
              <a:t> are </a:t>
            </a:r>
            <a:r>
              <a:rPr lang="es-ES" dirty="0" err="1">
                <a:ea typeface="+mn-lt"/>
                <a:cs typeface="+mn-lt"/>
              </a:rPr>
              <a:t>on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holy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week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museum</a:t>
            </a:r>
            <a:r>
              <a:rPr lang="es-ES" dirty="0">
                <a:ea typeface="+mn-lt"/>
                <a:cs typeface="+mn-lt"/>
              </a:rPr>
              <a:t> and </a:t>
            </a:r>
            <a:r>
              <a:rPr lang="es-ES" dirty="0" err="1">
                <a:ea typeface="+mn-lt"/>
                <a:cs typeface="+mn-lt"/>
              </a:rPr>
              <a:t>others</a:t>
            </a:r>
            <a:r>
              <a:rPr lang="es-ES" dirty="0">
                <a:ea typeface="+mn-lt"/>
                <a:cs typeface="+mn-lt"/>
              </a:rPr>
              <a:t> are in </a:t>
            </a:r>
            <a:r>
              <a:rPr lang="es-ES" dirty="0" err="1">
                <a:ea typeface="+mn-lt"/>
                <a:cs typeface="+mn-lt"/>
              </a:rPr>
              <a:t>different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churches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town</a:t>
            </a:r>
            <a:r>
              <a:rPr lang="es-ES" dirty="0">
                <a:ea typeface="+mn-lt"/>
                <a:cs typeface="+mn-lt"/>
              </a:rPr>
              <a:t>.</a:t>
            </a:r>
          </a:p>
          <a:p>
            <a:pPr marL="285750" indent="-285750">
              <a:buFont typeface="Wingdings"/>
              <a:buChar char="v"/>
            </a:pP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days</a:t>
            </a:r>
            <a:r>
              <a:rPr lang="es-ES" dirty="0"/>
              <a:t>: </a:t>
            </a:r>
          </a:p>
          <a:p>
            <a:pPr marL="285750" indent="-285750">
              <a:buFont typeface="Wingdings"/>
              <a:buChar char="Ø"/>
            </a:pPr>
            <a:r>
              <a:rPr lang="es-ES" dirty="0" err="1">
                <a:ea typeface="+mn-lt"/>
                <a:cs typeface="+mn-lt"/>
              </a:rPr>
              <a:t>Tuesday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there´s</a:t>
            </a:r>
            <a:r>
              <a:rPr lang="es-ES" dirty="0">
                <a:ea typeface="+mn-lt"/>
                <a:cs typeface="+mn-lt"/>
              </a:rPr>
              <a:t> a </a:t>
            </a:r>
            <a:r>
              <a:rPr lang="es-ES" dirty="0" err="1">
                <a:ea typeface="+mn-lt"/>
                <a:cs typeface="+mn-lt"/>
              </a:rPr>
              <a:t>procession</a:t>
            </a:r>
            <a:r>
              <a:rPr lang="es-ES" dirty="0">
                <a:ea typeface="+mn-lt"/>
                <a:cs typeface="+mn-lt"/>
              </a:rPr>
              <a:t> in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afternoon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that</a:t>
            </a:r>
            <a:r>
              <a:rPr lang="es-ES" dirty="0">
                <a:ea typeface="+mn-lt"/>
                <a:cs typeface="+mn-lt"/>
              </a:rPr>
              <a:t> in </a:t>
            </a:r>
            <a:r>
              <a:rPr lang="es-ES" dirty="0" err="1">
                <a:ea typeface="+mn-lt"/>
                <a:cs typeface="+mn-lt"/>
              </a:rPr>
              <a:t>its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finishing</a:t>
            </a:r>
            <a:r>
              <a:rPr lang="es-ES" dirty="0">
                <a:ea typeface="+mn-lt"/>
                <a:cs typeface="+mn-lt"/>
              </a:rPr>
              <a:t>, </a:t>
            </a:r>
            <a:r>
              <a:rPr lang="es-ES" dirty="0" err="1">
                <a:ea typeface="+mn-lt"/>
                <a:cs typeface="+mn-lt"/>
              </a:rPr>
              <a:t>on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stone</a:t>
            </a:r>
            <a:r>
              <a:rPr lang="es-ES" dirty="0">
                <a:ea typeface="+mn-lt"/>
                <a:cs typeface="+mn-lt"/>
              </a:rPr>
              <a:t> bridge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step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Christ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makes</a:t>
            </a:r>
            <a:r>
              <a:rPr lang="es-ES" dirty="0">
                <a:ea typeface="+mn-lt"/>
                <a:cs typeface="+mn-lt"/>
              </a:rPr>
              <a:t> a </a:t>
            </a:r>
            <a:r>
              <a:rPr lang="es-ES" dirty="0" err="1">
                <a:ea typeface="+mn-lt"/>
                <a:cs typeface="+mn-lt"/>
              </a:rPr>
              <a:t>reverence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to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step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virgin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hope.</a:t>
            </a:r>
            <a:endParaRPr lang="es-ES" dirty="0"/>
          </a:p>
          <a:p>
            <a:pPr marL="285750" indent="-285750">
              <a:buFont typeface="Wingdings"/>
              <a:buChar char="Ø"/>
            </a:pPr>
            <a:r>
              <a:rPr lang="es-ES" dirty="0">
                <a:ea typeface="+mn-lt"/>
                <a:cs typeface="+mn-lt"/>
              </a:rPr>
              <a:t>Friday </a:t>
            </a:r>
            <a:r>
              <a:rPr lang="es-ES" dirty="0" err="1">
                <a:ea typeface="+mn-lt"/>
                <a:cs typeface="+mn-lt"/>
              </a:rPr>
              <a:t>morning</a:t>
            </a:r>
            <a:r>
              <a:rPr lang="es-ES" dirty="0">
                <a:ea typeface="+mn-lt"/>
                <a:cs typeface="+mn-lt"/>
              </a:rPr>
              <a:t>: in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procession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steps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stay</a:t>
            </a:r>
            <a:r>
              <a:rPr lang="es-ES" dirty="0">
                <a:ea typeface="+mn-lt"/>
                <a:cs typeface="+mn-lt"/>
              </a:rPr>
              <a:t> in a line </a:t>
            </a:r>
            <a:r>
              <a:rPr lang="es-ES" dirty="0" err="1">
                <a:ea typeface="+mn-lt"/>
                <a:cs typeface="+mn-lt"/>
              </a:rPr>
              <a:t>except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virgin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loneliness</a:t>
            </a:r>
            <a:r>
              <a:rPr lang="es-ES" dirty="0">
                <a:ea typeface="+mn-lt"/>
                <a:cs typeface="+mn-lt"/>
              </a:rPr>
              <a:t>.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virgin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starts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to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walk</a:t>
            </a:r>
            <a:r>
              <a:rPr lang="es-ES" dirty="0">
                <a:ea typeface="+mn-lt"/>
                <a:cs typeface="+mn-lt"/>
              </a:rPr>
              <a:t> and </a:t>
            </a:r>
            <a:r>
              <a:rPr lang="es-ES" dirty="0" err="1">
                <a:ea typeface="+mn-lt"/>
                <a:cs typeface="+mn-lt"/>
              </a:rPr>
              <a:t>all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the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other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steps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make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reverences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to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her</a:t>
            </a:r>
            <a:r>
              <a:rPr lang="es-ES" dirty="0">
                <a:ea typeface="+mn-lt"/>
                <a:cs typeface="+mn-lt"/>
              </a:rPr>
              <a:t>.</a:t>
            </a: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pPr marL="285750" indent="-285750">
              <a:buFont typeface="Wingdings"/>
              <a:buChar char="v"/>
            </a:pPr>
            <a:endParaRPr lang="es-ES" dirty="0"/>
          </a:p>
          <a:p>
            <a:endParaRPr lang="es-ES" dirty="0"/>
          </a:p>
        </p:txBody>
      </p:sp>
      <p:pic>
        <p:nvPicPr>
          <p:cNvPr id="6" name="Imagen 6" descr="Imagen que contiene tabla, hombre, pastel, mujer&#10;&#10;Descripción generada automáticamente">
            <a:extLst>
              <a:ext uri="{FF2B5EF4-FFF2-40B4-BE49-F238E27FC236}">
                <a16:creationId xmlns:a16="http://schemas.microsoft.com/office/drawing/2014/main" id="{9C22CD4A-F52E-AFD0-41A1-328E3AA5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136" y="97655"/>
            <a:ext cx="4367841" cy="2694538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1940C0EC-33EC-FCBD-AA8E-6D4ABC94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13" y="4454401"/>
            <a:ext cx="2671314" cy="1787954"/>
          </a:xfrm>
          <a:prstGeom prst="rect">
            <a:avLst/>
          </a:prstGeom>
        </p:spPr>
      </p:pic>
      <p:pic>
        <p:nvPicPr>
          <p:cNvPr id="8" name="Imagen 8" descr="Una multitud de gente&#10;&#10;Descripción generada automáticamente">
            <a:extLst>
              <a:ext uri="{FF2B5EF4-FFF2-40B4-BE49-F238E27FC236}">
                <a16:creationId xmlns:a16="http://schemas.microsoft.com/office/drawing/2014/main" id="{F62D019C-60AA-071A-DCBD-EA5AD0168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36" y="3062511"/>
            <a:ext cx="4367842" cy="2774562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5319AC15-F27E-1949-0A7C-5A575FE3C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779" y="4456114"/>
            <a:ext cx="2714445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43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2FF45768-D287-4DC2-5D08-D78A1B6FA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6" b="4949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1EF6F-23CA-1B5E-EB86-FFAC0B540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es-ES" sz="440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029F99-315D-696F-C811-DEACA78C3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s-ES" sz="20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7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4081E-B939-44B0-75EF-3A1741FA8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979" y="-175576"/>
            <a:ext cx="10317192" cy="1783368"/>
          </a:xfrm>
        </p:spPr>
        <p:txBody>
          <a:bodyPr/>
          <a:lstStyle/>
          <a:p>
            <a:pPr algn="ctr"/>
            <a:r>
              <a:rPr lang="es-ES" sz="7200" dirty="0">
                <a:latin typeface="Berlin Sans FB Demi"/>
              </a:rPr>
              <a:t>TYPICAL FOOD</a:t>
            </a:r>
            <a:r>
              <a:rPr lang="es-ES" dirty="0">
                <a:latin typeface="Berlin Sans FB Demi"/>
              </a:rPr>
              <a:t> </a:t>
            </a:r>
            <a:endParaRPr lang="es-ES"/>
          </a:p>
        </p:txBody>
      </p:sp>
      <p:pic>
        <p:nvPicPr>
          <p:cNvPr id="4" name="Imagen 4" descr="Comida en un plato&#10;&#10;Descripción generada automáticamente">
            <a:extLst>
              <a:ext uri="{FF2B5EF4-FFF2-40B4-BE49-F238E27FC236}">
                <a16:creationId xmlns:a16="http://schemas.microsoft.com/office/drawing/2014/main" id="{AA5A12D9-5B9F-DE1A-2834-E2EE0F3F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32" y="4216340"/>
            <a:ext cx="3096524" cy="2062793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727158D8-305D-E998-45DC-67FD1D38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86" r="450" b="12963"/>
          <a:stretch/>
        </p:blipFill>
        <p:spPr>
          <a:xfrm>
            <a:off x="3766869" y="1791324"/>
            <a:ext cx="3522521" cy="1953983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760DFA0B-6BC2-38A9-04F3-D358DC99A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256" y="4187494"/>
            <a:ext cx="3168770" cy="2120481"/>
          </a:xfrm>
          <a:prstGeom prst="rect">
            <a:avLst/>
          </a:prstGeom>
        </p:spPr>
      </p:pic>
      <p:pic>
        <p:nvPicPr>
          <p:cNvPr id="7" name="Imagen 7" descr="Un plato con comida&#10;&#10;Descripción generada automáticamente">
            <a:extLst>
              <a:ext uri="{FF2B5EF4-FFF2-40B4-BE49-F238E27FC236}">
                <a16:creationId xmlns:a16="http://schemas.microsoft.com/office/drawing/2014/main" id="{E9EBFD7A-D190-7A1E-28DE-6BDF98650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32" y="1788723"/>
            <a:ext cx="2429775" cy="1943461"/>
          </a:xfrm>
          <a:prstGeom prst="rect">
            <a:avLst/>
          </a:prstGeom>
        </p:spPr>
      </p:pic>
      <p:pic>
        <p:nvPicPr>
          <p:cNvPr id="8" name="Imagen 8" descr="Un plato con un pedazo de carne&#10;&#10;Descripción generada automáticamente">
            <a:extLst>
              <a:ext uri="{FF2B5EF4-FFF2-40B4-BE49-F238E27FC236}">
                <a16:creationId xmlns:a16="http://schemas.microsoft.com/office/drawing/2014/main" id="{1EDFE7BA-3967-534A-0ED9-D6AB0EF3E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621" y="2229300"/>
            <a:ext cx="3163021" cy="396653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D0FCCAF-239C-DBDE-E09F-A7EB4AD4E5BB}"/>
              </a:ext>
            </a:extLst>
          </p:cNvPr>
          <p:cNvSpPr txBox="1"/>
          <p:nvPr/>
        </p:nvSpPr>
        <p:spPr>
          <a:xfrm>
            <a:off x="310552" y="13600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/>
              <a:t>Zamora's</a:t>
            </a:r>
            <a:r>
              <a:rPr lang="es-ES" dirty="0"/>
              <a:t> rice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AAFEE7-336A-1AC6-CF86-D27A7F694131}"/>
              </a:ext>
            </a:extLst>
          </p:cNvPr>
          <p:cNvSpPr txBox="1"/>
          <p:nvPr/>
        </p:nvSpPr>
        <p:spPr>
          <a:xfrm>
            <a:off x="1114784" y="38033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/>
              <a:t>Aliste's</a:t>
            </a:r>
            <a:r>
              <a:rPr lang="es-ES" dirty="0"/>
              <a:t> </a:t>
            </a:r>
            <a:r>
              <a:rPr lang="es-ES" dirty="0" err="1"/>
              <a:t>Beef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F9EE31-73ED-14A2-D0F1-E3B692231B7F}"/>
              </a:ext>
            </a:extLst>
          </p:cNvPr>
          <p:cNvSpPr txBox="1"/>
          <p:nvPr/>
        </p:nvSpPr>
        <p:spPr>
          <a:xfrm>
            <a:off x="8920791" y="183275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"Dos y pingada"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ABF988-941A-1567-B00A-7B0324E7DC96}"/>
              </a:ext>
            </a:extLst>
          </p:cNvPr>
          <p:cNvSpPr txBox="1"/>
          <p:nvPr/>
        </p:nvSpPr>
        <p:spPr>
          <a:xfrm>
            <a:off x="4160987" y="14580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"Aceitadas"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3D010E0-E9A2-6F2A-3D22-A31217D8888C}"/>
              </a:ext>
            </a:extLst>
          </p:cNvPr>
          <p:cNvSpPr txBox="1"/>
          <p:nvPr/>
        </p:nvSpPr>
        <p:spPr>
          <a:xfrm>
            <a:off x="5295900" y="3771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/>
              <a:t>Carnival</a:t>
            </a:r>
            <a:r>
              <a:rPr lang="es-ES" dirty="0"/>
              <a:t> </a:t>
            </a:r>
            <a:r>
              <a:rPr lang="es-ES" dirty="0" err="1"/>
              <a:t>flowers</a:t>
            </a:r>
          </a:p>
        </p:txBody>
      </p:sp>
    </p:spTree>
    <p:extLst>
      <p:ext uri="{BB962C8B-B14F-4D97-AF65-F5344CB8AC3E}">
        <p14:creationId xmlns:p14="http://schemas.microsoft.com/office/powerpoint/2010/main" val="21387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0BE23-E5F1-FC75-B3E7-1E56895EB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27" y="-1383274"/>
            <a:ext cx="10058400" cy="3566160"/>
          </a:xfrm>
        </p:spPr>
        <p:txBody>
          <a:bodyPr>
            <a:normAutofit/>
          </a:bodyPr>
          <a:lstStyle/>
          <a:p>
            <a:r>
              <a:rPr lang="es-ES" sz="7200" dirty="0">
                <a:latin typeface="Berlin Sans FB Demi"/>
              </a:rPr>
              <a:t>TRADITIONAL CELEBRATIONS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269E343-B734-A2EB-3DFA-548B077DF03B}"/>
              </a:ext>
            </a:extLst>
          </p:cNvPr>
          <p:cNvSpPr/>
          <p:nvPr/>
        </p:nvSpPr>
        <p:spPr>
          <a:xfrm>
            <a:off x="1051524" y="4020449"/>
            <a:ext cx="10078527" cy="905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104DDD-EA49-DB57-0892-74DE1B95AB01}"/>
              </a:ext>
            </a:extLst>
          </p:cNvPr>
          <p:cNvSpPr txBox="1"/>
          <p:nvPr/>
        </p:nvSpPr>
        <p:spPr>
          <a:xfrm>
            <a:off x="382438" y="2380891"/>
            <a:ext cx="692700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s-ES" sz="2400" b="1" dirty="0"/>
              <a:t>San Pedro</a:t>
            </a:r>
            <a:r>
              <a:rPr lang="es-ES" b="1" dirty="0"/>
              <a:t>: </a:t>
            </a:r>
            <a:endParaRPr lang="es-ES" b="1" dirty="0">
              <a:ea typeface="+mn-lt"/>
              <a:cs typeface="+mn-lt"/>
            </a:endParaRPr>
          </a:p>
          <a:p>
            <a:endParaRPr lang="es-ES" b="1" dirty="0">
              <a:ea typeface="+mn-lt"/>
              <a:cs typeface="+mn-lt"/>
            </a:endParaRPr>
          </a:p>
          <a:p>
            <a:r>
              <a:rPr lang="es-ES" sz="2400" dirty="0" err="1">
                <a:ea typeface="+mn-lt"/>
                <a:cs typeface="+mn-lt"/>
              </a:rPr>
              <a:t>It´s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most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remarkable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celebration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town</a:t>
            </a:r>
            <a:r>
              <a:rPr lang="es-ES" sz="2400" dirty="0">
                <a:ea typeface="+mn-lt"/>
                <a:cs typeface="+mn-lt"/>
              </a:rPr>
              <a:t>. </a:t>
            </a:r>
            <a:r>
              <a:rPr lang="es-ES" sz="2400" dirty="0" err="1">
                <a:ea typeface="+mn-lt"/>
                <a:cs typeface="+mn-lt"/>
              </a:rPr>
              <a:t>It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lasts</a:t>
            </a:r>
            <a:r>
              <a:rPr lang="es-ES" sz="2400" dirty="0">
                <a:ea typeface="+mn-lt"/>
                <a:cs typeface="+mn-lt"/>
              </a:rPr>
              <a:t> 10 </a:t>
            </a:r>
            <a:r>
              <a:rPr lang="es-ES" sz="2400" dirty="0" err="1">
                <a:ea typeface="+mn-lt"/>
                <a:cs typeface="+mn-lt"/>
              </a:rPr>
              <a:t>days</a:t>
            </a:r>
            <a:r>
              <a:rPr lang="es-ES" sz="2400" dirty="0">
                <a:ea typeface="+mn-lt"/>
                <a:cs typeface="+mn-lt"/>
              </a:rPr>
              <a:t> (more </a:t>
            </a:r>
            <a:r>
              <a:rPr lang="es-ES" sz="2400" dirty="0" err="1">
                <a:ea typeface="+mn-lt"/>
                <a:cs typeface="+mn-lt"/>
              </a:rPr>
              <a:t>or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less</a:t>
            </a:r>
            <a:r>
              <a:rPr lang="es-ES" sz="2400" dirty="0">
                <a:ea typeface="+mn-lt"/>
                <a:cs typeface="+mn-lt"/>
              </a:rPr>
              <a:t>) and </a:t>
            </a:r>
            <a:r>
              <a:rPr lang="es-ES" sz="2400" dirty="0" err="1">
                <a:ea typeface="+mn-lt"/>
                <a:cs typeface="+mn-lt"/>
              </a:rPr>
              <a:t>it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ends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29th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June. </a:t>
            </a:r>
            <a:r>
              <a:rPr lang="es-ES" sz="2400" dirty="0" err="1">
                <a:ea typeface="+mn-lt"/>
                <a:cs typeface="+mn-lt"/>
              </a:rPr>
              <a:t>During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that</a:t>
            </a:r>
            <a:r>
              <a:rPr lang="es-ES" sz="2400" dirty="0">
                <a:ea typeface="+mn-lt"/>
                <a:cs typeface="+mn-lt"/>
              </a:rPr>
              <a:t> time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Ceramics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Fair</a:t>
            </a:r>
            <a:r>
              <a:rPr lang="es-ES" sz="2400" dirty="0">
                <a:ea typeface="+mn-lt"/>
                <a:cs typeface="+mn-lt"/>
              </a:rPr>
              <a:t> and he </a:t>
            </a:r>
            <a:r>
              <a:rPr lang="es-ES" sz="2400" dirty="0" err="1">
                <a:ea typeface="+mn-lt"/>
                <a:cs typeface="+mn-lt"/>
              </a:rPr>
              <a:t>Garlic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Fair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take</a:t>
            </a:r>
            <a:r>
              <a:rPr lang="es-ES" sz="2400" dirty="0">
                <a:ea typeface="+mn-lt"/>
                <a:cs typeface="+mn-lt"/>
              </a:rPr>
              <a:t> place and </a:t>
            </a:r>
            <a:r>
              <a:rPr lang="es-ES" sz="2400" dirty="0" err="1">
                <a:ea typeface="+mn-lt"/>
                <a:cs typeface="+mn-lt"/>
              </a:rPr>
              <a:t>also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exhibitions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regional dances, </a:t>
            </a:r>
            <a:r>
              <a:rPr lang="es-ES" sz="2400" dirty="0" err="1">
                <a:ea typeface="+mn-lt"/>
                <a:cs typeface="+mn-lt"/>
              </a:rPr>
              <a:t>pilgrimages</a:t>
            </a:r>
            <a:r>
              <a:rPr lang="es-ES" sz="2400" dirty="0">
                <a:ea typeface="+mn-lt"/>
                <a:cs typeface="+mn-lt"/>
              </a:rPr>
              <a:t>, music </a:t>
            </a:r>
            <a:r>
              <a:rPr lang="es-ES" sz="2400" dirty="0" err="1">
                <a:ea typeface="+mn-lt"/>
                <a:cs typeface="+mn-lt"/>
              </a:rPr>
              <a:t>concerts</a:t>
            </a:r>
            <a:r>
              <a:rPr lang="es-ES" sz="2400" dirty="0">
                <a:ea typeface="+mn-lt"/>
                <a:cs typeface="+mn-lt"/>
              </a:rPr>
              <a:t>, </a:t>
            </a:r>
            <a:r>
              <a:rPr lang="es-ES" sz="2400" dirty="0" err="1">
                <a:ea typeface="+mn-lt"/>
                <a:cs typeface="+mn-lt"/>
              </a:rPr>
              <a:t>bullfights</a:t>
            </a:r>
            <a:r>
              <a:rPr lang="es-ES" sz="2400" dirty="0">
                <a:ea typeface="+mn-lt"/>
                <a:cs typeface="+mn-lt"/>
              </a:rPr>
              <a:t>, and a </a:t>
            </a:r>
            <a:r>
              <a:rPr lang="es-ES" sz="2400" dirty="0" err="1">
                <a:ea typeface="+mn-lt"/>
                <a:cs typeface="+mn-lt"/>
              </a:rPr>
              <a:t>fireworks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display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by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river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to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close</a:t>
            </a:r>
            <a:r>
              <a:rPr lang="es-ES" sz="2400" dirty="0">
                <a:ea typeface="+mn-lt"/>
                <a:cs typeface="+mn-lt"/>
              </a:rPr>
              <a:t>.</a:t>
            </a:r>
            <a:endParaRPr lang="es-ES" sz="2400"/>
          </a:p>
        </p:txBody>
      </p:sp>
      <p:pic>
        <p:nvPicPr>
          <p:cNvPr id="8" name="Imagen 8" descr="Imagen que contiene tabla, comida, llenado, pantalla&#10;&#10;Descripción generada automáticamente">
            <a:extLst>
              <a:ext uri="{FF2B5EF4-FFF2-40B4-BE49-F238E27FC236}">
                <a16:creationId xmlns:a16="http://schemas.microsoft.com/office/drawing/2014/main" id="{A3B3B2E4-BA3C-24D2-A6FE-624A2513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15" y="657045"/>
            <a:ext cx="3801376" cy="2539044"/>
          </a:xfrm>
          <a:prstGeom prst="rect">
            <a:avLst/>
          </a:prstGeom>
        </p:spPr>
      </p:pic>
      <p:pic>
        <p:nvPicPr>
          <p:cNvPr id="10" name="Imagen 10" descr="Gente en un mercado&#10;&#10;Descripción generada automáticamente">
            <a:extLst>
              <a:ext uri="{FF2B5EF4-FFF2-40B4-BE49-F238E27FC236}">
                <a16:creationId xmlns:a16="http://schemas.microsoft.com/office/drawing/2014/main" id="{C6B5879C-9A3F-6DC7-B2F8-5EC7AB1B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30" y="3513134"/>
            <a:ext cx="4065916" cy="23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7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1DFEDBF-7E96-5E07-BDCC-2BBA072E822D}"/>
              </a:ext>
            </a:extLst>
          </p:cNvPr>
          <p:cNvSpPr/>
          <p:nvPr/>
        </p:nvSpPr>
        <p:spPr>
          <a:xfrm>
            <a:off x="1094656" y="4077958"/>
            <a:ext cx="9992262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611E33-2991-34C1-DB02-15361AC187BA}"/>
              </a:ext>
            </a:extLst>
          </p:cNvPr>
          <p:cNvSpPr txBox="1"/>
          <p:nvPr/>
        </p:nvSpPr>
        <p:spPr>
          <a:xfrm>
            <a:off x="569343" y="1130061"/>
            <a:ext cx="5532407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s-ES" sz="2400" b="1" dirty="0"/>
              <a:t>San José Obrero:</a:t>
            </a:r>
            <a:endParaRPr lang="es-ES" sz="2400" b="1">
              <a:ea typeface="+mn-lt"/>
              <a:cs typeface="+mn-lt"/>
            </a:endParaRPr>
          </a:p>
          <a:p>
            <a:endParaRPr lang="es-ES" sz="2400" b="1" dirty="0">
              <a:ea typeface="+mn-lt"/>
              <a:cs typeface="+mn-lt"/>
            </a:endParaRPr>
          </a:p>
          <a:p>
            <a:r>
              <a:rPr lang="es-ES" sz="2400" dirty="0" err="1">
                <a:ea typeface="+mn-lt"/>
                <a:cs typeface="+mn-lt"/>
              </a:rPr>
              <a:t>It´s</a:t>
            </a:r>
            <a:r>
              <a:rPr lang="es-ES" sz="2400" dirty="0">
                <a:ea typeface="+mn-lt"/>
                <a:cs typeface="+mn-lt"/>
              </a:rPr>
              <a:t> a </a:t>
            </a:r>
            <a:r>
              <a:rPr lang="es-ES" sz="2400" dirty="0" err="1">
                <a:ea typeface="+mn-lt"/>
                <a:cs typeface="+mn-lt"/>
              </a:rPr>
              <a:t>celebration</a:t>
            </a:r>
            <a:r>
              <a:rPr lang="es-ES" sz="2400" dirty="0">
                <a:ea typeface="+mn-lt"/>
                <a:cs typeface="+mn-lt"/>
              </a:rPr>
              <a:t> in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neighbourhood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San José Obrero. </a:t>
            </a:r>
            <a:r>
              <a:rPr lang="es-ES" sz="2400" dirty="0" err="1">
                <a:ea typeface="+mn-lt"/>
                <a:cs typeface="+mn-lt"/>
              </a:rPr>
              <a:t>Its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duration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is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one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week</a:t>
            </a:r>
            <a:r>
              <a:rPr lang="es-ES" sz="2400" dirty="0">
                <a:ea typeface="+mn-lt"/>
                <a:cs typeface="+mn-lt"/>
              </a:rPr>
              <a:t> more </a:t>
            </a:r>
            <a:r>
              <a:rPr lang="es-ES" sz="2400" dirty="0" err="1">
                <a:ea typeface="+mn-lt"/>
                <a:cs typeface="+mn-lt"/>
              </a:rPr>
              <a:t>or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less</a:t>
            </a:r>
            <a:r>
              <a:rPr lang="es-ES" sz="2400" dirty="0">
                <a:ea typeface="+mn-lt"/>
                <a:cs typeface="+mn-lt"/>
              </a:rPr>
              <a:t> and </a:t>
            </a:r>
            <a:r>
              <a:rPr lang="es-ES" sz="2400" dirty="0" err="1">
                <a:ea typeface="+mn-lt"/>
                <a:cs typeface="+mn-lt"/>
              </a:rPr>
              <a:t>it</a:t>
            </a:r>
            <a:r>
              <a:rPr lang="es-ES" sz="2400" dirty="0">
                <a:ea typeface="+mn-lt"/>
                <a:cs typeface="+mn-lt"/>
              </a:rPr>
              <a:t> has </a:t>
            </a:r>
            <a:r>
              <a:rPr lang="es-ES" sz="2400" dirty="0" err="1">
                <a:ea typeface="+mn-lt"/>
                <a:cs typeface="+mn-lt"/>
              </a:rPr>
              <a:t>different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activities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like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traditional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games</a:t>
            </a:r>
            <a:r>
              <a:rPr lang="es-ES" sz="2400" dirty="0">
                <a:ea typeface="+mn-lt"/>
                <a:cs typeface="+mn-lt"/>
              </a:rPr>
              <a:t>, cars </a:t>
            </a:r>
            <a:r>
              <a:rPr lang="es-ES" sz="2400" dirty="0" err="1">
                <a:ea typeface="+mn-lt"/>
                <a:cs typeface="+mn-lt"/>
              </a:rPr>
              <a:t>races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that</a:t>
            </a:r>
            <a:r>
              <a:rPr lang="es-ES" sz="2400" dirty="0">
                <a:ea typeface="+mn-lt"/>
                <a:cs typeface="+mn-lt"/>
              </a:rPr>
              <a:t> are cars </a:t>
            </a:r>
            <a:r>
              <a:rPr lang="es-ES" sz="2400" dirty="0" err="1">
                <a:ea typeface="+mn-lt"/>
                <a:cs typeface="+mn-lt"/>
              </a:rPr>
              <a:t>that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make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people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to</a:t>
            </a:r>
            <a:r>
              <a:rPr lang="es-ES" sz="2400" dirty="0">
                <a:ea typeface="+mn-lt"/>
                <a:cs typeface="+mn-lt"/>
              </a:rPr>
              <a:t> do </a:t>
            </a:r>
            <a:r>
              <a:rPr lang="es-ES" sz="2400" dirty="0" err="1">
                <a:ea typeface="+mn-lt"/>
                <a:cs typeface="+mn-lt"/>
              </a:rPr>
              <a:t>that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race</a:t>
            </a:r>
            <a:r>
              <a:rPr lang="es-ES" sz="2400" dirty="0">
                <a:ea typeface="+mn-lt"/>
                <a:cs typeface="+mn-lt"/>
              </a:rPr>
              <a:t>, </a:t>
            </a:r>
            <a:r>
              <a:rPr lang="es-ES" sz="2400" dirty="0" err="1">
                <a:ea typeface="+mn-lt"/>
                <a:cs typeface="+mn-lt"/>
              </a:rPr>
              <a:t>there</a:t>
            </a:r>
            <a:r>
              <a:rPr lang="es-ES" sz="2400" dirty="0">
                <a:ea typeface="+mn-lt"/>
                <a:cs typeface="+mn-lt"/>
              </a:rPr>
              <a:t> are </a:t>
            </a:r>
            <a:r>
              <a:rPr lang="es-ES" sz="2400" dirty="0" err="1">
                <a:ea typeface="+mn-lt"/>
                <a:cs typeface="+mn-lt"/>
              </a:rPr>
              <a:t>also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concerts</a:t>
            </a:r>
            <a:r>
              <a:rPr lang="es-ES" sz="2400" dirty="0">
                <a:ea typeface="+mn-lt"/>
                <a:cs typeface="+mn-lt"/>
              </a:rPr>
              <a:t>. </a:t>
            </a:r>
            <a:r>
              <a:rPr lang="es-ES" sz="2400" dirty="0" err="1">
                <a:ea typeface="+mn-lt"/>
                <a:cs typeface="+mn-lt"/>
              </a:rPr>
              <a:t>It´s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best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known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celebration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neighbourhoods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Zamora.</a:t>
            </a:r>
            <a:endParaRPr lang="es-ES" sz="2400" dirty="0"/>
          </a:p>
        </p:txBody>
      </p:sp>
      <p:pic>
        <p:nvPicPr>
          <p:cNvPr id="7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504B794-5BCF-317E-BD97-C582C4B00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9" t="36806" r="32461" b="28472"/>
          <a:stretch/>
        </p:blipFill>
        <p:spPr>
          <a:xfrm>
            <a:off x="6377796" y="1925847"/>
            <a:ext cx="5462043" cy="30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5B51507-F0C2-7291-B3D4-2E8A7AD54F9F}"/>
              </a:ext>
            </a:extLst>
          </p:cNvPr>
          <p:cNvSpPr/>
          <p:nvPr/>
        </p:nvSpPr>
        <p:spPr>
          <a:xfrm>
            <a:off x="1052424" y="4121989"/>
            <a:ext cx="10092903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433C87-8236-54A3-F6EA-C2EBF868D34D}"/>
              </a:ext>
            </a:extLst>
          </p:cNvPr>
          <p:cNvSpPr txBox="1"/>
          <p:nvPr/>
        </p:nvSpPr>
        <p:spPr>
          <a:xfrm>
            <a:off x="611577" y="1704257"/>
            <a:ext cx="675448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s-ES" sz="2400" b="1" dirty="0"/>
              <a:t>La Hiniesta:</a:t>
            </a:r>
            <a:endParaRPr lang="es-ES" sz="2400" b="1" dirty="0">
              <a:ea typeface="+mn-lt"/>
              <a:cs typeface="+mn-lt"/>
            </a:endParaRPr>
          </a:p>
          <a:p>
            <a:endParaRPr lang="es-ES" sz="2400" dirty="0">
              <a:ea typeface="+mn-lt"/>
              <a:cs typeface="+mn-lt"/>
            </a:endParaRPr>
          </a:p>
          <a:p>
            <a:pPr>
              <a:buFont typeface="Wingdings"/>
            </a:pPr>
            <a:r>
              <a:rPr lang="es-ES" sz="2400" dirty="0" err="1">
                <a:ea typeface="+mn-lt"/>
                <a:cs typeface="+mn-lt"/>
              </a:rPr>
              <a:t>It´s</a:t>
            </a:r>
            <a:r>
              <a:rPr lang="es-ES" sz="2400" dirty="0">
                <a:ea typeface="+mn-lt"/>
                <a:cs typeface="+mn-lt"/>
              </a:rPr>
              <a:t> a </a:t>
            </a:r>
            <a:r>
              <a:rPr lang="es-ES" sz="2400" dirty="0" err="1">
                <a:ea typeface="+mn-lt"/>
                <a:cs typeface="+mn-lt"/>
              </a:rPr>
              <a:t>pilgrimage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for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moving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virgin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hiniesta </a:t>
            </a:r>
            <a:r>
              <a:rPr lang="es-ES" sz="2400" dirty="0" err="1">
                <a:ea typeface="+mn-lt"/>
                <a:cs typeface="+mn-lt"/>
              </a:rPr>
              <a:t>from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town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to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church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San Antolín. People </a:t>
            </a:r>
            <a:r>
              <a:rPr lang="es-ES" sz="2400" dirty="0" err="1">
                <a:ea typeface="+mn-lt"/>
                <a:cs typeface="+mn-lt"/>
              </a:rPr>
              <a:t>go</a:t>
            </a:r>
            <a:r>
              <a:rPr lang="es-ES" sz="2400" dirty="0">
                <a:ea typeface="+mn-lt"/>
                <a:cs typeface="+mn-lt"/>
              </a:rPr>
              <a:t> in </a:t>
            </a:r>
            <a:r>
              <a:rPr lang="es-ES" sz="2400" dirty="0" err="1">
                <a:ea typeface="+mn-lt"/>
                <a:cs typeface="+mn-lt"/>
              </a:rPr>
              <a:t>procession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to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church</a:t>
            </a:r>
            <a:r>
              <a:rPr lang="es-ES" sz="2400" dirty="0">
                <a:ea typeface="+mn-lt"/>
                <a:cs typeface="+mn-lt"/>
              </a:rPr>
              <a:t> and </a:t>
            </a:r>
            <a:r>
              <a:rPr lang="es-ES" sz="2400" dirty="0" err="1">
                <a:ea typeface="+mn-lt"/>
                <a:cs typeface="+mn-lt"/>
              </a:rPr>
              <a:t>they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spend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day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there</a:t>
            </a:r>
            <a:r>
              <a:rPr lang="es-ES" sz="2400" dirty="0">
                <a:ea typeface="+mn-lt"/>
                <a:cs typeface="+mn-lt"/>
              </a:rPr>
              <a:t>.</a:t>
            </a:r>
            <a:endParaRPr lang="es-ES" sz="2400"/>
          </a:p>
        </p:txBody>
      </p:sp>
      <p:pic>
        <p:nvPicPr>
          <p:cNvPr id="6" name="Imagen 6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DA86D7FE-D455-76C6-7688-E19EBB256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59" t="33333" r="32941" b="26603"/>
          <a:stretch/>
        </p:blipFill>
        <p:spPr>
          <a:xfrm>
            <a:off x="7355458" y="1710185"/>
            <a:ext cx="4498751" cy="303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8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DDB64-DB18-AFEC-4570-F51CD080E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63" y="-2202784"/>
            <a:ext cx="10058400" cy="3566160"/>
          </a:xfrm>
        </p:spPr>
        <p:txBody>
          <a:bodyPr>
            <a:normAutofit/>
          </a:bodyPr>
          <a:lstStyle/>
          <a:p>
            <a:r>
              <a:rPr lang="es-ES" sz="7200" dirty="0">
                <a:latin typeface="Berlin Sans FB Demi"/>
              </a:rPr>
              <a:t>TRADITIONAL GAMES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24C3DC3-33E4-7801-6DFC-B416340A9D1A}"/>
              </a:ext>
            </a:extLst>
          </p:cNvPr>
          <p:cNvSpPr/>
          <p:nvPr/>
        </p:nvSpPr>
        <p:spPr>
          <a:xfrm>
            <a:off x="1196197" y="4035725"/>
            <a:ext cx="9949130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A8DBAF-26F3-940E-A43F-1B06D62C9757}"/>
              </a:ext>
            </a:extLst>
          </p:cNvPr>
          <p:cNvSpPr txBox="1"/>
          <p:nvPr/>
        </p:nvSpPr>
        <p:spPr>
          <a:xfrm>
            <a:off x="727494" y="2395268"/>
            <a:ext cx="590621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v"/>
            </a:pPr>
            <a:r>
              <a:rPr lang="en-US" sz="2400" b="1" dirty="0">
                <a:ea typeface="+mn-lt"/>
                <a:cs typeface="+mn-lt"/>
              </a:rPr>
              <a:t>Roman billiards:</a:t>
            </a:r>
            <a:endParaRPr lang="es-ES" b="1"/>
          </a:p>
          <a:p>
            <a:endParaRPr lang="en-US" sz="2400" b="1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A game that consists of leaving your team's balls as close as possible to the </a:t>
            </a:r>
            <a:r>
              <a:rPr lang="en-US" sz="2400" dirty="0" err="1">
                <a:ea typeface="+mn-lt"/>
                <a:cs typeface="+mn-lt"/>
              </a:rPr>
              <a:t>bili</a:t>
            </a:r>
            <a:r>
              <a:rPr lang="en-US" sz="2400" dirty="0">
                <a:ea typeface="+mn-lt"/>
                <a:cs typeface="+mn-lt"/>
              </a:rPr>
              <a:t>, which is a smaller ball. Similar to </a:t>
            </a:r>
            <a:r>
              <a:rPr lang="en-US" sz="2400" dirty="0" err="1">
                <a:ea typeface="+mn-lt"/>
                <a:cs typeface="+mn-lt"/>
              </a:rPr>
              <a:t>petanque</a:t>
            </a:r>
            <a:r>
              <a:rPr lang="en-US" sz="2400" dirty="0">
                <a:ea typeface="+mn-lt"/>
                <a:cs typeface="+mn-lt"/>
              </a:rPr>
              <a:t>, it is played in an enclosed area and on an octagonal pitch that is below ground level.</a:t>
            </a:r>
          </a:p>
        </p:txBody>
      </p:sp>
      <p:pic>
        <p:nvPicPr>
          <p:cNvPr id="6" name="Imagen 6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141D5144-ED99-D465-8A56-18A29E59B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6" t="48345" r="44089" b="30213"/>
          <a:stretch/>
        </p:blipFill>
        <p:spPr>
          <a:xfrm>
            <a:off x="6529707" y="2984177"/>
            <a:ext cx="5310338" cy="21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5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FB5351C-0285-9185-F1A3-0B1A1CD355D0}"/>
              </a:ext>
            </a:extLst>
          </p:cNvPr>
          <p:cNvSpPr/>
          <p:nvPr/>
        </p:nvSpPr>
        <p:spPr>
          <a:xfrm>
            <a:off x="1009291" y="4093234"/>
            <a:ext cx="10380451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2084C8-0AC0-6F3B-A6B8-CCB38A909517}"/>
              </a:ext>
            </a:extLst>
          </p:cNvPr>
          <p:cNvSpPr txBox="1"/>
          <p:nvPr/>
        </p:nvSpPr>
        <p:spPr>
          <a:xfrm>
            <a:off x="295275" y="-6649"/>
            <a:ext cx="666821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72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/>
                <a:ea typeface="+mj-ea"/>
                <a:cs typeface="+mj-cs"/>
              </a:rPr>
              <a:t>MONUMENTS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6D4B0F-2BE6-1160-DFD0-83B3804D8CEF}"/>
              </a:ext>
            </a:extLst>
          </p:cNvPr>
          <p:cNvSpPr txBox="1"/>
          <p:nvPr/>
        </p:nvSpPr>
        <p:spPr>
          <a:xfrm>
            <a:off x="353683" y="1015042"/>
            <a:ext cx="1170029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characterised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Romanesque. </a:t>
            </a:r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 </a:t>
            </a:r>
            <a:r>
              <a:rPr lang="es-ES" sz="2400" dirty="0" err="1">
                <a:ea typeface="+mn-lt"/>
                <a:cs typeface="+mn-lt"/>
              </a:rPr>
              <a:t>municipality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with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the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most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examples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of</a:t>
            </a:r>
            <a:r>
              <a:rPr lang="es-ES" sz="2400" dirty="0">
                <a:ea typeface="+mn-lt"/>
                <a:cs typeface="+mn-lt"/>
              </a:rPr>
              <a:t> </a:t>
            </a:r>
            <a:r>
              <a:rPr lang="es-ES" sz="2400" dirty="0" err="1">
                <a:ea typeface="+mn-lt"/>
                <a:cs typeface="+mn-lt"/>
              </a:rPr>
              <a:t>it</a:t>
            </a:r>
            <a:r>
              <a:rPr lang="es-ES" sz="2400" dirty="0">
                <a:ea typeface="+mn-lt"/>
                <a:cs typeface="+mn-lt"/>
              </a:rPr>
              <a:t> in </a:t>
            </a:r>
            <a:r>
              <a:rPr lang="es-ES" sz="2400" dirty="0" err="1">
                <a:ea typeface="+mn-lt"/>
                <a:cs typeface="+mn-lt"/>
              </a:rPr>
              <a:t>Spain</a:t>
            </a:r>
            <a:r>
              <a:rPr lang="es-ES" sz="2400" dirty="0">
                <a:ea typeface="+mn-lt"/>
                <a:cs typeface="+mn-lt"/>
              </a:rPr>
              <a:t>, and </a:t>
            </a:r>
            <a:r>
              <a:rPr lang="es-ES" sz="2400" dirty="0" err="1">
                <a:ea typeface="+mn-lt"/>
                <a:cs typeface="+mn-lt"/>
              </a:rPr>
              <a:t>possibly</a:t>
            </a:r>
            <a:r>
              <a:rPr lang="es-ES" sz="2400" dirty="0">
                <a:ea typeface="+mn-lt"/>
                <a:cs typeface="+mn-lt"/>
              </a:rPr>
              <a:t> in </a:t>
            </a:r>
            <a:r>
              <a:rPr lang="es-ES" sz="2400" dirty="0" err="1">
                <a:ea typeface="+mn-lt"/>
                <a:cs typeface="+mn-lt"/>
              </a:rPr>
              <a:t>Europe</a:t>
            </a:r>
            <a:endParaRPr lang="es-ES" sz="2400" dirty="0" err="1"/>
          </a:p>
        </p:txBody>
      </p:sp>
      <p:pic>
        <p:nvPicPr>
          <p:cNvPr id="7" name="Imagen 7" descr="Edificio en frente de una iglesia&#10;&#10;Descripción generada automáticamente">
            <a:extLst>
              <a:ext uri="{FF2B5EF4-FFF2-40B4-BE49-F238E27FC236}">
                <a16:creationId xmlns:a16="http://schemas.microsoft.com/office/drawing/2014/main" id="{8D235A62-77BA-FEAF-D3F5-1501FEE4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0" y="2378054"/>
            <a:ext cx="2743199" cy="1498044"/>
          </a:xfrm>
          <a:prstGeom prst="rect">
            <a:avLst/>
          </a:prstGeom>
        </p:spPr>
      </p:pic>
      <p:pic>
        <p:nvPicPr>
          <p:cNvPr id="8" name="Imagen 8" descr="Un edificio antiguo&#10;&#10;Descripción generada automáticamente">
            <a:extLst>
              <a:ext uri="{FF2B5EF4-FFF2-40B4-BE49-F238E27FC236}">
                <a16:creationId xmlns:a16="http://schemas.microsoft.com/office/drawing/2014/main" id="{013D7B45-DF6A-FFA5-6B94-8FB215F7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36" y="2270727"/>
            <a:ext cx="2743200" cy="2115264"/>
          </a:xfrm>
          <a:prstGeom prst="rect">
            <a:avLst/>
          </a:prstGeom>
        </p:spPr>
      </p:pic>
      <p:pic>
        <p:nvPicPr>
          <p:cNvPr id="9" name="Imagen 9" descr="Una torre de un edificio de ladrillo&#10;&#10;Descripción generada automáticamente">
            <a:extLst>
              <a:ext uri="{FF2B5EF4-FFF2-40B4-BE49-F238E27FC236}">
                <a16:creationId xmlns:a16="http://schemas.microsoft.com/office/drawing/2014/main" id="{A5807F6C-D514-B47D-124F-0D3BE1307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985" y="2414316"/>
            <a:ext cx="2743199" cy="1828085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1A253B70-B5CB-3B06-9197-9A3B05F84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985" y="2270146"/>
            <a:ext cx="2743199" cy="1541329"/>
          </a:xfrm>
          <a:prstGeom prst="rect">
            <a:avLst/>
          </a:prstGeom>
        </p:spPr>
      </p:pic>
      <p:pic>
        <p:nvPicPr>
          <p:cNvPr id="3" name="Imagen 9">
            <a:extLst>
              <a:ext uri="{FF2B5EF4-FFF2-40B4-BE49-F238E27FC236}">
                <a16:creationId xmlns:a16="http://schemas.microsoft.com/office/drawing/2014/main" id="{FE326894-3226-5C49-5CF5-D15E3F721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74" y="4485190"/>
            <a:ext cx="2743200" cy="1827014"/>
          </a:xfrm>
          <a:prstGeom prst="rect">
            <a:avLst/>
          </a:prstGeom>
        </p:spPr>
      </p:pic>
      <p:pic>
        <p:nvPicPr>
          <p:cNvPr id="10" name="Imagen 10" descr="Un puente sobre un río&#10;&#10;Descripción generada automáticamente">
            <a:extLst>
              <a:ext uri="{FF2B5EF4-FFF2-40B4-BE49-F238E27FC236}">
                <a16:creationId xmlns:a16="http://schemas.microsoft.com/office/drawing/2014/main" id="{75553C29-91C9-7D5F-7863-692E438D3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5008563"/>
            <a:ext cx="2743199" cy="1240346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87845473-046C-EB96-9A2D-0BDC032DB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520" y="3887637"/>
            <a:ext cx="1663827" cy="2447027"/>
          </a:xfrm>
          <a:prstGeom prst="rect">
            <a:avLst/>
          </a:prstGeom>
        </p:spPr>
      </p:pic>
      <p:pic>
        <p:nvPicPr>
          <p:cNvPr id="12" name="Imagen 12" descr="Una iglesia antigua&#10;&#10;Descripción generada automáticamente">
            <a:extLst>
              <a:ext uri="{FF2B5EF4-FFF2-40B4-BE49-F238E27FC236}">
                <a16:creationId xmlns:a16="http://schemas.microsoft.com/office/drawing/2014/main" id="{4FB1B176-5D90-4132-68EB-48A167191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249" y="4558685"/>
            <a:ext cx="2743199" cy="182379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CF46C1B-45EC-7512-74F0-8D11FF25D7B0}"/>
              </a:ext>
            </a:extLst>
          </p:cNvPr>
          <p:cNvSpPr txBox="1"/>
          <p:nvPr/>
        </p:nvSpPr>
        <p:spPr>
          <a:xfrm>
            <a:off x="3358551" y="19064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ea typeface="+mn-lt"/>
                <a:cs typeface="+mn-lt"/>
              </a:rPr>
              <a:t>THE CIMBORRIUM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1672108-EA7C-B704-4F24-684D1B5B8C20}"/>
              </a:ext>
            </a:extLst>
          </p:cNvPr>
          <p:cNvSpPr txBox="1"/>
          <p:nvPr/>
        </p:nvSpPr>
        <p:spPr>
          <a:xfrm>
            <a:off x="6089350" y="4234671"/>
            <a:ext cx="3188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ea typeface="+mn-lt"/>
                <a:cs typeface="+mn-lt"/>
              </a:rPr>
              <a:t>CHURCH OF SAN JUAN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B89B12-ADAA-D722-A1EE-C33996E0A953}"/>
              </a:ext>
            </a:extLst>
          </p:cNvPr>
          <p:cNvSpPr txBox="1"/>
          <p:nvPr/>
        </p:nvSpPr>
        <p:spPr>
          <a:xfrm>
            <a:off x="5844037" y="1832754"/>
            <a:ext cx="35339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/>
              <a:t>SOUTH FACADE OF SANTIAGO DEL BURGO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219E83D-6703-005C-D167-5906640AB942}"/>
              </a:ext>
            </a:extLst>
          </p:cNvPr>
          <p:cNvSpPr txBox="1"/>
          <p:nvPr/>
        </p:nvSpPr>
        <p:spPr>
          <a:xfrm>
            <a:off x="9063667" y="1946874"/>
            <a:ext cx="32895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PALACE OF THE MOMOS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E9654E6-869A-0128-ADDA-4F57BE5F531E}"/>
              </a:ext>
            </a:extLst>
          </p:cNvPr>
          <p:cNvSpPr txBox="1"/>
          <p:nvPr/>
        </p:nvSpPr>
        <p:spPr>
          <a:xfrm>
            <a:off x="450730" y="2046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OLD TOWN HALL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2B12B36-BCEF-14CB-F995-F1D61CE6453C}"/>
              </a:ext>
            </a:extLst>
          </p:cNvPr>
          <p:cNvSpPr txBox="1"/>
          <p:nvPr/>
        </p:nvSpPr>
        <p:spPr>
          <a:xfrm>
            <a:off x="10715266" y="4489870"/>
            <a:ext cx="14348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STATUE OF VIRIATHUS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04346C8-EB26-BCEE-C428-991BAA0DA741}"/>
              </a:ext>
            </a:extLst>
          </p:cNvPr>
          <p:cNvSpPr txBox="1"/>
          <p:nvPr/>
        </p:nvSpPr>
        <p:spPr>
          <a:xfrm>
            <a:off x="204518" y="3841990"/>
            <a:ext cx="3303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SOUTH COVER OF SAINT MARY MAGDALENE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C7E0A6A-1572-8DCB-DD2F-EC9D706E70BF}"/>
              </a:ext>
            </a:extLst>
          </p:cNvPr>
          <p:cNvSpPr txBox="1"/>
          <p:nvPr/>
        </p:nvSpPr>
        <p:spPr>
          <a:xfrm>
            <a:off x="3682940" y="46462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STONE BRIDGE</a:t>
            </a:r>
          </a:p>
        </p:txBody>
      </p:sp>
    </p:spTree>
    <p:extLst>
      <p:ext uri="{BB962C8B-B14F-4D97-AF65-F5344CB8AC3E}">
        <p14:creationId xmlns:p14="http://schemas.microsoft.com/office/powerpoint/2010/main" val="43945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8FFB0-C61A-65DE-76AA-97A9FBFF3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469" y="-1987123"/>
            <a:ext cx="10058400" cy="3566160"/>
          </a:xfrm>
        </p:spPr>
        <p:txBody>
          <a:bodyPr>
            <a:normAutofit/>
          </a:bodyPr>
          <a:lstStyle/>
          <a:p>
            <a:r>
              <a:rPr lang="es-ES" sz="7200" dirty="0">
                <a:latin typeface="Berlin Sans FB Demi"/>
              </a:rPr>
              <a:t>MUSEUMS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FB059FE-D08D-7A4E-E2FA-6F66DE96E3EB}"/>
              </a:ext>
            </a:extLst>
          </p:cNvPr>
          <p:cNvSpPr/>
          <p:nvPr/>
        </p:nvSpPr>
        <p:spPr>
          <a:xfrm>
            <a:off x="1066800" y="3877574"/>
            <a:ext cx="10581734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6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CDB5F498-F8EF-5766-598B-04C242A2C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6" t="13821" r="13110" b="19194"/>
          <a:stretch/>
        </p:blipFill>
        <p:spPr>
          <a:xfrm>
            <a:off x="497457" y="1968979"/>
            <a:ext cx="3606159" cy="23646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7279F8-D792-A315-02CD-3147546FEAF6}"/>
              </a:ext>
            </a:extLst>
          </p:cNvPr>
          <p:cNvSpPr txBox="1"/>
          <p:nvPr/>
        </p:nvSpPr>
        <p:spPr>
          <a:xfrm>
            <a:off x="812860" y="15748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/>
              <a:t>Museum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Zamora</a:t>
            </a:r>
          </a:p>
        </p:txBody>
      </p:sp>
      <p:pic>
        <p:nvPicPr>
          <p:cNvPr id="8" name="Imagen 8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8F764A09-007C-DA11-05CF-8D680BEBD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04" y="1966107"/>
            <a:ext cx="3033625" cy="236507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981DD5F-15E9-634F-ACB0-362EE50B0462}"/>
              </a:ext>
            </a:extLst>
          </p:cNvPr>
          <p:cNvSpPr txBox="1"/>
          <p:nvPr/>
        </p:nvSpPr>
        <p:spPr>
          <a:xfrm>
            <a:off x="4449433" y="15308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ea typeface="+mn-lt"/>
                <a:cs typeface="+mn-lt"/>
              </a:rPr>
              <a:t>Ethnographic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museum</a:t>
            </a:r>
            <a:endParaRPr lang="es-ES" dirty="0" err="1"/>
          </a:p>
        </p:txBody>
      </p:sp>
      <p:pic>
        <p:nvPicPr>
          <p:cNvPr id="10" name="Imagen 10">
            <a:extLst>
              <a:ext uri="{FF2B5EF4-FFF2-40B4-BE49-F238E27FC236}">
                <a16:creationId xmlns:a16="http://schemas.microsoft.com/office/drawing/2014/main" id="{095AE563-DD8E-F686-0699-156B1906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313" y="1973381"/>
            <a:ext cx="3643224" cy="235052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5DB19D2-FB2F-99F1-279A-C7179EBB6C46}"/>
              </a:ext>
            </a:extLst>
          </p:cNvPr>
          <p:cNvSpPr txBox="1"/>
          <p:nvPr/>
        </p:nvSpPr>
        <p:spPr>
          <a:xfrm>
            <a:off x="8287289" y="15299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Baltasar Lobo </a:t>
            </a:r>
            <a:r>
              <a:rPr lang="es-ES" dirty="0" err="1"/>
              <a:t>Museum</a:t>
            </a:r>
          </a:p>
        </p:txBody>
      </p:sp>
      <p:pic>
        <p:nvPicPr>
          <p:cNvPr id="12" name="Imagen 12" descr="Edificio de piedra&#10;&#10;Descripción generada automáticamente">
            <a:extLst>
              <a:ext uri="{FF2B5EF4-FFF2-40B4-BE49-F238E27FC236}">
                <a16:creationId xmlns:a16="http://schemas.microsoft.com/office/drawing/2014/main" id="{826A001F-3707-ACDC-B916-D837C06E5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009" y="4564721"/>
            <a:ext cx="3213339" cy="181172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FACF0CE-B1AD-951B-3C63-20D9EC22F1F2}"/>
              </a:ext>
            </a:extLst>
          </p:cNvPr>
          <p:cNvSpPr txBox="1"/>
          <p:nvPr/>
        </p:nvSpPr>
        <p:spPr>
          <a:xfrm>
            <a:off x="76919" y="503710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ea typeface="+mn-lt"/>
                <a:cs typeface="+mn-lt"/>
              </a:rPr>
              <a:t>Diocesan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Museum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Zamora</a:t>
            </a:r>
            <a:endParaRPr lang="es-ES" dirty="0"/>
          </a:p>
        </p:txBody>
      </p:sp>
      <p:pic>
        <p:nvPicPr>
          <p:cNvPr id="14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214733C-F886-2B93-204D-D0E888D705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70" t="40864" r="55947" b="39276"/>
          <a:stretch/>
        </p:blipFill>
        <p:spPr>
          <a:xfrm>
            <a:off x="6090249" y="4562000"/>
            <a:ext cx="2673679" cy="182406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4E17230-3BDC-3AEA-E7B4-AA9ECBC860DC}"/>
              </a:ext>
            </a:extLst>
          </p:cNvPr>
          <p:cNvSpPr txBox="1"/>
          <p:nvPr/>
        </p:nvSpPr>
        <p:spPr>
          <a:xfrm>
            <a:off x="9033115" y="513685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>
                <a:ea typeface="+mn-lt"/>
                <a:cs typeface="+mn-lt"/>
              </a:rPr>
              <a:t>Interpretation</a:t>
            </a:r>
            <a:r>
              <a:rPr lang="es-ES" dirty="0">
                <a:ea typeface="+mn-lt"/>
                <a:cs typeface="+mn-lt"/>
              </a:rPr>
              <a:t> Center </a:t>
            </a:r>
            <a:r>
              <a:rPr lang="es-ES" dirty="0" err="1">
                <a:ea typeface="+mn-lt"/>
                <a:cs typeface="+mn-lt"/>
              </a:rPr>
              <a:t>of</a:t>
            </a:r>
            <a:r>
              <a:rPr lang="es-ES" dirty="0">
                <a:ea typeface="+mn-lt"/>
                <a:cs typeface="+mn-lt"/>
              </a:rPr>
              <a:t> medieval </a:t>
            </a:r>
            <a:r>
              <a:rPr lang="es-ES" dirty="0" err="1">
                <a:ea typeface="+mn-lt"/>
                <a:cs typeface="+mn-lt"/>
              </a:rPr>
              <a:t>cities</a:t>
            </a:r>
            <a:endParaRPr lang="es-ES" dirty="0" err="1"/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963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2180B-3C05-5190-68E5-DD23C5377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25" y="-2174029"/>
            <a:ext cx="10058400" cy="3566160"/>
          </a:xfrm>
        </p:spPr>
        <p:txBody>
          <a:bodyPr/>
          <a:lstStyle/>
          <a:p>
            <a:r>
              <a:rPr lang="es-ES" sz="7200" dirty="0">
                <a:latin typeface="Berlin Sans FB Demi"/>
              </a:rPr>
              <a:t>TRADITIONAL DANCES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FEF6E6C-E111-24C3-01FA-3FFE6A3A88D5}"/>
              </a:ext>
            </a:extLst>
          </p:cNvPr>
          <p:cNvSpPr/>
          <p:nvPr/>
        </p:nvSpPr>
        <p:spPr>
          <a:xfrm>
            <a:off x="966159" y="3834442"/>
            <a:ext cx="10495470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1B85715-5531-B175-47F5-AA67A804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71" y="1795462"/>
            <a:ext cx="2628900" cy="1743075"/>
          </a:xfrm>
          <a:prstGeom prst="rect">
            <a:avLst/>
          </a:prstGeom>
        </p:spPr>
      </p:pic>
      <p:pic>
        <p:nvPicPr>
          <p:cNvPr id="7" name="Imagen 7" descr="Un grupo de mujeres caminando en la calle&#10;&#10;Descripción generada automáticamente">
            <a:extLst>
              <a:ext uri="{FF2B5EF4-FFF2-40B4-BE49-F238E27FC236}">
                <a16:creationId xmlns:a16="http://schemas.microsoft.com/office/drawing/2014/main" id="{AD8107F5-9901-E23A-808E-A32675D5C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53" y="1795732"/>
            <a:ext cx="2743200" cy="1828800"/>
          </a:xfrm>
          <a:prstGeom prst="rect">
            <a:avLst/>
          </a:prstGeom>
        </p:spPr>
      </p:pic>
      <p:pic>
        <p:nvPicPr>
          <p:cNvPr id="8" name="Imagen 8" descr="Imagen que contiene frente, parado, grupo, sostener&#10;&#10;Descripción generada automáticamente">
            <a:extLst>
              <a:ext uri="{FF2B5EF4-FFF2-40B4-BE49-F238E27FC236}">
                <a16:creationId xmlns:a16="http://schemas.microsoft.com/office/drawing/2014/main" id="{66643AB2-4A52-46FF-FB0A-294F3E2C6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664" y="1855772"/>
            <a:ext cx="2743200" cy="1536192"/>
          </a:xfrm>
          <a:prstGeom prst="rect">
            <a:avLst/>
          </a:prstGeom>
        </p:spPr>
      </p:pic>
      <p:pic>
        <p:nvPicPr>
          <p:cNvPr id="9" name="Imagen 9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3428194A-40F2-5C5B-1C85-B691CD43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21" y="4183093"/>
            <a:ext cx="2743200" cy="2057400"/>
          </a:xfrm>
          <a:prstGeom prst="rect">
            <a:avLst/>
          </a:prstGeom>
        </p:spPr>
      </p:pic>
      <p:pic>
        <p:nvPicPr>
          <p:cNvPr id="10" name="Imagen 10" descr="Grupo de personas posando delante de una multitud de gente&#10;&#10;Descripción generada automáticamente">
            <a:extLst>
              <a:ext uri="{FF2B5EF4-FFF2-40B4-BE49-F238E27FC236}">
                <a16:creationId xmlns:a16="http://schemas.microsoft.com/office/drawing/2014/main" id="{A0FCE425-6735-2AEC-123D-3562AAA5F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853" y="4354003"/>
            <a:ext cx="2743200" cy="1543050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D97CC482-4026-7385-95CC-C9EC07E8E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664" y="4357432"/>
            <a:ext cx="2743200" cy="15361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0AE6546-27E6-BE0B-4327-CF407A295B91}"/>
              </a:ext>
            </a:extLst>
          </p:cNvPr>
          <p:cNvSpPr txBox="1"/>
          <p:nvPr/>
        </p:nvSpPr>
        <p:spPr>
          <a:xfrm>
            <a:off x="827237" y="15029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"Habas verdes"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305F163-B45A-DE1B-0100-C6BBD6DFA2AD}"/>
              </a:ext>
            </a:extLst>
          </p:cNvPr>
          <p:cNvSpPr txBox="1"/>
          <p:nvPr/>
        </p:nvSpPr>
        <p:spPr>
          <a:xfrm>
            <a:off x="5340829" y="14876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"Jota"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B0EB17-EDAF-5089-901C-EF3ACB6A063C}"/>
              </a:ext>
            </a:extLst>
          </p:cNvPr>
          <p:cNvSpPr txBox="1"/>
          <p:nvPr/>
        </p:nvSpPr>
        <p:spPr>
          <a:xfrm>
            <a:off x="8991780" y="15299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"Paloteos"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6E4AB2-710F-FDC2-1B7C-8D65C42B82A6}"/>
              </a:ext>
            </a:extLst>
          </p:cNvPr>
          <p:cNvSpPr txBox="1"/>
          <p:nvPr/>
        </p:nvSpPr>
        <p:spPr>
          <a:xfrm>
            <a:off x="1298994" y="38294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"Cordones"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8583A0-AC36-DBD4-9023-F0C127D6E60F}"/>
              </a:ext>
            </a:extLst>
          </p:cNvPr>
          <p:cNvSpPr txBox="1"/>
          <p:nvPr/>
        </p:nvSpPr>
        <p:spPr>
          <a:xfrm>
            <a:off x="5237492" y="39866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"Boleros"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B4AEC1A-9C2B-E18B-5C7C-76B9DAF21E86}"/>
              </a:ext>
            </a:extLst>
          </p:cNvPr>
          <p:cNvSpPr txBox="1"/>
          <p:nvPr/>
        </p:nvSpPr>
        <p:spPr>
          <a:xfrm>
            <a:off x="9247876" y="40145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"Charros"</a:t>
            </a:r>
          </a:p>
        </p:txBody>
      </p:sp>
    </p:spTree>
    <p:extLst>
      <p:ext uri="{BB962C8B-B14F-4D97-AF65-F5344CB8AC3E}">
        <p14:creationId xmlns:p14="http://schemas.microsoft.com/office/powerpoint/2010/main" val="59851446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RetrospectVTI</vt:lpstr>
      <vt:lpstr>CULTURE OF ZAMORA</vt:lpstr>
      <vt:lpstr>TYPICAL FOOD </vt:lpstr>
      <vt:lpstr>TRADITIONAL CELEBRATIONS</vt:lpstr>
      <vt:lpstr>Presentación de PowerPoint</vt:lpstr>
      <vt:lpstr>Presentación de PowerPoint</vt:lpstr>
      <vt:lpstr>TRADITIONAL GAMES</vt:lpstr>
      <vt:lpstr>Presentación de PowerPoint</vt:lpstr>
      <vt:lpstr>MUSEUMS</vt:lpstr>
      <vt:lpstr>TRADITIONAL DANCES</vt:lpstr>
      <vt:lpstr>HOLY WEEK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492</cp:revision>
  <dcterms:created xsi:type="dcterms:W3CDTF">2022-03-30T07:22:38Z</dcterms:created>
  <dcterms:modified xsi:type="dcterms:W3CDTF">2022-03-30T17:45:06Z</dcterms:modified>
</cp:coreProperties>
</file>