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256" r:id="rId2"/>
    <p:sldId id="258" r:id="rId3"/>
    <p:sldId id="259" r:id="rId4"/>
    <p:sldId id="262" r:id="rId5"/>
    <p:sldId id="263" r:id="rId6"/>
    <p:sldId id="264" r:id="rId7"/>
    <p:sldId id="265" r:id="rId8"/>
    <p:sldId id="266" r:id="rId9"/>
    <p:sldId id="267" r:id="rId10"/>
    <p:sldId id="268" r:id="rId11"/>
    <p:sldId id="269" r:id="rId12"/>
    <p:sldId id="270" r:id="rId13"/>
    <p:sldId id="272" r:id="rId14"/>
    <p:sldId id="273" r:id="rId15"/>
    <p:sldId id="274" r:id="rId16"/>
    <p:sldId id="275" r:id="rId17"/>
    <p:sldId id="276" r:id="rId18"/>
    <p:sldId id="277" r:id="rId19"/>
    <p:sldId id="278" r:id="rId20"/>
    <p:sldId id="280" r:id="rId21"/>
    <p:sldId id="281" r:id="rId22"/>
    <p:sldId id="283" r:id="rId23"/>
    <p:sldId id="284" r:id="rId24"/>
    <p:sldId id="285" r:id="rId25"/>
    <p:sldId id="286" r:id="rId26"/>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93818" autoAdjust="0"/>
  </p:normalViewPr>
  <p:slideViewPr>
    <p:cSldViewPr snapToGrid="0">
      <p:cViewPr varScale="1">
        <p:scale>
          <a:sx n="59" d="100"/>
          <a:sy n="59" d="100"/>
        </p:scale>
        <p:origin x="1541" y="5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2D96D6-0C6D-4ECE-827E-73A7E084277F}" type="datetimeFigureOut">
              <a:rPr lang="el-GR" smtClean="0"/>
              <a:pPr/>
              <a:t>25/7/2018</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59810-57ED-49F2-806E-E9309EDC2203}" type="slidenum">
              <a:rPr lang="el-GR" smtClean="0"/>
              <a:pPr/>
              <a:t>‹#›</a:t>
            </a:fld>
            <a:endParaRPr lang="el-GR"/>
          </a:p>
        </p:txBody>
      </p:sp>
    </p:spTree>
    <p:extLst>
      <p:ext uri="{BB962C8B-B14F-4D97-AF65-F5344CB8AC3E}">
        <p14:creationId xmlns:p14="http://schemas.microsoft.com/office/powerpoint/2010/main" val="3768164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l-GR" smtClean="0"/>
              <a:t>Στυλ κύριου τίτλου</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D64A2F0-6C9D-4D8F-AAAF-8D50BCEF94E6}" type="datetimeFigureOut">
              <a:rPr lang="el-GR" smtClean="0"/>
              <a:pPr/>
              <a:t>25/7/2018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3997C6-0FF2-4CC3-8E54-4AA827347DAC}" type="slidenum">
              <a:rPr lang="el-GR" smtClean="0"/>
              <a:pPr/>
              <a:t>‹#›</a:t>
            </a:fld>
            <a:endParaRPr lang="el-GR"/>
          </a:p>
        </p:txBody>
      </p:sp>
    </p:spTree>
    <p:extLst>
      <p:ext uri="{BB962C8B-B14F-4D97-AF65-F5344CB8AC3E}">
        <p14:creationId xmlns:p14="http://schemas.microsoft.com/office/powerpoint/2010/main" val="209932846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FD64A2F0-6C9D-4D8F-AAAF-8D50BCEF94E6}" type="datetimeFigureOut">
              <a:rPr lang="el-GR" smtClean="0"/>
              <a:pPr/>
              <a:t>25/7/2018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3997C6-0FF2-4CC3-8E54-4AA827347DAC}" type="slidenum">
              <a:rPr lang="el-GR" smtClean="0"/>
              <a:pPr/>
              <a:t>‹#›</a:t>
            </a:fld>
            <a:endParaRPr lang="el-GR"/>
          </a:p>
        </p:txBody>
      </p:sp>
    </p:spTree>
    <p:extLst>
      <p:ext uri="{BB962C8B-B14F-4D97-AF65-F5344CB8AC3E}">
        <p14:creationId xmlns:p14="http://schemas.microsoft.com/office/powerpoint/2010/main" val="16090428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FD64A2F0-6C9D-4D8F-AAAF-8D50BCEF94E6}" type="datetimeFigureOut">
              <a:rPr lang="el-GR" smtClean="0"/>
              <a:pPr/>
              <a:t>25/7/2018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3997C6-0FF2-4CC3-8E54-4AA827347DAC}" type="slidenum">
              <a:rPr lang="el-GR" smtClean="0"/>
              <a:pPr/>
              <a:t>‹#›</a:t>
            </a:fld>
            <a:endParaRPr lang="el-GR"/>
          </a:p>
        </p:txBody>
      </p:sp>
    </p:spTree>
    <p:extLst>
      <p:ext uri="{BB962C8B-B14F-4D97-AF65-F5344CB8AC3E}">
        <p14:creationId xmlns:p14="http://schemas.microsoft.com/office/powerpoint/2010/main" val="55869463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FD64A2F0-6C9D-4D8F-AAAF-8D50BCEF94E6}" type="datetimeFigureOut">
              <a:rPr lang="el-GR" smtClean="0"/>
              <a:pPr/>
              <a:t>25/7/2018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3997C6-0FF2-4CC3-8E54-4AA827347DAC}" type="slidenum">
              <a:rPr lang="el-GR" smtClean="0"/>
              <a:pPr/>
              <a:t>‹#›</a:t>
            </a:fld>
            <a:endParaRPr lang="el-GR"/>
          </a:p>
        </p:txBody>
      </p:sp>
    </p:spTree>
    <p:extLst>
      <p:ext uri="{BB962C8B-B14F-4D97-AF65-F5344CB8AC3E}">
        <p14:creationId xmlns:p14="http://schemas.microsoft.com/office/powerpoint/2010/main" val="11275376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l-GR" smtClean="0"/>
              <a:t>Στυλ κύριου τίτλου</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Date Placeholder 3"/>
          <p:cNvSpPr>
            <a:spLocks noGrp="1"/>
          </p:cNvSpPr>
          <p:nvPr>
            <p:ph type="dt" sz="half" idx="10"/>
          </p:nvPr>
        </p:nvSpPr>
        <p:spPr/>
        <p:txBody>
          <a:bodyPr/>
          <a:lstStyle/>
          <a:p>
            <a:fld id="{FD64A2F0-6C9D-4D8F-AAAF-8D50BCEF94E6}" type="datetimeFigureOut">
              <a:rPr lang="el-GR" smtClean="0"/>
              <a:pPr/>
              <a:t>25/7/2018</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393997C6-0FF2-4CC3-8E54-4AA827347DAC}" type="slidenum">
              <a:rPr lang="el-GR" smtClean="0"/>
              <a:pPr/>
              <a:t>‹#›</a:t>
            </a:fld>
            <a:endParaRPr lang="el-GR"/>
          </a:p>
        </p:txBody>
      </p:sp>
    </p:spTree>
    <p:extLst>
      <p:ext uri="{BB962C8B-B14F-4D97-AF65-F5344CB8AC3E}">
        <p14:creationId xmlns:p14="http://schemas.microsoft.com/office/powerpoint/2010/main" val="84863871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FD64A2F0-6C9D-4D8F-AAAF-8D50BCEF94E6}" type="datetimeFigureOut">
              <a:rPr lang="el-GR" smtClean="0"/>
              <a:pPr/>
              <a:t>25/7/2018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93997C6-0FF2-4CC3-8E54-4AA827347DAC}" type="slidenum">
              <a:rPr lang="el-GR" smtClean="0"/>
              <a:pPr/>
              <a:t>‹#›</a:t>
            </a:fld>
            <a:endParaRPr lang="el-GR"/>
          </a:p>
        </p:txBody>
      </p:sp>
    </p:spTree>
    <p:extLst>
      <p:ext uri="{BB962C8B-B14F-4D97-AF65-F5344CB8AC3E}">
        <p14:creationId xmlns:p14="http://schemas.microsoft.com/office/powerpoint/2010/main" val="17362756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l-GR" smtClean="0"/>
              <a:t>Στυλ κύριου τίτλου</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Content Placeholder 3"/>
          <p:cNvSpPr>
            <a:spLocks noGrp="1"/>
          </p:cNvSpPr>
          <p:nvPr>
            <p:ph sz="half" idx="2"/>
          </p:nvPr>
        </p:nvSpPr>
        <p:spPr>
          <a:xfrm>
            <a:off x="629842" y="2505075"/>
            <a:ext cx="3868340"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Content Placeholder 5"/>
          <p:cNvSpPr>
            <a:spLocks noGrp="1"/>
          </p:cNvSpPr>
          <p:nvPr>
            <p:ph sz="quarter" idx="4"/>
          </p:nvPr>
        </p:nvSpPr>
        <p:spPr>
          <a:xfrm>
            <a:off x="4629150" y="2505075"/>
            <a:ext cx="3887391"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FD64A2F0-6C9D-4D8F-AAAF-8D50BCEF94E6}" type="datetimeFigureOut">
              <a:rPr lang="el-GR" smtClean="0"/>
              <a:pPr/>
              <a:t>25/7/2018</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393997C6-0FF2-4CC3-8E54-4AA827347DAC}" type="slidenum">
              <a:rPr lang="el-GR" smtClean="0"/>
              <a:pPr/>
              <a:t>‹#›</a:t>
            </a:fld>
            <a:endParaRPr lang="el-GR"/>
          </a:p>
        </p:txBody>
      </p:sp>
    </p:spTree>
    <p:extLst>
      <p:ext uri="{BB962C8B-B14F-4D97-AF65-F5344CB8AC3E}">
        <p14:creationId xmlns:p14="http://schemas.microsoft.com/office/powerpoint/2010/main" val="2950919834"/>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FD64A2F0-6C9D-4D8F-AAAF-8D50BCEF94E6}" type="datetimeFigureOut">
              <a:rPr lang="el-GR" smtClean="0"/>
              <a:pPr/>
              <a:t>25/7/2018</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393997C6-0FF2-4CC3-8E54-4AA827347DAC}" type="slidenum">
              <a:rPr lang="el-GR" smtClean="0"/>
              <a:pPr/>
              <a:t>‹#›</a:t>
            </a:fld>
            <a:endParaRPr lang="el-GR"/>
          </a:p>
        </p:txBody>
      </p:sp>
    </p:spTree>
    <p:extLst>
      <p:ext uri="{BB962C8B-B14F-4D97-AF65-F5344CB8AC3E}">
        <p14:creationId xmlns:p14="http://schemas.microsoft.com/office/powerpoint/2010/main" val="102907767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64A2F0-6C9D-4D8F-AAAF-8D50BCEF94E6}" type="datetimeFigureOut">
              <a:rPr lang="el-GR" smtClean="0"/>
              <a:pPr/>
              <a:t>25/7/2018</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393997C6-0FF2-4CC3-8E54-4AA827347DAC}" type="slidenum">
              <a:rPr lang="el-GR" smtClean="0"/>
              <a:pPr/>
              <a:t>‹#›</a:t>
            </a:fld>
            <a:endParaRPr lang="el-GR"/>
          </a:p>
        </p:txBody>
      </p:sp>
    </p:spTree>
    <p:extLst>
      <p:ext uri="{BB962C8B-B14F-4D97-AF65-F5344CB8AC3E}">
        <p14:creationId xmlns:p14="http://schemas.microsoft.com/office/powerpoint/2010/main" val="347130226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FD64A2F0-6C9D-4D8F-AAAF-8D50BCEF94E6}" type="datetimeFigureOut">
              <a:rPr lang="el-GR" smtClean="0"/>
              <a:pPr/>
              <a:t>25/7/2018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93997C6-0FF2-4CC3-8E54-4AA827347DAC}" type="slidenum">
              <a:rPr lang="el-GR" smtClean="0"/>
              <a:pPr/>
              <a:t>‹#›</a:t>
            </a:fld>
            <a:endParaRPr lang="el-GR"/>
          </a:p>
        </p:txBody>
      </p:sp>
    </p:spTree>
    <p:extLst>
      <p:ext uri="{BB962C8B-B14F-4D97-AF65-F5344CB8AC3E}">
        <p14:creationId xmlns:p14="http://schemas.microsoft.com/office/powerpoint/2010/main" val="3264805460"/>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l-GR" smtClean="0"/>
              <a:t>Στυλ κύριου τίτλου</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Date Placeholder 4"/>
          <p:cNvSpPr>
            <a:spLocks noGrp="1"/>
          </p:cNvSpPr>
          <p:nvPr>
            <p:ph type="dt" sz="half" idx="10"/>
          </p:nvPr>
        </p:nvSpPr>
        <p:spPr/>
        <p:txBody>
          <a:bodyPr/>
          <a:lstStyle/>
          <a:p>
            <a:fld id="{FD64A2F0-6C9D-4D8F-AAAF-8D50BCEF94E6}" type="datetimeFigureOut">
              <a:rPr lang="el-GR" smtClean="0"/>
              <a:pPr/>
              <a:t>25/7/2018</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393997C6-0FF2-4CC3-8E54-4AA827347DAC}" type="slidenum">
              <a:rPr lang="el-GR" smtClean="0"/>
              <a:pPr/>
              <a:t>‹#›</a:t>
            </a:fld>
            <a:endParaRPr lang="el-GR"/>
          </a:p>
        </p:txBody>
      </p:sp>
    </p:spTree>
    <p:extLst>
      <p:ext uri="{BB962C8B-B14F-4D97-AF65-F5344CB8AC3E}">
        <p14:creationId xmlns:p14="http://schemas.microsoft.com/office/powerpoint/2010/main" val="212868236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64A2F0-6C9D-4D8F-AAAF-8D50BCEF94E6}" type="datetimeFigureOut">
              <a:rPr lang="el-GR" smtClean="0"/>
              <a:pPr/>
              <a:t>25/7/2018</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3997C6-0FF2-4CC3-8E54-4AA827347DAC}" type="slidenum">
              <a:rPr lang="el-GR" smtClean="0"/>
              <a:pPr/>
              <a:t>‹#›</a:t>
            </a:fld>
            <a:endParaRPr lang="el-GR"/>
          </a:p>
        </p:txBody>
      </p:sp>
    </p:spTree>
    <p:extLst>
      <p:ext uri="{BB962C8B-B14F-4D97-AF65-F5344CB8AC3E}">
        <p14:creationId xmlns:p14="http://schemas.microsoft.com/office/powerpoint/2010/main" val="10511592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4" name="Εικόνα 3"/>
          <p:cNvPicPr>
            <a:picLocks noChangeAspect="1"/>
          </p:cNvPicPr>
          <p:nvPr/>
        </p:nvPicPr>
        <p:blipFill>
          <a:blip r:embed="rId2" cstate="print"/>
          <a:stretch>
            <a:fillRect/>
          </a:stretch>
        </p:blipFill>
        <p:spPr>
          <a:xfrm>
            <a:off x="1423853" y="1280442"/>
            <a:ext cx="6217920" cy="5279713"/>
          </a:xfrm>
          <a:prstGeom prst="rect">
            <a:avLst/>
          </a:prstGeom>
          <a:effectLst>
            <a:softEdge rad="127000"/>
          </a:effectLst>
        </p:spPr>
      </p:pic>
      <p:sp>
        <p:nvSpPr>
          <p:cNvPr id="5" name="TextBox 4"/>
          <p:cNvSpPr txBox="1"/>
          <p:nvPr/>
        </p:nvSpPr>
        <p:spPr>
          <a:xfrm>
            <a:off x="1423853" y="319216"/>
            <a:ext cx="6217920" cy="851297"/>
          </a:xfrm>
          <a:prstGeom prst="roundRect">
            <a:avLst/>
          </a:prstGeom>
          <a:solidFill>
            <a:schemeClr val="tx2">
              <a:lumMod val="60000"/>
              <a:lumOff val="40000"/>
            </a:schemeClr>
          </a:solidFill>
          <a:ln w="57150">
            <a:solidFill>
              <a:schemeClr val="bg1"/>
            </a:solidFill>
          </a:ln>
        </p:spPr>
        <p:txBody>
          <a:bodyPr wrap="square" rtlCol="0">
            <a:spAutoFit/>
          </a:bodyPr>
          <a:lstStyle/>
          <a:p>
            <a:pPr algn="ctr"/>
            <a:r>
              <a:rPr lang="en-US" sz="4400" dirty="0" smtClean="0"/>
              <a:t>Greece</a:t>
            </a:r>
            <a:endParaRPr lang="el-GR" sz="4400" dirty="0"/>
          </a:p>
        </p:txBody>
      </p:sp>
    </p:spTree>
    <p:extLst>
      <p:ext uri="{BB962C8B-B14F-4D97-AF65-F5344CB8AC3E}">
        <p14:creationId xmlns:p14="http://schemas.microsoft.com/office/powerpoint/2010/main" val="4061934805"/>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extBox 4"/>
          <p:cNvSpPr txBox="1"/>
          <p:nvPr/>
        </p:nvSpPr>
        <p:spPr>
          <a:xfrm>
            <a:off x="960121" y="260630"/>
            <a:ext cx="7145384" cy="851297"/>
          </a:xfrm>
          <a:prstGeom prst="roundRect">
            <a:avLst/>
          </a:prstGeom>
          <a:solidFill>
            <a:schemeClr val="tx2">
              <a:lumMod val="60000"/>
              <a:lumOff val="40000"/>
            </a:schemeClr>
          </a:solidFill>
          <a:ln w="57150">
            <a:solidFill>
              <a:schemeClr val="bg1"/>
            </a:solidFill>
          </a:ln>
        </p:spPr>
        <p:txBody>
          <a:bodyPr wrap="square" rtlCol="0">
            <a:spAutoFit/>
          </a:bodyPr>
          <a:lstStyle/>
          <a:p>
            <a:pPr algn="ctr"/>
            <a:r>
              <a:rPr lang="en-US" sz="4400" dirty="0"/>
              <a:t>Ancient theaters </a:t>
            </a:r>
          </a:p>
        </p:txBody>
      </p:sp>
      <p:pic>
        <p:nvPicPr>
          <p:cNvPr id="13314" name="Picture 2" descr="Αποτέλεσμα εικόνας για αρχαια θεατρα ελλαδα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617" y="1601984"/>
            <a:ext cx="7734391" cy="479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47224"/>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371565" y="5441522"/>
            <a:ext cx="8240811" cy="707886"/>
          </a:xfrm>
          <a:prstGeom prst="rect">
            <a:avLst/>
          </a:prstGeom>
          <a:solidFill>
            <a:schemeClr val="tx2">
              <a:lumMod val="60000"/>
              <a:lumOff val="40000"/>
            </a:schemeClr>
          </a:solidFill>
          <a:ln w="38100">
            <a:solidFill>
              <a:schemeClr val="bg1"/>
            </a:solidFill>
          </a:ln>
        </p:spPr>
        <p:txBody>
          <a:bodyPr wrap="square">
            <a:spAutoFit/>
          </a:bodyPr>
          <a:lstStyle/>
          <a:p>
            <a:pPr algn="ctr"/>
            <a:r>
              <a:rPr lang="en-US" sz="2000" dirty="0"/>
              <a:t>The Odeon of </a:t>
            </a:r>
            <a:r>
              <a:rPr lang="en-US" sz="2000" dirty="0" err="1"/>
              <a:t>Herodes</a:t>
            </a:r>
            <a:r>
              <a:rPr lang="en-US" sz="2000" dirty="0"/>
              <a:t> Atticus </a:t>
            </a:r>
            <a:r>
              <a:rPr lang="en-US" sz="2000" dirty="0" smtClean="0"/>
              <a:t>is </a:t>
            </a:r>
            <a:r>
              <a:rPr lang="en-US" sz="2000" dirty="0"/>
              <a:t>an ancient conservatory of the Roman period, located on the southwest slope of the Acropolis of Athens.</a:t>
            </a:r>
          </a:p>
        </p:txBody>
      </p:sp>
      <p:pic>
        <p:nvPicPr>
          <p:cNvPr id="14340" name="Picture 4" descr="Αποτέλεσμα εικόνας για ωδείο ηρώδου αττικού"/>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195" y="1003980"/>
            <a:ext cx="7891553" cy="381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15820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371565" y="5441522"/>
            <a:ext cx="8240811" cy="707886"/>
          </a:xfrm>
          <a:prstGeom prst="rect">
            <a:avLst/>
          </a:prstGeom>
          <a:solidFill>
            <a:schemeClr val="tx2">
              <a:lumMod val="60000"/>
              <a:lumOff val="40000"/>
            </a:schemeClr>
          </a:solidFill>
          <a:ln w="38100">
            <a:solidFill>
              <a:schemeClr val="bg1"/>
            </a:solidFill>
          </a:ln>
        </p:spPr>
        <p:txBody>
          <a:bodyPr wrap="square">
            <a:spAutoFit/>
          </a:bodyPr>
          <a:lstStyle/>
          <a:p>
            <a:pPr algn="ctr"/>
            <a:r>
              <a:rPr lang="en-US" sz="2000" dirty="0"/>
              <a:t>In 340 BC, the ancient architect Polyclitus the Newer built the Epidaurus theater, which is the nicest and best preserved.</a:t>
            </a:r>
          </a:p>
        </p:txBody>
      </p:sp>
      <p:pic>
        <p:nvPicPr>
          <p:cNvPr id="5" name="Picture 2" descr="Αποτέλεσμα εικόνας για επίδαυρο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194" y="1003980"/>
            <a:ext cx="7891554" cy="381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09201"/>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371565" y="5441522"/>
            <a:ext cx="8240811" cy="707886"/>
          </a:xfrm>
          <a:prstGeom prst="rect">
            <a:avLst/>
          </a:prstGeom>
          <a:solidFill>
            <a:schemeClr val="tx2">
              <a:lumMod val="60000"/>
              <a:lumOff val="40000"/>
            </a:schemeClr>
          </a:solidFill>
          <a:ln w="38100">
            <a:solidFill>
              <a:schemeClr val="bg1"/>
            </a:solidFill>
          </a:ln>
        </p:spPr>
        <p:txBody>
          <a:bodyPr wrap="square">
            <a:spAutoFit/>
          </a:bodyPr>
          <a:lstStyle/>
          <a:p>
            <a:pPr algn="ctr"/>
            <a:r>
              <a:rPr lang="en-US" sz="2000" dirty="0" smtClean="0"/>
              <a:t>The </a:t>
            </a:r>
            <a:r>
              <a:rPr lang="en-US" sz="2000" dirty="0"/>
              <a:t>Ancient Theater of </a:t>
            </a:r>
            <a:r>
              <a:rPr lang="en-US" sz="2000" dirty="0" err="1"/>
              <a:t>Dodoni</a:t>
            </a:r>
            <a:r>
              <a:rPr lang="en-US" sz="2000" dirty="0"/>
              <a:t> was built in the 3rd century BC. on the reign of </a:t>
            </a:r>
            <a:r>
              <a:rPr lang="en-US" sz="2000" dirty="0" err="1"/>
              <a:t>Pyrros</a:t>
            </a:r>
            <a:r>
              <a:rPr lang="en-US" sz="2000" dirty="0"/>
              <a:t> and follows the design of all the Greek theaters.</a:t>
            </a:r>
          </a:p>
        </p:txBody>
      </p:sp>
      <p:pic>
        <p:nvPicPr>
          <p:cNvPr id="16386" name="Picture 2" descr="Σχετική εικόν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175" y="1003979"/>
            <a:ext cx="7513590" cy="3816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253609"/>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extBox 4"/>
          <p:cNvSpPr txBox="1"/>
          <p:nvPr/>
        </p:nvSpPr>
        <p:spPr>
          <a:xfrm>
            <a:off x="960121" y="260630"/>
            <a:ext cx="7145384" cy="851297"/>
          </a:xfrm>
          <a:prstGeom prst="roundRect">
            <a:avLst/>
          </a:prstGeom>
          <a:solidFill>
            <a:schemeClr val="tx2">
              <a:lumMod val="60000"/>
              <a:lumOff val="40000"/>
            </a:schemeClr>
          </a:solidFill>
          <a:ln w="57150">
            <a:solidFill>
              <a:schemeClr val="bg1"/>
            </a:solidFill>
          </a:ln>
        </p:spPr>
        <p:txBody>
          <a:bodyPr wrap="square" rtlCol="0">
            <a:spAutoFit/>
          </a:bodyPr>
          <a:lstStyle/>
          <a:p>
            <a:pPr algn="ctr"/>
            <a:r>
              <a:rPr lang="en-US" sz="4400" dirty="0" smtClean="0"/>
              <a:t>Museums</a:t>
            </a:r>
            <a:endParaRPr lang="en-US" sz="4400" dirty="0"/>
          </a:p>
        </p:txBody>
      </p:sp>
      <p:pic>
        <p:nvPicPr>
          <p:cNvPr id="17412" name="Picture 4" descr="Αποτέλεσμα εικόνας για μουσείο ακρόπολη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932" y="1306376"/>
            <a:ext cx="7603762" cy="5246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68664"/>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371565" y="5441522"/>
            <a:ext cx="8240811" cy="1015663"/>
          </a:xfrm>
          <a:prstGeom prst="rect">
            <a:avLst/>
          </a:prstGeom>
          <a:solidFill>
            <a:schemeClr val="tx2">
              <a:lumMod val="60000"/>
              <a:lumOff val="40000"/>
            </a:schemeClr>
          </a:solidFill>
          <a:ln w="38100">
            <a:solidFill>
              <a:schemeClr val="bg1"/>
            </a:solidFill>
          </a:ln>
        </p:spPr>
        <p:txBody>
          <a:bodyPr wrap="square">
            <a:spAutoFit/>
          </a:bodyPr>
          <a:lstStyle/>
          <a:p>
            <a:pPr algn="ctr"/>
            <a:r>
              <a:rPr lang="en-US" sz="2000" dirty="0"/>
              <a:t>The Acropolis Museum is an archaeological museum centered on the findings of the archaeological site of the Acropolis of Athens. The museum was built to house every object found on the sacred rock of the </a:t>
            </a:r>
            <a:r>
              <a:rPr lang="en-US" sz="2000" dirty="0" smtClean="0"/>
              <a:t>Acropolis</a:t>
            </a:r>
            <a:r>
              <a:rPr lang="el-GR" sz="2000" dirty="0" smtClean="0"/>
              <a:t>.</a:t>
            </a:r>
            <a:endParaRPr lang="en-US" sz="2000" dirty="0"/>
          </a:p>
        </p:txBody>
      </p:sp>
      <p:pic>
        <p:nvPicPr>
          <p:cNvPr id="20482" name="Picture 2" descr="Αποτέλεσμα εικόνας για μουσείο ακρόπολης εισοδος"/>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6148" y="390797"/>
            <a:ext cx="7120392" cy="474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543855"/>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371565" y="5441522"/>
            <a:ext cx="8240811" cy="707886"/>
          </a:xfrm>
          <a:prstGeom prst="rect">
            <a:avLst/>
          </a:prstGeom>
          <a:solidFill>
            <a:schemeClr val="tx2">
              <a:lumMod val="60000"/>
              <a:lumOff val="40000"/>
            </a:schemeClr>
          </a:solidFill>
          <a:ln w="38100">
            <a:solidFill>
              <a:schemeClr val="bg1"/>
            </a:solidFill>
          </a:ln>
        </p:spPr>
        <p:txBody>
          <a:bodyPr wrap="square">
            <a:spAutoFit/>
          </a:bodyPr>
          <a:lstStyle/>
          <a:p>
            <a:pPr algn="ctr"/>
            <a:r>
              <a:rPr lang="en-US" sz="2000" dirty="0"/>
              <a:t>The Byzantine Museum hosts collections of icons, sculptures, frescoes from the Byzantine </a:t>
            </a:r>
            <a:r>
              <a:rPr lang="en-US" sz="2000" dirty="0" smtClean="0"/>
              <a:t>era</a:t>
            </a:r>
            <a:r>
              <a:rPr lang="el-GR" sz="2000" dirty="0" smtClean="0"/>
              <a:t>.</a:t>
            </a:r>
            <a:endParaRPr lang="en-US" sz="2000" dirty="0"/>
          </a:p>
        </p:txBody>
      </p:sp>
      <p:pic>
        <p:nvPicPr>
          <p:cNvPr id="21506" name="Picture 2" descr="Σχετική εικόν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386" y="267652"/>
            <a:ext cx="6441168" cy="4838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11398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extBox 4"/>
          <p:cNvSpPr txBox="1"/>
          <p:nvPr/>
        </p:nvSpPr>
        <p:spPr>
          <a:xfrm>
            <a:off x="960121" y="260630"/>
            <a:ext cx="7145384" cy="851297"/>
          </a:xfrm>
          <a:prstGeom prst="roundRect">
            <a:avLst/>
          </a:prstGeom>
          <a:solidFill>
            <a:schemeClr val="tx2">
              <a:lumMod val="60000"/>
              <a:lumOff val="40000"/>
            </a:schemeClr>
          </a:solidFill>
          <a:ln w="57150">
            <a:solidFill>
              <a:schemeClr val="bg1"/>
            </a:solidFill>
          </a:ln>
        </p:spPr>
        <p:txBody>
          <a:bodyPr wrap="square" rtlCol="0">
            <a:spAutoFit/>
          </a:bodyPr>
          <a:lstStyle/>
          <a:p>
            <a:pPr algn="ctr"/>
            <a:r>
              <a:rPr lang="en-US" sz="4400" dirty="0"/>
              <a:t>Our Municipality</a:t>
            </a:r>
          </a:p>
        </p:txBody>
      </p:sp>
      <p:pic>
        <p:nvPicPr>
          <p:cNvPr id="3" name="Εικόνα 2"/>
          <p:cNvPicPr>
            <a:picLocks noChangeAspect="1"/>
          </p:cNvPicPr>
          <p:nvPr/>
        </p:nvPicPr>
        <p:blipFill>
          <a:blip r:embed="rId2" cstate="print"/>
          <a:stretch>
            <a:fillRect/>
          </a:stretch>
        </p:blipFill>
        <p:spPr>
          <a:xfrm>
            <a:off x="960121" y="1460182"/>
            <a:ext cx="7145384" cy="4823052"/>
          </a:xfrm>
          <a:prstGeom prst="rect">
            <a:avLst/>
          </a:prstGeom>
        </p:spPr>
      </p:pic>
    </p:spTree>
    <p:extLst>
      <p:ext uri="{BB962C8B-B14F-4D97-AF65-F5344CB8AC3E}">
        <p14:creationId xmlns:p14="http://schemas.microsoft.com/office/powerpoint/2010/main" val="2747273174"/>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371565" y="5441522"/>
            <a:ext cx="8240811" cy="1323439"/>
          </a:xfrm>
          <a:prstGeom prst="rect">
            <a:avLst/>
          </a:prstGeom>
          <a:solidFill>
            <a:schemeClr val="tx2">
              <a:lumMod val="60000"/>
              <a:lumOff val="40000"/>
            </a:schemeClr>
          </a:solidFill>
          <a:ln w="38100">
            <a:solidFill>
              <a:schemeClr val="bg1"/>
            </a:solidFill>
          </a:ln>
        </p:spPr>
        <p:txBody>
          <a:bodyPr wrap="square">
            <a:spAutoFit/>
          </a:bodyPr>
          <a:lstStyle/>
          <a:p>
            <a:pPr algn="ctr"/>
            <a:r>
              <a:rPr lang="en-US" sz="2000" dirty="0"/>
              <a:t>The Municipality of Zografou, with an area of ​​8,517 acres and a population of 71,126 inhabitants, is one of the eastern districts of Athens. It is located 4 km east of the center of Athens, at an altitude of 140 meters, on the northern slopes of Hymettus.</a:t>
            </a:r>
          </a:p>
        </p:txBody>
      </p:sp>
      <p:pic>
        <p:nvPicPr>
          <p:cNvPr id="4" name="Εικόνα 3"/>
          <p:cNvPicPr>
            <a:picLocks noChangeAspect="1"/>
          </p:cNvPicPr>
          <p:nvPr/>
        </p:nvPicPr>
        <p:blipFill>
          <a:blip r:embed="rId2" cstate="print"/>
          <a:stretch>
            <a:fillRect/>
          </a:stretch>
        </p:blipFill>
        <p:spPr>
          <a:xfrm>
            <a:off x="729647" y="559796"/>
            <a:ext cx="7524646" cy="4658814"/>
          </a:xfrm>
          <a:prstGeom prst="rect">
            <a:avLst/>
          </a:prstGeom>
        </p:spPr>
      </p:pic>
      <p:pic>
        <p:nvPicPr>
          <p:cNvPr id="2" name="Εικόνα 1"/>
          <p:cNvPicPr>
            <a:picLocks noChangeAspect="1"/>
          </p:cNvPicPr>
          <p:nvPr/>
        </p:nvPicPr>
        <p:blipFill>
          <a:blip r:embed="rId3" cstate="print"/>
          <a:stretch>
            <a:fillRect/>
          </a:stretch>
        </p:blipFill>
        <p:spPr>
          <a:xfrm>
            <a:off x="6268318" y="2886891"/>
            <a:ext cx="2443175" cy="24431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92152035"/>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371565" y="5441522"/>
            <a:ext cx="8240811" cy="707886"/>
          </a:xfrm>
          <a:prstGeom prst="rect">
            <a:avLst/>
          </a:prstGeom>
          <a:solidFill>
            <a:schemeClr val="tx2">
              <a:lumMod val="60000"/>
              <a:lumOff val="40000"/>
            </a:schemeClr>
          </a:solidFill>
          <a:ln w="38100">
            <a:solidFill>
              <a:schemeClr val="bg1"/>
            </a:solidFill>
          </a:ln>
        </p:spPr>
        <p:txBody>
          <a:bodyPr wrap="square">
            <a:spAutoFit/>
          </a:bodyPr>
          <a:lstStyle/>
          <a:p>
            <a:pPr algn="ctr"/>
            <a:r>
              <a:rPr lang="en-US" sz="2000" dirty="0" smtClean="0"/>
              <a:t>The </a:t>
            </a:r>
            <a:r>
              <a:rPr lang="en-US" sz="2000" dirty="0"/>
              <a:t>Zografou campus is the urban complex that includes the building facilities of the National and </a:t>
            </a:r>
            <a:r>
              <a:rPr lang="en-US" sz="2000" dirty="0" err="1"/>
              <a:t>Kapodistrian</a:t>
            </a:r>
            <a:r>
              <a:rPr lang="en-US" sz="2000" dirty="0"/>
              <a:t> University of Athens</a:t>
            </a:r>
          </a:p>
        </p:txBody>
      </p:sp>
      <p:pic>
        <p:nvPicPr>
          <p:cNvPr id="3" name="Εικόνα 2"/>
          <p:cNvPicPr>
            <a:picLocks noChangeAspect="1"/>
          </p:cNvPicPr>
          <p:nvPr/>
        </p:nvPicPr>
        <p:blipFill>
          <a:blip r:embed="rId2" cstate="print"/>
          <a:stretch>
            <a:fillRect/>
          </a:stretch>
        </p:blipFill>
        <p:spPr>
          <a:xfrm>
            <a:off x="586720" y="534080"/>
            <a:ext cx="7810500" cy="4352925"/>
          </a:xfrm>
          <a:prstGeom prst="rect">
            <a:avLst/>
          </a:prstGeom>
        </p:spPr>
      </p:pic>
    </p:spTree>
    <p:extLst>
      <p:ext uri="{BB962C8B-B14F-4D97-AF65-F5344CB8AC3E}">
        <p14:creationId xmlns:p14="http://schemas.microsoft.com/office/powerpoint/2010/main" val="210146998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Ορθογώνιο 8"/>
          <p:cNvSpPr/>
          <p:nvPr/>
        </p:nvSpPr>
        <p:spPr>
          <a:xfrm>
            <a:off x="293194" y="4670814"/>
            <a:ext cx="8240811" cy="1938992"/>
          </a:xfrm>
          <a:prstGeom prst="rect">
            <a:avLst/>
          </a:prstGeom>
          <a:solidFill>
            <a:schemeClr val="tx2">
              <a:lumMod val="60000"/>
              <a:lumOff val="40000"/>
            </a:schemeClr>
          </a:solidFill>
          <a:ln w="38100">
            <a:solidFill>
              <a:schemeClr val="bg1"/>
            </a:solidFill>
          </a:ln>
        </p:spPr>
        <p:txBody>
          <a:bodyPr wrap="square">
            <a:spAutoFit/>
          </a:bodyPr>
          <a:lstStyle/>
          <a:p>
            <a:pPr algn="just"/>
            <a:r>
              <a:rPr lang="en-US" sz="2000" i="0" dirty="0" smtClean="0">
                <a:effectLst/>
                <a:latin typeface="arial" panose="020B0604020202020204" pitchFamily="34" charset="0"/>
              </a:rPr>
              <a:t>Greece is located in SE Europe and occupies the southern part of the Balkan Peninsula. It is a Balkan country and deep into the waters of the Mediterranean Sea. It is located at the crossroads, between the East and the West. Its islands in the Aegean have been, since ancient times, the bridge, which helped the Greeks to communicate with the peoples of Asia and North Africa and to learn their cultures.</a:t>
            </a:r>
            <a:endParaRPr lang="el-GR" sz="2000" dirty="0"/>
          </a:p>
        </p:txBody>
      </p:sp>
      <p:pic>
        <p:nvPicPr>
          <p:cNvPr id="5" name="Εικόνα 4"/>
          <p:cNvPicPr>
            <a:picLocks noChangeAspect="1"/>
          </p:cNvPicPr>
          <p:nvPr/>
        </p:nvPicPr>
        <p:blipFill>
          <a:blip r:embed="rId2" cstate="print"/>
          <a:stretch>
            <a:fillRect/>
          </a:stretch>
        </p:blipFill>
        <p:spPr>
          <a:xfrm>
            <a:off x="1041736" y="205778"/>
            <a:ext cx="6743728" cy="4362096"/>
          </a:xfrm>
          <a:prstGeom prst="rect">
            <a:avLst/>
          </a:prstGeom>
        </p:spPr>
      </p:pic>
    </p:spTree>
    <p:extLst>
      <p:ext uri="{BB962C8B-B14F-4D97-AF65-F5344CB8AC3E}">
        <p14:creationId xmlns:p14="http://schemas.microsoft.com/office/powerpoint/2010/main" val="1610993795"/>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extBox 4"/>
          <p:cNvSpPr txBox="1"/>
          <p:nvPr/>
        </p:nvSpPr>
        <p:spPr>
          <a:xfrm>
            <a:off x="960121" y="260630"/>
            <a:ext cx="7145384" cy="851297"/>
          </a:xfrm>
          <a:prstGeom prst="roundRect">
            <a:avLst/>
          </a:prstGeom>
          <a:solidFill>
            <a:schemeClr val="tx2">
              <a:lumMod val="60000"/>
              <a:lumOff val="40000"/>
            </a:schemeClr>
          </a:solidFill>
          <a:ln w="57150">
            <a:solidFill>
              <a:schemeClr val="bg1"/>
            </a:solidFill>
          </a:ln>
        </p:spPr>
        <p:txBody>
          <a:bodyPr wrap="square" rtlCol="0">
            <a:spAutoFit/>
          </a:bodyPr>
          <a:lstStyle/>
          <a:p>
            <a:pPr algn="ctr"/>
            <a:r>
              <a:rPr lang="en-US" sz="4400" dirty="0"/>
              <a:t>Our </a:t>
            </a:r>
            <a:r>
              <a:rPr lang="en-US" sz="4400" dirty="0" smtClean="0"/>
              <a:t>school</a:t>
            </a:r>
            <a:endParaRPr lang="en-US" sz="4400" dirty="0"/>
          </a:p>
        </p:txBody>
      </p:sp>
      <p:pic>
        <p:nvPicPr>
          <p:cNvPr id="22530" name="Picture 2" descr="http://2dim-zograf.att.sch.gr/autosch/joomla15/images/stories/cam00035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3274" y="1486308"/>
            <a:ext cx="7152231" cy="48230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31017" y="5663029"/>
            <a:ext cx="6596743" cy="646331"/>
          </a:xfrm>
          <a:prstGeom prst="rect">
            <a:avLst/>
          </a:prstGeom>
          <a:noFill/>
        </p:spPr>
        <p:txBody>
          <a:bodyPr wrap="square" rtlCol="0">
            <a:spAutoFit/>
          </a:bodyPr>
          <a:lstStyle/>
          <a:p>
            <a:pPr algn="ctr"/>
            <a:r>
              <a:rPr lang="en-US" sz="3600" b="1" dirty="0">
                <a:solidFill>
                  <a:schemeClr val="bg1"/>
                </a:solidFill>
              </a:rPr>
              <a:t>2nd Primary School of </a:t>
            </a:r>
            <a:r>
              <a:rPr lang="en-US" sz="3600" b="1" dirty="0" err="1">
                <a:solidFill>
                  <a:schemeClr val="bg1"/>
                </a:solidFill>
              </a:rPr>
              <a:t>Zografou</a:t>
            </a:r>
            <a:endParaRPr lang="el-GR" sz="3600" b="1" dirty="0">
              <a:solidFill>
                <a:schemeClr val="bg1"/>
              </a:solidFill>
            </a:endParaRPr>
          </a:p>
        </p:txBody>
      </p:sp>
    </p:spTree>
    <p:extLst>
      <p:ext uri="{BB962C8B-B14F-4D97-AF65-F5344CB8AC3E}">
        <p14:creationId xmlns:p14="http://schemas.microsoft.com/office/powerpoint/2010/main" val="3390251734"/>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371562" y="4930534"/>
            <a:ext cx="8240811" cy="1631216"/>
          </a:xfrm>
          <a:prstGeom prst="rect">
            <a:avLst/>
          </a:prstGeom>
          <a:solidFill>
            <a:schemeClr val="tx2">
              <a:lumMod val="60000"/>
              <a:lumOff val="40000"/>
            </a:schemeClr>
          </a:solidFill>
          <a:ln w="38100">
            <a:solidFill>
              <a:schemeClr val="bg1"/>
            </a:solidFill>
          </a:ln>
        </p:spPr>
        <p:txBody>
          <a:bodyPr wrap="square">
            <a:spAutoFit/>
          </a:bodyPr>
          <a:lstStyle/>
          <a:p>
            <a:pPr algn="just"/>
            <a:r>
              <a:rPr lang="en-US" sz="2000" dirty="0"/>
              <a:t>The old building was built in 1930.Our school has a great </a:t>
            </a:r>
            <a:r>
              <a:rPr lang="en-US" sz="2000" dirty="0" smtClean="0"/>
              <a:t>history.</a:t>
            </a:r>
            <a:r>
              <a:rPr lang="el-GR" sz="2000" dirty="0" smtClean="0"/>
              <a:t> </a:t>
            </a:r>
            <a:r>
              <a:rPr lang="en-US" sz="2000" dirty="0" smtClean="0"/>
              <a:t>The </a:t>
            </a:r>
            <a:r>
              <a:rPr lang="en-US" sz="2000" dirty="0"/>
              <a:t>old building had magnificent architecture, red roof tiles on the roof and was built with white </a:t>
            </a:r>
            <a:r>
              <a:rPr lang="en-US" sz="2000" dirty="0" smtClean="0"/>
              <a:t>stone.</a:t>
            </a:r>
            <a:r>
              <a:rPr lang="el-GR" sz="2000" dirty="0" smtClean="0"/>
              <a:t> </a:t>
            </a:r>
            <a:r>
              <a:rPr lang="en-US" sz="2000" dirty="0" smtClean="0"/>
              <a:t>The </a:t>
            </a:r>
            <a:r>
              <a:rPr lang="en-US" sz="2000" dirty="0"/>
              <a:t>old school was demolished in 1971 to take its place another. About fifteen years ago, </a:t>
            </a:r>
            <a:r>
              <a:rPr lang="en-US" sz="2000" dirty="0" smtClean="0"/>
              <a:t>2nd </a:t>
            </a:r>
            <a:r>
              <a:rPr lang="en-US" sz="2000" dirty="0"/>
              <a:t>Zografou changed address. It was moved </a:t>
            </a:r>
            <a:r>
              <a:rPr lang="en-US" sz="2000" dirty="0" smtClean="0"/>
              <a:t>to </a:t>
            </a:r>
            <a:r>
              <a:rPr lang="en-US" sz="2000" dirty="0"/>
              <a:t>a new building, on the 2nd Street of Evonomias </a:t>
            </a:r>
            <a:r>
              <a:rPr lang="en-US" sz="2000" dirty="0" smtClean="0"/>
              <a:t>Street</a:t>
            </a:r>
            <a:r>
              <a:rPr lang="el-GR" sz="2000" dirty="0" smtClean="0"/>
              <a:t>.</a:t>
            </a:r>
            <a:endParaRPr lang="en-US" sz="2000" dirty="0"/>
          </a:p>
        </p:txBody>
      </p:sp>
      <p:pic>
        <p:nvPicPr>
          <p:cNvPr id="2" name="Εικόνα 1"/>
          <p:cNvPicPr>
            <a:picLocks noChangeAspect="1"/>
          </p:cNvPicPr>
          <p:nvPr/>
        </p:nvPicPr>
        <p:blipFill>
          <a:blip r:embed="rId2" cstate="print"/>
          <a:stretch>
            <a:fillRect/>
          </a:stretch>
        </p:blipFill>
        <p:spPr>
          <a:xfrm>
            <a:off x="727501" y="294210"/>
            <a:ext cx="7528932" cy="4517359"/>
          </a:xfrm>
          <a:prstGeom prst="rect">
            <a:avLst/>
          </a:prstGeom>
        </p:spPr>
      </p:pic>
    </p:spTree>
    <p:extLst>
      <p:ext uri="{BB962C8B-B14F-4D97-AF65-F5344CB8AC3E}">
        <p14:creationId xmlns:p14="http://schemas.microsoft.com/office/powerpoint/2010/main" val="733023683"/>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371561" y="5789515"/>
            <a:ext cx="8240811" cy="400110"/>
          </a:xfrm>
          <a:prstGeom prst="rect">
            <a:avLst/>
          </a:prstGeom>
          <a:solidFill>
            <a:schemeClr val="tx2">
              <a:lumMod val="60000"/>
              <a:lumOff val="40000"/>
            </a:schemeClr>
          </a:solidFill>
          <a:ln w="38100">
            <a:solidFill>
              <a:schemeClr val="bg1"/>
            </a:solidFill>
          </a:ln>
        </p:spPr>
        <p:txBody>
          <a:bodyPr wrap="square">
            <a:spAutoFit/>
          </a:bodyPr>
          <a:lstStyle/>
          <a:p>
            <a:pPr algn="ctr"/>
            <a:r>
              <a:rPr lang="en-US" sz="2000" dirty="0" smtClean="0"/>
              <a:t>At </a:t>
            </a:r>
            <a:r>
              <a:rPr lang="en-US" sz="2000" dirty="0"/>
              <a:t>our school there are </a:t>
            </a:r>
            <a:r>
              <a:rPr lang="en-US" sz="2000" dirty="0" smtClean="0"/>
              <a:t>330 </a:t>
            </a:r>
            <a:r>
              <a:rPr lang="en-US" sz="2000" dirty="0"/>
              <a:t>students and there is an all day school</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620" y="318653"/>
            <a:ext cx="6982692" cy="5237019"/>
          </a:xfrm>
          <a:prstGeom prst="rect">
            <a:avLst/>
          </a:prstGeom>
        </p:spPr>
      </p:pic>
    </p:spTree>
    <p:extLst>
      <p:ext uri="{BB962C8B-B14F-4D97-AF65-F5344CB8AC3E}">
        <p14:creationId xmlns:p14="http://schemas.microsoft.com/office/powerpoint/2010/main" val="4002315635"/>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302289" y="5193769"/>
            <a:ext cx="8240811" cy="1015663"/>
          </a:xfrm>
          <a:prstGeom prst="rect">
            <a:avLst/>
          </a:prstGeom>
          <a:solidFill>
            <a:schemeClr val="tx2">
              <a:lumMod val="60000"/>
              <a:lumOff val="40000"/>
            </a:schemeClr>
          </a:solidFill>
          <a:ln w="38100">
            <a:solidFill>
              <a:schemeClr val="bg1"/>
            </a:solidFill>
          </a:ln>
        </p:spPr>
        <p:txBody>
          <a:bodyPr wrap="square">
            <a:spAutoFit/>
          </a:bodyPr>
          <a:lstStyle/>
          <a:p>
            <a:pPr algn="ctr"/>
            <a:r>
              <a:rPr lang="en-US" sz="2000" dirty="0"/>
              <a:t>Our school's multi-purpose room is a modern audiovisual room that is used for teaching lessons, but also for organizing events and implementing programs.</a:t>
            </a:r>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9275" y="234319"/>
            <a:ext cx="6206837" cy="4655128"/>
          </a:xfrm>
          <a:prstGeom prst="rect">
            <a:avLst/>
          </a:prstGeom>
          <a:ln>
            <a:solidFill>
              <a:schemeClr val="bg1"/>
            </a:solidFill>
          </a:ln>
        </p:spPr>
      </p:pic>
    </p:spTree>
    <p:extLst>
      <p:ext uri="{BB962C8B-B14F-4D97-AF65-F5344CB8AC3E}">
        <p14:creationId xmlns:p14="http://schemas.microsoft.com/office/powerpoint/2010/main" val="223286918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371560" y="5692533"/>
            <a:ext cx="8240811" cy="707886"/>
          </a:xfrm>
          <a:prstGeom prst="rect">
            <a:avLst/>
          </a:prstGeom>
          <a:solidFill>
            <a:schemeClr val="tx2">
              <a:lumMod val="60000"/>
              <a:lumOff val="40000"/>
            </a:schemeClr>
          </a:solidFill>
          <a:ln w="38100">
            <a:solidFill>
              <a:schemeClr val="bg1"/>
            </a:solidFill>
          </a:ln>
        </p:spPr>
        <p:txBody>
          <a:bodyPr wrap="square">
            <a:spAutoFit/>
          </a:bodyPr>
          <a:lstStyle/>
          <a:p>
            <a:pPr algn="just"/>
            <a:r>
              <a:rPr lang="en-US" sz="2000" dirty="0" smtClean="0"/>
              <a:t>The </a:t>
            </a:r>
            <a:r>
              <a:rPr lang="en-US" sz="2000" dirty="0"/>
              <a:t>computer lab of the school is equipped with modern computers, a projector, video and all computers on the internet.</a:t>
            </a:r>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787235"/>
            <a:ext cx="4636654" cy="3477491"/>
          </a:xfrm>
          <a:prstGeom prst="rect">
            <a:avLst/>
          </a:prstGeom>
          <a:ln>
            <a:solidFill>
              <a:schemeClr val="bg1"/>
            </a:solidFill>
          </a:ln>
        </p:spPr>
      </p:pic>
      <p:pic>
        <p:nvPicPr>
          <p:cNvPr id="4" name="Εικόνα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6655" y="47647"/>
            <a:ext cx="4507345" cy="3477491"/>
          </a:xfrm>
          <a:prstGeom prst="rect">
            <a:avLst/>
          </a:prstGeom>
          <a:ln>
            <a:solidFill>
              <a:schemeClr val="bg1"/>
            </a:solidFill>
          </a:ln>
        </p:spPr>
      </p:pic>
    </p:spTree>
    <p:extLst>
      <p:ext uri="{BB962C8B-B14F-4D97-AF65-F5344CB8AC3E}">
        <p14:creationId xmlns:p14="http://schemas.microsoft.com/office/powerpoint/2010/main" val="3392713175"/>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6" name="Ορθογώνιο 5"/>
          <p:cNvSpPr/>
          <p:nvPr/>
        </p:nvSpPr>
        <p:spPr>
          <a:xfrm>
            <a:off x="479303" y="4881580"/>
            <a:ext cx="8240811" cy="1015663"/>
          </a:xfrm>
          <a:prstGeom prst="rect">
            <a:avLst/>
          </a:prstGeom>
          <a:solidFill>
            <a:schemeClr val="tx2">
              <a:lumMod val="60000"/>
              <a:lumOff val="40000"/>
            </a:schemeClr>
          </a:solidFill>
          <a:ln w="38100">
            <a:solidFill>
              <a:schemeClr val="bg1"/>
            </a:solidFill>
          </a:ln>
        </p:spPr>
        <p:txBody>
          <a:bodyPr wrap="square">
            <a:spAutoFit/>
          </a:bodyPr>
          <a:lstStyle/>
          <a:p>
            <a:pPr algn="just"/>
            <a:r>
              <a:rPr lang="en-US" sz="2000" dirty="0" smtClean="0"/>
              <a:t>Our </a:t>
            </a:r>
            <a:r>
              <a:rPr lang="en-US" sz="2000" dirty="0"/>
              <a:t>school's multi-purpose room is a modern audiovisual room that is used for teaching lessons, but also for organizing events and implementing programs.</a:t>
            </a:r>
          </a:p>
        </p:txBody>
      </p:sp>
      <p:pic>
        <p:nvPicPr>
          <p:cNvPr id="3" name="Εικόνα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2498"/>
            <a:ext cx="4599709" cy="3835319"/>
          </a:xfrm>
          <a:prstGeom prst="rect">
            <a:avLst/>
          </a:prstGeom>
          <a:ln>
            <a:solidFill>
              <a:schemeClr val="bg1"/>
            </a:solidFill>
          </a:ln>
        </p:spPr>
      </p:pic>
      <p:pic>
        <p:nvPicPr>
          <p:cNvPr id="5" name="Εικόνα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709" y="182499"/>
            <a:ext cx="4544291" cy="3835318"/>
          </a:xfrm>
          <a:prstGeom prst="rect">
            <a:avLst/>
          </a:prstGeom>
          <a:ln>
            <a:solidFill>
              <a:schemeClr val="bg1"/>
            </a:solidFill>
          </a:ln>
        </p:spPr>
      </p:pic>
    </p:spTree>
    <p:extLst>
      <p:ext uri="{BB962C8B-B14F-4D97-AF65-F5344CB8AC3E}">
        <p14:creationId xmlns:p14="http://schemas.microsoft.com/office/powerpoint/2010/main" val="387479046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Ορθογώνιο 8"/>
          <p:cNvSpPr/>
          <p:nvPr/>
        </p:nvSpPr>
        <p:spPr>
          <a:xfrm>
            <a:off x="306257" y="5572151"/>
            <a:ext cx="8240811" cy="707886"/>
          </a:xfrm>
          <a:prstGeom prst="rect">
            <a:avLst/>
          </a:prstGeom>
          <a:solidFill>
            <a:schemeClr val="tx2">
              <a:lumMod val="60000"/>
              <a:lumOff val="40000"/>
            </a:schemeClr>
          </a:solidFill>
          <a:ln w="38100">
            <a:solidFill>
              <a:schemeClr val="bg1"/>
            </a:solidFill>
          </a:ln>
        </p:spPr>
        <p:txBody>
          <a:bodyPr wrap="square">
            <a:spAutoFit/>
          </a:bodyPr>
          <a:lstStyle/>
          <a:p>
            <a:pPr algn="just"/>
            <a:r>
              <a:rPr lang="en-US" sz="2000" dirty="0">
                <a:latin typeface="arial" panose="020B0604020202020204" pitchFamily="34" charset="0"/>
              </a:rPr>
              <a:t>Athens is the capital and largest city of Greece. It is one of the oldest cities in the world, with its recorded history reaching 3200 BC.</a:t>
            </a:r>
            <a:endParaRPr lang="el-GR" sz="2000" dirty="0"/>
          </a:p>
        </p:txBody>
      </p:sp>
      <p:pic>
        <p:nvPicPr>
          <p:cNvPr id="3074" name="Picture 2" descr="Σχετική εικόν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662" y="239349"/>
            <a:ext cx="7620000" cy="51911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3853" y="182253"/>
            <a:ext cx="6217920" cy="851297"/>
          </a:xfrm>
          <a:prstGeom prst="roundRect">
            <a:avLst/>
          </a:prstGeom>
          <a:solidFill>
            <a:schemeClr val="tx2">
              <a:lumMod val="60000"/>
              <a:lumOff val="40000"/>
            </a:schemeClr>
          </a:solidFill>
          <a:ln w="57150">
            <a:solidFill>
              <a:schemeClr val="bg1"/>
            </a:solidFill>
          </a:ln>
        </p:spPr>
        <p:txBody>
          <a:bodyPr wrap="square" rtlCol="0">
            <a:spAutoFit/>
          </a:bodyPr>
          <a:lstStyle/>
          <a:p>
            <a:pPr algn="ctr"/>
            <a:r>
              <a:rPr lang="en-US" sz="4400" dirty="0" smtClean="0"/>
              <a:t>Athens</a:t>
            </a:r>
            <a:endParaRPr lang="el-GR" sz="4400" dirty="0"/>
          </a:p>
        </p:txBody>
      </p:sp>
    </p:spTree>
    <p:extLst>
      <p:ext uri="{BB962C8B-B14F-4D97-AF65-F5344CB8AC3E}">
        <p14:creationId xmlns:p14="http://schemas.microsoft.com/office/powerpoint/2010/main" val="1432546934"/>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Ορθογώνιο 8"/>
          <p:cNvSpPr/>
          <p:nvPr/>
        </p:nvSpPr>
        <p:spPr>
          <a:xfrm>
            <a:off x="306257" y="5572151"/>
            <a:ext cx="8240811" cy="1015663"/>
          </a:xfrm>
          <a:prstGeom prst="rect">
            <a:avLst/>
          </a:prstGeom>
          <a:solidFill>
            <a:schemeClr val="tx2">
              <a:lumMod val="60000"/>
              <a:lumOff val="40000"/>
            </a:schemeClr>
          </a:solidFill>
          <a:ln w="38100">
            <a:solidFill>
              <a:schemeClr val="bg1"/>
            </a:solidFill>
          </a:ln>
        </p:spPr>
        <p:txBody>
          <a:bodyPr wrap="square">
            <a:spAutoFit/>
          </a:bodyPr>
          <a:lstStyle/>
          <a:p>
            <a:pPr algn="just"/>
            <a:r>
              <a:rPr lang="en-US" sz="2000" dirty="0" smtClean="0">
                <a:latin typeface="arial" panose="020B0604020202020204" pitchFamily="34" charset="0"/>
              </a:rPr>
              <a:t>It </a:t>
            </a:r>
            <a:r>
              <a:rPr lang="en-US" sz="2000" dirty="0">
                <a:latin typeface="arial" panose="020B0604020202020204" pitchFamily="34" charset="0"/>
              </a:rPr>
              <a:t>is the birthplace of democracy that was born in the 5th and 4th centuries BC, at the time of </a:t>
            </a:r>
            <a:r>
              <a:rPr lang="en-US" sz="2000" dirty="0" smtClean="0">
                <a:latin typeface="arial" panose="020B0604020202020204" pitchFamily="34" charset="0"/>
              </a:rPr>
              <a:t>Pericles</a:t>
            </a:r>
            <a:r>
              <a:rPr lang="el-GR" sz="2000" dirty="0" smtClean="0">
                <a:latin typeface="arial" panose="020B0604020202020204" pitchFamily="34" charset="0"/>
              </a:rPr>
              <a:t> </a:t>
            </a:r>
            <a:r>
              <a:rPr lang="en-US" sz="2000" dirty="0" smtClean="0">
                <a:latin typeface="arial" panose="020B0604020202020204" pitchFamily="34" charset="0"/>
              </a:rPr>
              <a:t>and </a:t>
            </a:r>
            <a:r>
              <a:rPr lang="en-US" sz="2000" dirty="0">
                <a:latin typeface="arial" panose="020B0604020202020204" pitchFamily="34" charset="0"/>
              </a:rPr>
              <a:t>is referred to as the cradle of Western civilization</a:t>
            </a:r>
            <a:endParaRPr lang="el-GR" sz="2000" dirty="0"/>
          </a:p>
        </p:txBody>
      </p:sp>
      <p:pic>
        <p:nvPicPr>
          <p:cNvPr id="6" name="Εικόνα 5"/>
          <p:cNvPicPr>
            <a:picLocks noChangeAspect="1"/>
          </p:cNvPicPr>
          <p:nvPr/>
        </p:nvPicPr>
        <p:blipFill>
          <a:blip r:embed="rId2" cstate="print"/>
          <a:stretch>
            <a:fillRect/>
          </a:stretch>
        </p:blipFill>
        <p:spPr>
          <a:xfrm>
            <a:off x="616662" y="239350"/>
            <a:ext cx="7620000" cy="5191126"/>
          </a:xfrm>
          <a:prstGeom prst="rect">
            <a:avLst/>
          </a:prstGeom>
        </p:spPr>
      </p:pic>
    </p:spTree>
    <p:extLst>
      <p:ext uri="{BB962C8B-B14F-4D97-AF65-F5344CB8AC3E}">
        <p14:creationId xmlns:p14="http://schemas.microsoft.com/office/powerpoint/2010/main" val="1316266027"/>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Ορθογώνιο 8"/>
          <p:cNvSpPr/>
          <p:nvPr/>
        </p:nvSpPr>
        <p:spPr>
          <a:xfrm>
            <a:off x="371569" y="5114951"/>
            <a:ext cx="8240811" cy="1631216"/>
          </a:xfrm>
          <a:prstGeom prst="rect">
            <a:avLst/>
          </a:prstGeom>
          <a:solidFill>
            <a:schemeClr val="tx2">
              <a:lumMod val="60000"/>
              <a:lumOff val="40000"/>
            </a:schemeClr>
          </a:solidFill>
          <a:ln w="38100">
            <a:solidFill>
              <a:schemeClr val="bg1"/>
            </a:solidFill>
          </a:ln>
        </p:spPr>
        <p:txBody>
          <a:bodyPr wrap="square">
            <a:spAutoFit/>
          </a:bodyPr>
          <a:lstStyle/>
          <a:p>
            <a:pPr algn="just"/>
            <a:r>
              <a:rPr lang="en-US" sz="2000" dirty="0" smtClean="0">
                <a:latin typeface="arial" panose="020B0604020202020204" pitchFamily="34" charset="0"/>
              </a:rPr>
              <a:t>One </a:t>
            </a:r>
            <a:r>
              <a:rPr lang="en-US" sz="2000" dirty="0">
                <a:latin typeface="arial" panose="020B0604020202020204" pitchFamily="34" charset="0"/>
              </a:rPr>
              <a:t>of the most famous monuments of </a:t>
            </a:r>
            <a:r>
              <a:rPr lang="en-US" sz="2000" dirty="0" smtClean="0">
                <a:latin typeface="arial" panose="020B0604020202020204" pitchFamily="34" charset="0"/>
              </a:rPr>
              <a:t>Athens </a:t>
            </a:r>
            <a:r>
              <a:rPr lang="en-US" sz="2000" dirty="0">
                <a:latin typeface="arial" panose="020B0604020202020204" pitchFamily="34" charset="0"/>
              </a:rPr>
              <a:t>in the world is the Parthenon. The Parthenon is a temple, built in honor of the goddess Athena, protector of the city of Athens. It was the result of the collaboration of important architects and sculptors in the middle of the 5th century BC</a:t>
            </a:r>
            <a:r>
              <a:rPr lang="en-US" sz="2000" dirty="0" smtClean="0">
                <a:latin typeface="arial" panose="020B0604020202020204" pitchFamily="34" charset="0"/>
              </a:rPr>
              <a:t>.</a:t>
            </a:r>
            <a:endParaRPr lang="el-GR" sz="2000" dirty="0"/>
          </a:p>
        </p:txBody>
      </p:sp>
      <p:pic>
        <p:nvPicPr>
          <p:cNvPr id="7170" name="Picture 2" descr="Αποτέλεσμα εικόνας για παρθενώνας ακρόπολη"/>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352" y="174275"/>
            <a:ext cx="7691243" cy="480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142856"/>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Ορθογώνιο 8"/>
          <p:cNvSpPr/>
          <p:nvPr/>
        </p:nvSpPr>
        <p:spPr>
          <a:xfrm>
            <a:off x="371567" y="5676654"/>
            <a:ext cx="8240811" cy="707886"/>
          </a:xfrm>
          <a:prstGeom prst="rect">
            <a:avLst/>
          </a:prstGeom>
          <a:solidFill>
            <a:schemeClr val="tx2">
              <a:lumMod val="60000"/>
              <a:lumOff val="40000"/>
            </a:schemeClr>
          </a:solidFill>
          <a:ln w="38100">
            <a:solidFill>
              <a:schemeClr val="bg1"/>
            </a:solidFill>
          </a:ln>
        </p:spPr>
        <p:txBody>
          <a:bodyPr wrap="square">
            <a:spAutoFit/>
          </a:bodyPr>
          <a:lstStyle/>
          <a:p>
            <a:pPr algn="just"/>
            <a:r>
              <a:rPr lang="en-US" sz="2000" dirty="0"/>
              <a:t>Other temples of Athens are the Erechtheion, an ancient temple on the north side of the </a:t>
            </a:r>
            <a:r>
              <a:rPr lang="en-US" sz="2000" dirty="0" smtClean="0"/>
              <a:t>Acropolis</a:t>
            </a:r>
            <a:r>
              <a:rPr lang="el-GR" sz="2000" dirty="0" smtClean="0"/>
              <a:t>. </a:t>
            </a:r>
            <a:endParaRPr lang="en-US" sz="2000" dirty="0"/>
          </a:p>
        </p:txBody>
      </p:sp>
      <p:pic>
        <p:nvPicPr>
          <p:cNvPr id="5" name="Εικόνα 4"/>
          <p:cNvPicPr>
            <a:picLocks noChangeAspect="1"/>
          </p:cNvPicPr>
          <p:nvPr/>
        </p:nvPicPr>
        <p:blipFill>
          <a:blip r:embed="rId2" cstate="print"/>
          <a:stretch>
            <a:fillRect/>
          </a:stretch>
        </p:blipFill>
        <p:spPr>
          <a:xfrm>
            <a:off x="559672" y="278777"/>
            <a:ext cx="7864599" cy="5246811"/>
          </a:xfrm>
          <a:prstGeom prst="rect">
            <a:avLst/>
          </a:prstGeom>
        </p:spPr>
      </p:pic>
    </p:spTree>
    <p:extLst>
      <p:ext uri="{BB962C8B-B14F-4D97-AF65-F5344CB8AC3E}">
        <p14:creationId xmlns:p14="http://schemas.microsoft.com/office/powerpoint/2010/main" val="176578966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Ορθογώνιο 8"/>
          <p:cNvSpPr/>
          <p:nvPr/>
        </p:nvSpPr>
        <p:spPr>
          <a:xfrm>
            <a:off x="371567" y="5676654"/>
            <a:ext cx="8240811" cy="707886"/>
          </a:xfrm>
          <a:prstGeom prst="rect">
            <a:avLst/>
          </a:prstGeom>
          <a:solidFill>
            <a:schemeClr val="tx2">
              <a:lumMod val="60000"/>
              <a:lumOff val="40000"/>
            </a:schemeClr>
          </a:solidFill>
          <a:ln w="38100">
            <a:solidFill>
              <a:schemeClr val="bg1"/>
            </a:solidFill>
          </a:ln>
        </p:spPr>
        <p:txBody>
          <a:bodyPr wrap="square">
            <a:spAutoFit/>
          </a:bodyPr>
          <a:lstStyle/>
          <a:p>
            <a:pPr algn="just"/>
            <a:r>
              <a:rPr lang="en-US" sz="2000" dirty="0" smtClean="0"/>
              <a:t>The </a:t>
            </a:r>
            <a:r>
              <a:rPr lang="en-US" sz="2000" dirty="0"/>
              <a:t>Temple of </a:t>
            </a:r>
            <a:r>
              <a:rPr lang="en-US" sz="2000" dirty="0" smtClean="0"/>
              <a:t>Hephaestus </a:t>
            </a:r>
            <a:r>
              <a:rPr lang="en-US" sz="2000" dirty="0"/>
              <a:t>is one of the most preserved ancient temples of the Greek space. It was dedicated to God Hephaestus</a:t>
            </a:r>
          </a:p>
        </p:txBody>
      </p:sp>
      <p:pic>
        <p:nvPicPr>
          <p:cNvPr id="2" name="Εικόνα 1"/>
          <p:cNvPicPr>
            <a:picLocks noChangeAspect="1"/>
          </p:cNvPicPr>
          <p:nvPr/>
        </p:nvPicPr>
        <p:blipFill>
          <a:blip r:embed="rId2" cstate="print"/>
          <a:stretch>
            <a:fillRect/>
          </a:stretch>
        </p:blipFill>
        <p:spPr>
          <a:xfrm>
            <a:off x="1261481" y="470621"/>
            <a:ext cx="6460982" cy="4983419"/>
          </a:xfrm>
          <a:prstGeom prst="rect">
            <a:avLst/>
          </a:prstGeom>
        </p:spPr>
      </p:pic>
    </p:spTree>
    <p:extLst>
      <p:ext uri="{BB962C8B-B14F-4D97-AF65-F5344CB8AC3E}">
        <p14:creationId xmlns:p14="http://schemas.microsoft.com/office/powerpoint/2010/main" val="850030404"/>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Ορθογώνιο 8"/>
          <p:cNvSpPr/>
          <p:nvPr/>
        </p:nvSpPr>
        <p:spPr>
          <a:xfrm>
            <a:off x="371567" y="5676654"/>
            <a:ext cx="8240811" cy="400110"/>
          </a:xfrm>
          <a:prstGeom prst="rect">
            <a:avLst/>
          </a:prstGeom>
          <a:solidFill>
            <a:schemeClr val="tx2">
              <a:lumMod val="60000"/>
              <a:lumOff val="40000"/>
            </a:schemeClr>
          </a:solidFill>
          <a:ln w="38100">
            <a:solidFill>
              <a:schemeClr val="bg1"/>
            </a:solidFill>
          </a:ln>
        </p:spPr>
        <p:txBody>
          <a:bodyPr wrap="square">
            <a:spAutoFit/>
          </a:bodyPr>
          <a:lstStyle/>
          <a:p>
            <a:pPr algn="just"/>
            <a:r>
              <a:rPr lang="en-US" sz="2000" dirty="0"/>
              <a:t>The Temple of Athena Nike </a:t>
            </a:r>
            <a:r>
              <a:rPr lang="en-US" sz="2000" dirty="0" smtClean="0"/>
              <a:t>is </a:t>
            </a:r>
            <a:r>
              <a:rPr lang="en-US" sz="2000" dirty="0"/>
              <a:t>a small </a:t>
            </a:r>
            <a:r>
              <a:rPr lang="en-US" sz="2000" dirty="0" smtClean="0"/>
              <a:t>Ionic </a:t>
            </a:r>
            <a:r>
              <a:rPr lang="en-US" sz="2000" dirty="0"/>
              <a:t>temple on the Acropolis of Athens.</a:t>
            </a:r>
          </a:p>
        </p:txBody>
      </p:sp>
      <p:pic>
        <p:nvPicPr>
          <p:cNvPr id="5" name="Picture 2" descr="Temple of athena nike 2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6805" y="212046"/>
            <a:ext cx="7930334" cy="5281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355865"/>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9" name="Ορθογώνιο 8"/>
          <p:cNvSpPr/>
          <p:nvPr/>
        </p:nvSpPr>
        <p:spPr>
          <a:xfrm>
            <a:off x="371567" y="5676654"/>
            <a:ext cx="8240811" cy="400110"/>
          </a:xfrm>
          <a:prstGeom prst="rect">
            <a:avLst/>
          </a:prstGeom>
          <a:solidFill>
            <a:schemeClr val="tx2">
              <a:lumMod val="60000"/>
              <a:lumOff val="40000"/>
            </a:schemeClr>
          </a:solidFill>
          <a:ln w="38100">
            <a:solidFill>
              <a:schemeClr val="bg1"/>
            </a:solidFill>
          </a:ln>
        </p:spPr>
        <p:txBody>
          <a:bodyPr wrap="square">
            <a:spAutoFit/>
          </a:bodyPr>
          <a:lstStyle/>
          <a:p>
            <a:pPr algn="ctr"/>
            <a:r>
              <a:rPr lang="en-US" sz="2000" dirty="0"/>
              <a:t>The Temple of Poseidon in Sounio</a:t>
            </a:r>
          </a:p>
        </p:txBody>
      </p:sp>
      <p:pic>
        <p:nvPicPr>
          <p:cNvPr id="12290" name="Picture 2" descr="Σχετική εικόν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612" y="238398"/>
            <a:ext cx="7792719" cy="5174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689555"/>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Θέμα του Office">
  <a:themeElements>
    <a:clrScheme name="Θέμα του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Θέμα του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Θέμα του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1437</TotalTime>
  <Words>639</Words>
  <Application>Microsoft Office PowerPoint</Application>
  <PresentationFormat>Prezentácia na obrazovke (4:3)</PresentationFormat>
  <Paragraphs>27</Paragraphs>
  <Slides>25</Slides>
  <Notes>0</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25</vt:i4>
      </vt:variant>
    </vt:vector>
  </HeadingPairs>
  <TitlesOfParts>
    <vt:vector size="30" baseType="lpstr">
      <vt:lpstr>Arial</vt:lpstr>
      <vt:lpstr>Arial</vt:lpstr>
      <vt:lpstr>Calibri</vt:lpstr>
      <vt:lpstr>Calibri Light</vt:lpstr>
      <vt:lpstr>Θέμα του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Basilis Anastasiou</dc:creator>
  <cp:lastModifiedBy>Peter Varga</cp:lastModifiedBy>
  <cp:revision>37</cp:revision>
  <dcterms:created xsi:type="dcterms:W3CDTF">2017-10-31T13:58:44Z</dcterms:created>
  <dcterms:modified xsi:type="dcterms:W3CDTF">2018-07-25T18:24:37Z</dcterms:modified>
</cp:coreProperties>
</file>