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4"/>
  </p:sldMasterIdLst>
  <p:notesMasterIdLst>
    <p:notesMasterId r:id="rId23"/>
  </p:notesMasterIdLst>
  <p:sldIdLst>
    <p:sldId id="303" r:id="rId5"/>
    <p:sldId id="268" r:id="rId6"/>
    <p:sldId id="269" r:id="rId7"/>
    <p:sldId id="270" r:id="rId8"/>
    <p:sldId id="271" r:id="rId9"/>
    <p:sldId id="272" r:id="rId10"/>
    <p:sldId id="273" r:id="rId11"/>
    <p:sldId id="296" r:id="rId12"/>
    <p:sldId id="306" r:id="rId13"/>
    <p:sldId id="307" r:id="rId14"/>
    <p:sldId id="310" r:id="rId15"/>
    <p:sldId id="275" r:id="rId16"/>
    <p:sldId id="277" r:id="rId17"/>
    <p:sldId id="304" r:id="rId18"/>
    <p:sldId id="285" r:id="rId19"/>
    <p:sldId id="291" r:id="rId20"/>
    <p:sldId id="28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D05F9-3790-4961-A906-B02DACCCE4B9}" v="13" dt="2022-05-01T17:28:17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 varScale="1">
        <p:scale>
          <a:sx n="81" d="100"/>
          <a:sy n="81" d="100"/>
        </p:scale>
        <p:origin x="43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CDE77-01C6-4B6D-9A91-4C3CFFED51B4}" type="datetimeFigureOut">
              <a:rPr lang="hr-HR" smtClean="0"/>
              <a:t>1.5.2022.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82A5-105A-42AB-B9A1-656B72666D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5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05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17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383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543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401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38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072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0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402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49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610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7E001BB-2829-41D4-87DB-4B42D8996C29}" type="datetimeFigureOut">
              <a:rPr lang="hr-HR" smtClean="0"/>
              <a:pPr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70EC84F-0074-4113-8FFC-7B6F90A0445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8216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hr/url?sa=i&amp;rct=j&amp;q=&amp;esrc=s&amp;source=images&amp;cd=&amp;cad=rja&amp;uact=8&amp;ved=0ahUKEwjUq_ixs9nTAhUBshQKHRwrAfsQjRwIBw&amp;url=https://14vitezova.wordpress.com/&amp;psig=AFQjCNGE16yRP9mO44bDEj4Zf-3tcQNvLA&amp;ust=1494095957383469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059012"/>
            <a:ext cx="9141714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5268" y="0"/>
            <a:ext cx="348873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13" y="2054942"/>
            <a:ext cx="3493087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99354" y="2194560"/>
            <a:ext cx="3001297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200" spc="150">
                <a:solidFill>
                  <a:schemeClr val="tx2"/>
                </a:solidFill>
              </a:rPr>
              <a:t>Zagreb, Croatia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52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Slikovni rezultat za oš grigora viteza zagreb logo">
            <a:hlinkClick r:id="rId2" tgtFrame="&quot;_blank&quot;"/>
          </p:cNvPr>
          <p:cNvPicPr>
            <a:picLocks noGrp="1"/>
          </p:cNvPicPr>
          <p:nvPr>
            <p:ph type="pic" idx="1"/>
          </p:nvPr>
        </p:nvPicPr>
        <p:blipFill rotWithShape="1">
          <a:blip r:embed="rId3" cstate="print"/>
          <a:srcRect l="768" t="2133" r="3241" b="17321"/>
          <a:stretch/>
        </p:blipFill>
        <p:spPr bwMode="auto">
          <a:xfrm>
            <a:off x="611560" y="1628800"/>
            <a:ext cx="4699501" cy="3519438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2947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3869FA-78E6-4783-92FC-D3EA0B40707F}"/>
              </a:ext>
            </a:extLst>
          </p:cNvPr>
          <p:cNvSpPr txBox="1">
            <a:spLocks/>
          </p:cNvSpPr>
          <p:nvPr/>
        </p:nvSpPr>
        <p:spPr>
          <a:xfrm>
            <a:off x="628650" y="404665"/>
            <a:ext cx="7886700" cy="5760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noProof="1">
                <a:solidFill>
                  <a:schemeClr val="bg2">
                    <a:lumMod val="50000"/>
                  </a:schemeClr>
                </a:solidFill>
              </a:rPr>
              <a:t>What </a:t>
            </a:r>
            <a:r>
              <a:rPr lang="hr-HR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</a:t>
            </a:r>
            <a:r>
              <a:rPr lang="hr-HR" noProof="1">
                <a:solidFill>
                  <a:schemeClr val="bg2">
                    <a:lumMod val="50000"/>
                  </a:schemeClr>
                </a:solidFill>
              </a:rPr>
              <a:t> us different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BFD16E-6676-47F0-B3E6-B4C7F3F8AFF4}"/>
              </a:ext>
            </a:extLst>
          </p:cNvPr>
          <p:cNvSpPr txBox="1">
            <a:spLocks/>
          </p:cNvSpPr>
          <p:nvPr/>
        </p:nvSpPr>
        <p:spPr>
          <a:xfrm>
            <a:off x="215516" y="1016732"/>
            <a:ext cx="8712968" cy="540059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Morning shift + afternoon extended specialized treatment</a:t>
            </a:r>
          </a:p>
          <a:p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professional team</a:t>
            </a:r>
          </a:p>
          <a:p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TEACCH methods </a:t>
            </a:r>
          </a:p>
          <a:p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 gym</a:t>
            </a:r>
          </a:p>
          <a:p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attention</a:t>
            </a:r>
          </a:p>
          <a:p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cooperative</a:t>
            </a:r>
          </a:p>
          <a:p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art project</a:t>
            </a:r>
          </a:p>
          <a:p>
            <a:pPr marL="0" indent="0">
              <a:buFont typeface="Wingdings" pitchFamily="2" charset="2"/>
              <a:buNone/>
            </a:pPr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(„Greats of the Croatian past”)</a:t>
            </a:r>
          </a:p>
          <a:p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orientation </a:t>
            </a:r>
          </a:p>
          <a:p>
            <a:pPr marL="0" indent="0">
              <a:buFont typeface="Wingdings" pitchFamily="2" charset="2"/>
              <a:buNone/>
            </a:pPr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program (from 1st grade)</a:t>
            </a:r>
          </a:p>
          <a:p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program </a:t>
            </a:r>
          </a:p>
          <a:p>
            <a:pPr marL="0" indent="0">
              <a:buFont typeface="Wingdings" pitchFamily="2" charset="2"/>
              <a:buNone/>
            </a:pPr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for gifted students</a:t>
            </a:r>
          </a:p>
          <a:p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Erasmus+ projects</a:t>
            </a:r>
          </a:p>
          <a:p>
            <a:r>
              <a:rPr lang="hr-HR" sz="26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Charitable activities</a:t>
            </a:r>
          </a:p>
          <a:p>
            <a:pPr marL="0" indent="0">
              <a:buFont typeface="Wingdings" pitchFamily="2" charset="2"/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1" descr="C:\Users\Korisnik\Desktop\prezentacija\Picture2croppedresized.jpg">
            <a:extLst>
              <a:ext uri="{FF2B5EF4-FFF2-40B4-BE49-F238E27FC236}">
                <a16:creationId xmlns:a16="http://schemas.microsoft.com/office/drawing/2014/main" id="{4A23D63B-8C82-4333-8A76-651A6C55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5041540" cy="439005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828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32470B-2198-484C-93CD-3434EDEE17F0}"/>
              </a:ext>
            </a:extLst>
          </p:cNvPr>
          <p:cNvSpPr txBox="1">
            <a:spLocks/>
          </p:cNvSpPr>
          <p:nvPr/>
        </p:nvSpPr>
        <p:spPr>
          <a:xfrm>
            <a:off x="5796136" y="4293096"/>
            <a:ext cx="2952328" cy="5680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hr-HR" sz="4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hr-HR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Brain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Gym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</a:t>
            </a:r>
            <a:br>
              <a:rPr lang="hr-HR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hr-HR" dirty="0">
                <a:solidFill>
                  <a:schemeClr val="bg2">
                    <a:lumMod val="50000"/>
                  </a:schemeClr>
                </a:solidFill>
              </a:rPr>
            </a:br>
            <a:endParaRPr lang="hr-H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BA6D8BC-A73A-41DF-9FA6-DD5607DC4C1E}"/>
              </a:ext>
            </a:extLst>
          </p:cNvPr>
          <p:cNvSpPr/>
          <p:nvPr/>
        </p:nvSpPr>
        <p:spPr>
          <a:xfrm>
            <a:off x="4997210" y="5445224"/>
            <a:ext cx="39020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for children with different </a:t>
            </a:r>
          </a:p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          kinds of disabilities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32F01DE-CA27-48AF-A03D-910CA3016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13600" r="46063" b="15001"/>
          <a:stretch/>
        </p:blipFill>
        <p:spPr>
          <a:xfrm>
            <a:off x="5494508" y="260648"/>
            <a:ext cx="3384377" cy="4425723"/>
          </a:xfrm>
          <a:prstGeom prst="rect">
            <a:avLst/>
          </a:prstGeom>
        </p:spPr>
      </p:pic>
      <p:pic>
        <p:nvPicPr>
          <p:cNvPr id="8" name="Slika 7" descr="Slika na kojoj se prikazuje tekst, snimka zaslona, računalo, izlog&#10;&#10;Opis je automatski generiran">
            <a:extLst>
              <a:ext uri="{FF2B5EF4-FFF2-40B4-BE49-F238E27FC236}">
                <a16:creationId xmlns:a16="http://schemas.microsoft.com/office/drawing/2014/main" id="{87C4DA7E-2407-46F3-BF95-081B210A6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47200" r="47980" b="15110"/>
          <a:stretch/>
        </p:blipFill>
        <p:spPr>
          <a:xfrm>
            <a:off x="107503" y="248679"/>
            <a:ext cx="5188537" cy="3134466"/>
          </a:xfrm>
          <a:prstGeom prst="rect">
            <a:avLst/>
          </a:prstGeom>
        </p:spPr>
      </p:pic>
      <p:pic>
        <p:nvPicPr>
          <p:cNvPr id="9" name="Slika 8" descr="Slika na kojoj se prikazuje tekst, snimka zaslona, računalo, monitor&#10;&#10;Opis je automatski generiran">
            <a:extLst>
              <a:ext uri="{FF2B5EF4-FFF2-40B4-BE49-F238E27FC236}">
                <a16:creationId xmlns:a16="http://schemas.microsoft.com/office/drawing/2014/main" id="{EA70A7DD-7039-433A-B5B3-B85B87A5C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23400" r="46063" b="24801"/>
          <a:stretch/>
        </p:blipFill>
        <p:spPr>
          <a:xfrm>
            <a:off x="541531" y="3479116"/>
            <a:ext cx="4320480" cy="31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81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7504" y="188640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OUR SCHOOL CURRICULUM</a:t>
            </a:r>
          </a:p>
          <a:p>
            <a:endParaRPr lang="hr-H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 addition to compulsory educational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contents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there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are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many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projects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events,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manifestations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celebrations...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615" y="1988840"/>
            <a:ext cx="6930770" cy="4571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1696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475656" y="332656"/>
            <a:ext cx="3744416" cy="367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Bread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day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hr-H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hr-H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://os-gviteza-zg.skole.hr/upload/os-gviteza-zg/album/41/large_img_28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60867"/>
            <a:ext cx="2952328" cy="2063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</p:spPr>
      </p:pic>
      <p:pic>
        <p:nvPicPr>
          <p:cNvPr id="15361" name="Picture 1" descr="C:\Users\Korisnik\Desktop\Clipboar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693" y="948388"/>
            <a:ext cx="3271563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860032" y="332656"/>
            <a:ext cx="3888432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Maths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Evening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055" y="31078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colony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2" name="Picture 2" descr="http://os-gviteza-zg.skole.hr/upload/os-gviteza-zg/album/44/large_img_35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21217"/>
            <a:ext cx="3240360" cy="2246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827584" y="3119111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Carnival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3200" dirty="0"/>
          </a:p>
        </p:txBody>
      </p:sp>
      <p:pic>
        <p:nvPicPr>
          <p:cNvPr id="15366" name="Picture 6" descr="C:\Users\Korisnik\Desktop\prezentacija\Pictur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3" y="3769494"/>
            <a:ext cx="3672407" cy="2278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1035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041" y="747742"/>
            <a:ext cx="7056784" cy="1961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Theatre Night, Book Night, Pancake Friday, birthday of Grigor Vitez  (a famous poet and children’s author by whom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our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school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named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), etc.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9156" name="Picture 4" descr="http://os-gviteza-zg.skole.hr/upload/os-gviteza-zg/images/newsimg/511/Image/DSC_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314"/>
            <a:ext cx="6128336" cy="33299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9158" name="Picture 6" descr="http://4.bp.blogspot.com/-Pk00fB4lIZ4/T367gaGuC4I/AAAAAAAAEaA/16cFOkt4wYY/s1600/GrigorVitez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72816"/>
            <a:ext cx="2367318" cy="355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5916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235739"/>
            <a:ext cx="813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also organize more than 30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extracurricular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activities, such as:  </a:t>
            </a:r>
          </a:p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art, dancing, languages, music, drama...</a:t>
            </a:r>
          </a:p>
          <a:p>
            <a:pPr>
              <a:buFontTx/>
              <a:buChar char="-"/>
            </a:pPr>
            <a:endParaRPr lang="hr-HR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http://os-gviteza-zg.skole.hr/upload/os-gviteza-zg/images/newsimg/599/Image/lik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15" y="162880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7" name="Picture 13" descr="C:\Users\Korisnik\Desktop\prezentacija\large_img_24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95612"/>
            <a:ext cx="3221789" cy="2355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C:\Users\Korisnik\Desktop\prezentacija\large_img_30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2490" y="4142092"/>
            <a:ext cx="5623470" cy="2448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541" y="145694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Sports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groups: athletics, handball,              </a:t>
            </a:r>
          </a:p>
          <a:p>
            <a:r>
              <a:rPr lang="hr-HR" sz="2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hiking</a:t>
            </a:r>
            <a:r>
              <a:rPr lang="hr-HR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chess...</a:t>
            </a:r>
          </a:p>
        </p:txBody>
      </p:sp>
      <p:pic>
        <p:nvPicPr>
          <p:cNvPr id="47106" name="Picture 2" descr="http://os-gviteza-zg.skole.hr/upload/os-gviteza-zg/album/40/large_img_24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64" y="1285978"/>
            <a:ext cx="4117809" cy="231185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7108" name="Picture 4" descr="http://os-gviteza-zg.skole.hr/upload/os-gviteza-zg/album/40/large_img_24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09" y="4285296"/>
            <a:ext cx="3888432" cy="2359697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" name="Picture 2" descr="http://os-gviteza-zg.skole.hr/upload/os-gviteza-zg/images/newsimg/633/Image/sa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6947" y="2201119"/>
            <a:ext cx="3217895" cy="245576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8" name="Picture 10" descr="http://os-gviteza-zg.skole.hr/upload/os-gviteza-zg/album/40/large_img_24101.jpg">
            <a:extLst>
              <a:ext uri="{FF2B5EF4-FFF2-40B4-BE49-F238E27FC236}">
                <a16:creationId xmlns:a16="http://schemas.microsoft.com/office/drawing/2014/main" id="{193B8ACD-B25C-4352-AA55-2497F7CE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8694" y="4456797"/>
            <a:ext cx="3475662" cy="2255509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" name="Picture 5" descr="C:\Users\Korisnik\Desktop\prezentacija\large_img_35767.jpg">
            <a:extLst>
              <a:ext uri="{FF2B5EF4-FFF2-40B4-BE49-F238E27FC236}">
                <a16:creationId xmlns:a16="http://schemas.microsoft.com/office/drawing/2014/main" id="{90A90C37-BACF-46BF-B601-B4AE45E71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94548"/>
            <a:ext cx="3806292" cy="2136961"/>
          </a:xfrm>
          <a:prstGeom prst="ellipse">
            <a:avLst/>
          </a:prstGeom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6136" y="240087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Film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group</a:t>
            </a:r>
          </a:p>
        </p:txBody>
      </p:sp>
      <p:pic>
        <p:nvPicPr>
          <p:cNvPr id="44033" name="Picture 1" descr="C:\Users\Korisnik\Desktop\prezentacija\IMG_9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094" y="853074"/>
            <a:ext cx="3886607" cy="2591071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034" name="Picture 2" descr="C:\Users\Korisnik\Desktop\prezentacija\e3aut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393" y="1268760"/>
            <a:ext cx="3159900" cy="5163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87624" y="622241"/>
            <a:ext cx="239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Young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pointsmen</a:t>
            </a:r>
          </a:p>
        </p:txBody>
      </p:sp>
      <p:pic>
        <p:nvPicPr>
          <p:cNvPr id="8" name="Picture 5" descr="C:\Users\Korisnik\Desktop\prezentacija\Clipboard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301" y="4192249"/>
            <a:ext cx="3600400" cy="2240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40152" y="357926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Journalists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73562" y="692696"/>
            <a:ext cx="4176464" cy="359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are extremely proud of our humanitarian work:       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during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each school year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raise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and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donate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financial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humanitarian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aid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for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students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their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families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need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We are also involved in Red Cross, Caritas and UNICEF activities.</a:t>
            </a:r>
          </a:p>
        </p:txBody>
      </p:sp>
      <p:pic>
        <p:nvPicPr>
          <p:cNvPr id="5122" name="Picture 2" descr="http://os-gviteza-zg.skole.hr/upload/os-gviteza-zg/images/newsimg/191/Image/prva_pomoc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22" y="188640"/>
            <a:ext cx="4536504" cy="261035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s-gviteza-zg.skole.hr/upload/os-gviteza-zg/images/newsimg/523/Image/trdo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522" y="3299965"/>
            <a:ext cx="4415004" cy="248344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1891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39" y="45652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 in Croatia is organized for children from the age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half-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seven</a:t>
            </a:r>
            <a:endParaRPr lang="hr-H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198" y="1874728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school lasts 8 years and can be divided into 2 stages:</a:t>
            </a:r>
          </a:p>
          <a:p>
            <a:pPr marL="514350" indent="-514350">
              <a:buAutoNum type="arabicParenR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teaching (4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1.- 4. grade</a:t>
            </a:r>
          </a:p>
          <a:p>
            <a:pPr marL="514350" indent="-514350">
              <a:buAutoNum type="arabicParenR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(4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5.- 8. grade</a:t>
            </a:r>
          </a:p>
        </p:txBody>
      </p:sp>
      <p:pic>
        <p:nvPicPr>
          <p:cNvPr id="25602" name="Picture 2" descr="http://www.zgf.hr/wp-content/gallery/zagrebacka-filharmonija-posjetila-osnovnu-skolu-grigor-vitez-15-11-2013/glazbena-radionica-zgfilh-u-os-grigor-vitez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622" y="1628800"/>
            <a:ext cx="5070226" cy="3384376"/>
          </a:xfrm>
          <a:prstGeom prst="rect">
            <a:avLst/>
          </a:prstGeom>
          <a:ln w="12700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325" y="2076530"/>
            <a:ext cx="5841032" cy="4380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95536" y="260648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hr-HR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TEACHING</a:t>
            </a:r>
          </a:p>
          <a:p>
            <a:endParaRPr lang="hr-HR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same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(Croatian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Mathematics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Science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Art, Music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PE)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B850C30-4887-4CAA-BC2C-E0A3F9128D05}"/>
              </a:ext>
            </a:extLst>
          </p:cNvPr>
          <p:cNvSpPr txBox="1"/>
          <p:nvPr/>
        </p:nvSpPr>
        <p:spPr>
          <a:xfrm>
            <a:off x="335014" y="2276872"/>
            <a:ext cx="2808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compulsory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Religious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taught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  <a:endParaRPr lang="hr-H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556" y="260648"/>
            <a:ext cx="79928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SUBJECT TEACHING</a:t>
            </a:r>
          </a:p>
          <a:p>
            <a:endParaRPr lang="hr-H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5th to 8th grade, students attend 12-14 compulsory school subjects (depending on their age), and they can also choose 3 optional subjects (IT, foreign language and/or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Religious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4578" name="Picture 2" descr="http://os-gviteza-zg.skole.hr/upload/os-gviteza-zg/images/newsimg/631/Image/ds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92083"/>
            <a:ext cx="6696744" cy="3766920"/>
          </a:xfrm>
          <a:prstGeom prst="rect">
            <a:avLst/>
          </a:prstGeom>
          <a:ln w="127000" cap="rnd"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type of their disabilities and needs, are included in regular classes,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special classes with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1507" name="Picture 3" descr="C:\Users\Korisnik\Desktop\prezentacija\12239692_10208418426080586_470593528985494968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557" y="1788498"/>
            <a:ext cx="6628885" cy="459283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55576" y="74902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classes last from 8 am to 1 pm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up to 3rd grade and students in special education classes can attend organised afterschool care (till 4 p.m.)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noProof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afterschool care includes lunch, rest, studying, playing, creative and other activities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604" y="2688014"/>
            <a:ext cx="7434816" cy="384688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9701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83568" y="54868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finishing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vocational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schools, art schools or different types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gymnasiums</a:t>
            </a:r>
            <a:endParaRPr lang="hr-H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finishing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school, students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continue their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hr-H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8" name="Picture 2" descr="http://srednja.hr/Photos/Lokacije/sveu%C4%8Dili%C5%A1te_zagr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87672"/>
            <a:ext cx="7272808" cy="4136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63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95536" y="5373216"/>
            <a:ext cx="8352928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students with special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54868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hr-HR" sz="4400" dirty="0">
                <a:solidFill>
                  <a:schemeClr val="bg2">
                    <a:lumMod val="50000"/>
                  </a:schemeClr>
                </a:solidFill>
              </a:rPr>
              <a:t> School </a:t>
            </a:r>
            <a:r>
              <a:rPr lang="hr-HR" sz="4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Grigor</a:t>
            </a:r>
            <a:r>
              <a:rPr lang="hr-HR" sz="4400" dirty="0">
                <a:solidFill>
                  <a:schemeClr val="bg2">
                    <a:lumMod val="50000"/>
                  </a:schemeClr>
                </a:solidFill>
              </a:rPr>
              <a:t> Vitez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6DBAA0-093B-4539-A11D-0EA908E46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-25" r="1" b="1155"/>
          <a:stretch/>
        </p:blipFill>
        <p:spPr bwMode="auto">
          <a:xfrm>
            <a:off x="1331640" y="1916832"/>
            <a:ext cx="6912767" cy="340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5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982">
              <a:schemeClr val="tx1"/>
            </a:gs>
            <a:gs pos="0">
              <a:schemeClr val="bg2"/>
            </a:gs>
            <a:gs pos="68000">
              <a:srgbClr val="C5EBFD"/>
            </a:gs>
            <a:gs pos="47000">
              <a:srgbClr val="95DBFB"/>
            </a:gs>
            <a:gs pos="30434">
              <a:srgbClr val="73CFF9"/>
            </a:gs>
            <a:gs pos="14000">
              <a:schemeClr val="bg2">
                <a:lumMod val="60000"/>
                <a:lumOff val="40000"/>
              </a:schemeClr>
            </a:gs>
            <a:gs pos="83000">
              <a:schemeClr val="bg2">
                <a:lumMod val="20000"/>
                <a:lumOff val="80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A8EC97B-B670-4691-9EF8-7CDCF294BF6A}"/>
              </a:ext>
            </a:extLst>
          </p:cNvPr>
          <p:cNvSpPr txBox="1"/>
          <p:nvPr/>
        </p:nvSpPr>
        <p:spPr>
          <a:xfrm>
            <a:off x="611560" y="471529"/>
            <a:ext cx="626469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hr-HR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endParaRPr lang="hr-H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customized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mild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disabilities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1. - 8. grade)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disabilities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1. - 8. grade)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competencies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14 to 21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y.o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 </a:t>
            </a:r>
          </a:p>
          <a:p>
            <a:br>
              <a:rPr lang="hr-HR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22D1D2-280D-4D8C-B674-13D47425C7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924944"/>
            <a:ext cx="6264696" cy="3691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/>
            <a:lightRig rig="soft" dir="t"/>
          </a:scene3d>
          <a:sp3d contourW="12700" prstMaterial="matte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8716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glašeno">
  <a:themeElements>
    <a:clrScheme name="Naglašeno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Naglaše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aglašen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7d97ae-6bab-46ba-a2be-165b159bd299" xsi:nil="true"/>
    <lcf76f155ced4ddcb4097134ff3c332f xmlns="f160d1d7-d668-4623-8ade-86d771046dd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612C3F4107B4FA36D3C24A9F9740C" ma:contentTypeVersion="9" ma:contentTypeDescription="Stvaranje novog dokumenta." ma:contentTypeScope="" ma:versionID="641917bf0da1dca7552ad21c801e4a2e">
  <xsd:schema xmlns:xsd="http://www.w3.org/2001/XMLSchema" xmlns:xs="http://www.w3.org/2001/XMLSchema" xmlns:p="http://schemas.microsoft.com/office/2006/metadata/properties" xmlns:ns2="f160d1d7-d668-4623-8ade-86d771046ddf" xmlns:ns3="ce7d97ae-6bab-46ba-a2be-165b159bd299" targetNamespace="http://schemas.microsoft.com/office/2006/metadata/properties" ma:root="true" ma:fieldsID="bf90371b07cef520cd63f6de68c11b1b" ns2:_="" ns3:_="">
    <xsd:import namespace="f160d1d7-d668-4623-8ade-86d771046ddf"/>
    <xsd:import namespace="ce7d97ae-6bab-46ba-a2be-165b159bd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0d1d7-d668-4623-8ade-86d771046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d97ae-6bab-46ba-a2be-165b159bd29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17f3067-e2c8-4a25-a81c-ecdca05c42a6}" ma:internalName="TaxCatchAll" ma:showField="CatchAllData" ma:web="ce7d97ae-6bab-46ba-a2be-165b159bd2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64739D-28E7-46CF-8421-3EEC07892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8B7DF6-2ED6-489C-B3BB-DE70FD779AD7}">
  <ds:schemaRefs>
    <ds:schemaRef ds:uri="http://schemas.microsoft.com/office/2006/metadata/properties"/>
    <ds:schemaRef ds:uri="http://schemas.microsoft.com/office/infopath/2007/PartnerControls"/>
    <ds:schemaRef ds:uri="ce7d97ae-6bab-46ba-a2be-165b159bd299"/>
    <ds:schemaRef ds:uri="f160d1d7-d668-4623-8ade-86d771046ddf"/>
  </ds:schemaRefs>
</ds:datastoreItem>
</file>

<file path=customXml/itemProps3.xml><?xml version="1.0" encoding="utf-8"?>
<ds:datastoreItem xmlns:ds="http://schemas.openxmlformats.org/officeDocument/2006/customXml" ds:itemID="{7AC88791-B4FA-4762-AB75-7AEB73228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60d1d7-d668-4623-8ade-86d771046ddf"/>
    <ds:schemaRef ds:uri="ce7d97ae-6bab-46ba-a2be-165b159bd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TM03090430[[fn=Naglašeno]]</Template>
  <TotalTime>1801</TotalTime>
  <Words>814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Naglašeno</vt:lpstr>
      <vt:lpstr>Zagreb, Croatia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Grigor Vitez</dc:title>
  <dc:creator>Ksenija</dc:creator>
  <cp:lastModifiedBy>Kristina Lera</cp:lastModifiedBy>
  <cp:revision>192</cp:revision>
  <dcterms:created xsi:type="dcterms:W3CDTF">2016-03-04T07:29:47Z</dcterms:created>
  <dcterms:modified xsi:type="dcterms:W3CDTF">2022-05-01T18:14:12Z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0x01010067A612C3F4107B4FA36D3C24A9F9740C</vt:lpwstr>
  </property>
  <property fmtid="{D5CDD505-2E9C-101B-9397-08002B2CF9AE}" pid="3" name="MediaServiceImageTags">
    <vt:lpwstr/>
  </property>
</Properties>
</file>