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81" r:id="rId2"/>
    <p:sldId id="261" r:id="rId3"/>
    <p:sldId id="257" r:id="rId4"/>
    <p:sldId id="263" r:id="rId5"/>
    <p:sldId id="264" r:id="rId6"/>
    <p:sldId id="280" r:id="rId7"/>
    <p:sldId id="265" r:id="rId8"/>
    <p:sldId id="273" r:id="rId9"/>
    <p:sldId id="268" r:id="rId10"/>
    <p:sldId id="270" r:id="rId11"/>
    <p:sldId id="279" r:id="rId12"/>
    <p:sldId id="266" r:id="rId13"/>
    <p:sldId id="275" r:id="rId14"/>
    <p:sldId id="276" r:id="rId1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EVE" initials="E" lastIdx="1" clrIdx="0">
    <p:extLst>
      <p:ext uri="{19B8F6BF-5375-455C-9EA6-DF929625EA0E}">
        <p15:presenceInfo xmlns:p15="http://schemas.microsoft.com/office/powerpoint/2012/main" userId="ELEV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39" autoAdjust="0"/>
    <p:restoredTop sz="71462" autoAdjust="0"/>
  </p:normalViewPr>
  <p:slideViewPr>
    <p:cSldViewPr snapToGrid="0">
      <p:cViewPr varScale="1">
        <p:scale>
          <a:sx n="78" d="100"/>
          <a:sy n="78" d="100"/>
        </p:scale>
        <p:origin x="202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D89926-F6EA-4065-9CC0-9FCD1DB61F9E}" type="datetimeFigureOut">
              <a:rPr lang="fr-FR" smtClean="0"/>
              <a:t>05/05/2021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FD1EA1-4085-435A-856A-7F4CF7E8B8FB}" type="slidenum">
              <a:rPr lang="fr-FR" smtClean="0"/>
              <a:t>‹N°›</a:t>
            </a:fld>
            <a:endParaRPr lang="fr-FR"/>
          </a:p>
        </p:txBody>
      </p:sp>
    </p:spTree>
    <p:extLst>
      <p:ext uri="{BB962C8B-B14F-4D97-AF65-F5344CB8AC3E}">
        <p14:creationId xmlns:p14="http://schemas.microsoft.com/office/powerpoint/2010/main" val="342806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AFD1EA1-4085-435A-856A-7F4CF7E8B8FB}" type="slidenum">
              <a:rPr lang="fr-FR" smtClean="0"/>
              <a:t>1</a:t>
            </a:fld>
            <a:endParaRPr lang="fr-FR"/>
          </a:p>
        </p:txBody>
      </p:sp>
    </p:spTree>
    <p:extLst>
      <p:ext uri="{BB962C8B-B14F-4D97-AF65-F5344CB8AC3E}">
        <p14:creationId xmlns:p14="http://schemas.microsoft.com/office/powerpoint/2010/main" val="1176290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AFD1EA1-4085-435A-856A-7F4CF7E8B8FB}" type="slidenum">
              <a:rPr lang="fr-FR" smtClean="0"/>
              <a:t>2</a:t>
            </a:fld>
            <a:endParaRPr lang="fr-FR"/>
          </a:p>
        </p:txBody>
      </p:sp>
    </p:spTree>
    <p:extLst>
      <p:ext uri="{BB962C8B-B14F-4D97-AF65-F5344CB8AC3E}">
        <p14:creationId xmlns:p14="http://schemas.microsoft.com/office/powerpoint/2010/main" val="1598575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AFD1EA1-4085-435A-856A-7F4CF7E8B8FB}" type="slidenum">
              <a:rPr lang="fr-FR" smtClean="0"/>
              <a:t>3</a:t>
            </a:fld>
            <a:endParaRPr lang="fr-FR"/>
          </a:p>
        </p:txBody>
      </p:sp>
    </p:spTree>
    <p:extLst>
      <p:ext uri="{BB962C8B-B14F-4D97-AF65-F5344CB8AC3E}">
        <p14:creationId xmlns:p14="http://schemas.microsoft.com/office/powerpoint/2010/main" val="158183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AFD1EA1-4085-435A-856A-7F4CF7E8B8FB}" type="slidenum">
              <a:rPr lang="fr-FR" smtClean="0"/>
              <a:t>9</a:t>
            </a:fld>
            <a:endParaRPr lang="fr-FR"/>
          </a:p>
        </p:txBody>
      </p:sp>
    </p:spTree>
    <p:extLst>
      <p:ext uri="{BB962C8B-B14F-4D97-AF65-F5344CB8AC3E}">
        <p14:creationId xmlns:p14="http://schemas.microsoft.com/office/powerpoint/2010/main" val="3130794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AFD1EA1-4085-435A-856A-7F4CF7E8B8FB}" type="slidenum">
              <a:rPr lang="fr-FR" smtClean="0"/>
              <a:t>11</a:t>
            </a:fld>
            <a:endParaRPr lang="fr-FR"/>
          </a:p>
        </p:txBody>
      </p:sp>
    </p:spTree>
    <p:extLst>
      <p:ext uri="{BB962C8B-B14F-4D97-AF65-F5344CB8AC3E}">
        <p14:creationId xmlns:p14="http://schemas.microsoft.com/office/powerpoint/2010/main" val="2981099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AFD1EA1-4085-435A-856A-7F4CF7E8B8FB}" type="slidenum">
              <a:rPr lang="fr-FR" smtClean="0"/>
              <a:t>12</a:t>
            </a:fld>
            <a:endParaRPr lang="fr-FR"/>
          </a:p>
        </p:txBody>
      </p:sp>
    </p:spTree>
    <p:extLst>
      <p:ext uri="{BB962C8B-B14F-4D97-AF65-F5344CB8AC3E}">
        <p14:creationId xmlns:p14="http://schemas.microsoft.com/office/powerpoint/2010/main" val="3229371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7AFD1EA1-4085-435A-856A-7F4CF7E8B8FB}" type="slidenum">
              <a:rPr lang="fr-FR" smtClean="0"/>
              <a:t>13</a:t>
            </a:fld>
            <a:endParaRPr lang="fr-FR"/>
          </a:p>
        </p:txBody>
      </p:sp>
    </p:spTree>
    <p:extLst>
      <p:ext uri="{BB962C8B-B14F-4D97-AF65-F5344CB8AC3E}">
        <p14:creationId xmlns:p14="http://schemas.microsoft.com/office/powerpoint/2010/main" val="1832778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B48D99-2AD4-4651-AB5C-C60FA8A0266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F4227B8-5649-4051-BA15-79989C2003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216E326-AAF7-4900-B852-2ABC6AD28025}"/>
              </a:ext>
            </a:extLst>
          </p:cNvPr>
          <p:cNvSpPr>
            <a:spLocks noGrp="1"/>
          </p:cNvSpPr>
          <p:nvPr>
            <p:ph type="dt" sz="half" idx="10"/>
          </p:nvPr>
        </p:nvSpPr>
        <p:spPr/>
        <p:txBody>
          <a:bodyPr/>
          <a:lstStyle/>
          <a:p>
            <a:fld id="{F4208EBA-098F-4C83-A4FF-52845DFF1197}"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8E88B947-320B-47B0-A810-9DCAC8E0A72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950B62-E6BE-4A4C-8921-2EECCCB63DA3}"/>
              </a:ext>
            </a:extLst>
          </p:cNvPr>
          <p:cNvSpPr>
            <a:spLocks noGrp="1"/>
          </p:cNvSpPr>
          <p:nvPr>
            <p:ph type="sldNum" sz="quarter" idx="12"/>
          </p:nvPr>
        </p:nvSpPr>
        <p:spPr/>
        <p:txBody>
          <a:bodyPr/>
          <a:lstStyle/>
          <a:p>
            <a:fld id="{169638D5-994F-4288-A2B8-249BB824147B}" type="slidenum">
              <a:rPr lang="fr-FR" smtClean="0"/>
              <a:t>‹N°›</a:t>
            </a:fld>
            <a:endParaRPr lang="fr-FR"/>
          </a:p>
        </p:txBody>
      </p:sp>
    </p:spTree>
    <p:extLst>
      <p:ext uri="{BB962C8B-B14F-4D97-AF65-F5344CB8AC3E}">
        <p14:creationId xmlns:p14="http://schemas.microsoft.com/office/powerpoint/2010/main" val="4205049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379E6D-9801-4085-8C61-A81AD0D9E5A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F2ECBBF-B0E3-48D1-8AEE-2112305778DB}"/>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8637CBF-F484-49F6-81E6-5E75784ECD4B}"/>
              </a:ext>
            </a:extLst>
          </p:cNvPr>
          <p:cNvSpPr>
            <a:spLocks noGrp="1"/>
          </p:cNvSpPr>
          <p:nvPr>
            <p:ph type="dt" sz="half" idx="10"/>
          </p:nvPr>
        </p:nvSpPr>
        <p:spPr/>
        <p:txBody>
          <a:bodyPr/>
          <a:lstStyle/>
          <a:p>
            <a:fld id="{F4208EBA-098F-4C83-A4FF-52845DFF1197}"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8910103C-B16E-4A57-AD86-6054C12AE8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8DDDD04-E237-4EFD-BB26-8E12BF80A433}"/>
              </a:ext>
            </a:extLst>
          </p:cNvPr>
          <p:cNvSpPr>
            <a:spLocks noGrp="1"/>
          </p:cNvSpPr>
          <p:nvPr>
            <p:ph type="sldNum" sz="quarter" idx="12"/>
          </p:nvPr>
        </p:nvSpPr>
        <p:spPr/>
        <p:txBody>
          <a:bodyPr/>
          <a:lstStyle/>
          <a:p>
            <a:fld id="{169638D5-994F-4288-A2B8-249BB824147B}" type="slidenum">
              <a:rPr lang="fr-FR" smtClean="0"/>
              <a:t>‹N°›</a:t>
            </a:fld>
            <a:endParaRPr lang="fr-FR"/>
          </a:p>
        </p:txBody>
      </p:sp>
    </p:spTree>
    <p:extLst>
      <p:ext uri="{BB962C8B-B14F-4D97-AF65-F5344CB8AC3E}">
        <p14:creationId xmlns:p14="http://schemas.microsoft.com/office/powerpoint/2010/main" val="764810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C5D5EEC-5EEF-4211-97A3-9C325A27431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EEAEBE0-A1F2-49A8-AD22-093A03C7DF8D}"/>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DC827E-6FAF-416B-8010-4BB13C2A3132}"/>
              </a:ext>
            </a:extLst>
          </p:cNvPr>
          <p:cNvSpPr>
            <a:spLocks noGrp="1"/>
          </p:cNvSpPr>
          <p:nvPr>
            <p:ph type="dt" sz="half" idx="10"/>
          </p:nvPr>
        </p:nvSpPr>
        <p:spPr/>
        <p:txBody>
          <a:bodyPr/>
          <a:lstStyle/>
          <a:p>
            <a:fld id="{F4208EBA-098F-4C83-A4FF-52845DFF1197}"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0B5181FA-DB70-4119-8CB4-A20B1F3FE2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3195849-A452-425E-8831-E5672F2F74AA}"/>
              </a:ext>
            </a:extLst>
          </p:cNvPr>
          <p:cNvSpPr>
            <a:spLocks noGrp="1"/>
          </p:cNvSpPr>
          <p:nvPr>
            <p:ph type="sldNum" sz="quarter" idx="12"/>
          </p:nvPr>
        </p:nvSpPr>
        <p:spPr/>
        <p:txBody>
          <a:bodyPr/>
          <a:lstStyle/>
          <a:p>
            <a:fld id="{169638D5-994F-4288-A2B8-249BB824147B}" type="slidenum">
              <a:rPr lang="fr-FR" smtClean="0"/>
              <a:t>‹N°›</a:t>
            </a:fld>
            <a:endParaRPr lang="fr-FR"/>
          </a:p>
        </p:txBody>
      </p:sp>
    </p:spTree>
    <p:extLst>
      <p:ext uri="{BB962C8B-B14F-4D97-AF65-F5344CB8AC3E}">
        <p14:creationId xmlns:p14="http://schemas.microsoft.com/office/powerpoint/2010/main" val="408444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F444F6-C344-4B7D-81B3-3B17A681040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5AE2EBE-7507-422E-949C-1A0EC80929BA}"/>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2194834-C164-4C5A-AD28-FC5B0C7DD305}"/>
              </a:ext>
            </a:extLst>
          </p:cNvPr>
          <p:cNvSpPr>
            <a:spLocks noGrp="1"/>
          </p:cNvSpPr>
          <p:nvPr>
            <p:ph type="dt" sz="half" idx="10"/>
          </p:nvPr>
        </p:nvSpPr>
        <p:spPr/>
        <p:txBody>
          <a:bodyPr/>
          <a:lstStyle/>
          <a:p>
            <a:fld id="{F4208EBA-098F-4C83-A4FF-52845DFF1197}"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1D30DF92-1424-418B-BFAA-1D704638634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D50A56-BAB2-4EFB-B25D-EF9C5FF7486C}"/>
              </a:ext>
            </a:extLst>
          </p:cNvPr>
          <p:cNvSpPr>
            <a:spLocks noGrp="1"/>
          </p:cNvSpPr>
          <p:nvPr>
            <p:ph type="sldNum" sz="quarter" idx="12"/>
          </p:nvPr>
        </p:nvSpPr>
        <p:spPr/>
        <p:txBody>
          <a:bodyPr/>
          <a:lstStyle/>
          <a:p>
            <a:fld id="{169638D5-994F-4288-A2B8-249BB824147B}" type="slidenum">
              <a:rPr lang="fr-FR" smtClean="0"/>
              <a:t>‹N°›</a:t>
            </a:fld>
            <a:endParaRPr lang="fr-FR"/>
          </a:p>
        </p:txBody>
      </p:sp>
    </p:spTree>
    <p:extLst>
      <p:ext uri="{BB962C8B-B14F-4D97-AF65-F5344CB8AC3E}">
        <p14:creationId xmlns:p14="http://schemas.microsoft.com/office/powerpoint/2010/main" val="178957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23A898-4CAA-4DA2-BB90-58A8C60990A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D499641-686C-4C9F-93EF-3E6D906F081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58303F6A-EE72-4DEF-A0BB-1FFC7D34851A}"/>
              </a:ext>
            </a:extLst>
          </p:cNvPr>
          <p:cNvSpPr>
            <a:spLocks noGrp="1"/>
          </p:cNvSpPr>
          <p:nvPr>
            <p:ph type="dt" sz="half" idx="10"/>
          </p:nvPr>
        </p:nvSpPr>
        <p:spPr/>
        <p:txBody>
          <a:bodyPr/>
          <a:lstStyle/>
          <a:p>
            <a:fld id="{F4208EBA-098F-4C83-A4FF-52845DFF1197}"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D04AF882-51B5-4B38-95D8-5E4943E1CD2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8825624-EA10-4B23-B60D-99537BCA34AC}"/>
              </a:ext>
            </a:extLst>
          </p:cNvPr>
          <p:cNvSpPr>
            <a:spLocks noGrp="1"/>
          </p:cNvSpPr>
          <p:nvPr>
            <p:ph type="sldNum" sz="quarter" idx="12"/>
          </p:nvPr>
        </p:nvSpPr>
        <p:spPr/>
        <p:txBody>
          <a:bodyPr/>
          <a:lstStyle/>
          <a:p>
            <a:fld id="{169638D5-994F-4288-A2B8-249BB824147B}" type="slidenum">
              <a:rPr lang="fr-FR" smtClean="0"/>
              <a:t>‹N°›</a:t>
            </a:fld>
            <a:endParaRPr lang="fr-FR"/>
          </a:p>
        </p:txBody>
      </p:sp>
    </p:spTree>
    <p:extLst>
      <p:ext uri="{BB962C8B-B14F-4D97-AF65-F5344CB8AC3E}">
        <p14:creationId xmlns:p14="http://schemas.microsoft.com/office/powerpoint/2010/main" val="238072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5364F5-3574-484F-8CB4-5564FA7F58C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A393C55-3950-4BD4-9368-4A10CE24F0ED}"/>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EF11D5A-F2B7-423F-BD7B-47D5714CD963}"/>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6D2158F-344A-4874-AA23-77DFC11595BA}"/>
              </a:ext>
            </a:extLst>
          </p:cNvPr>
          <p:cNvSpPr>
            <a:spLocks noGrp="1"/>
          </p:cNvSpPr>
          <p:nvPr>
            <p:ph type="dt" sz="half" idx="10"/>
          </p:nvPr>
        </p:nvSpPr>
        <p:spPr/>
        <p:txBody>
          <a:bodyPr/>
          <a:lstStyle/>
          <a:p>
            <a:fld id="{F4208EBA-098F-4C83-A4FF-52845DFF1197}" type="datetimeFigureOut">
              <a:rPr lang="fr-FR" smtClean="0"/>
              <a:t>05/05/2021</a:t>
            </a:fld>
            <a:endParaRPr lang="fr-FR"/>
          </a:p>
        </p:txBody>
      </p:sp>
      <p:sp>
        <p:nvSpPr>
          <p:cNvPr id="6" name="Espace réservé du pied de page 5">
            <a:extLst>
              <a:ext uri="{FF2B5EF4-FFF2-40B4-BE49-F238E27FC236}">
                <a16:creationId xmlns:a16="http://schemas.microsoft.com/office/drawing/2014/main" id="{528101BA-5EA2-4034-A814-20A908FED2D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DFD7A6F-5B9C-4C07-8303-48D8EF082486}"/>
              </a:ext>
            </a:extLst>
          </p:cNvPr>
          <p:cNvSpPr>
            <a:spLocks noGrp="1"/>
          </p:cNvSpPr>
          <p:nvPr>
            <p:ph type="sldNum" sz="quarter" idx="12"/>
          </p:nvPr>
        </p:nvSpPr>
        <p:spPr/>
        <p:txBody>
          <a:bodyPr/>
          <a:lstStyle/>
          <a:p>
            <a:fld id="{169638D5-994F-4288-A2B8-249BB824147B}" type="slidenum">
              <a:rPr lang="fr-FR" smtClean="0"/>
              <a:t>‹N°›</a:t>
            </a:fld>
            <a:endParaRPr lang="fr-FR"/>
          </a:p>
        </p:txBody>
      </p:sp>
    </p:spTree>
    <p:extLst>
      <p:ext uri="{BB962C8B-B14F-4D97-AF65-F5344CB8AC3E}">
        <p14:creationId xmlns:p14="http://schemas.microsoft.com/office/powerpoint/2010/main" val="2489877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048D67-95C0-435D-A6A9-EDFB5B95BF9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651AD0E-7E81-4355-BBFC-B940F11D0B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10143569-4417-4E68-BAB5-871924953660}"/>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395A5E4-44D2-4CB3-88D3-5BB20E4385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D98632F4-FDA4-42C4-9EAD-8A0ED74509B4}"/>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CACEAC7-599C-47B9-8FF3-39B513CBA2E9}"/>
              </a:ext>
            </a:extLst>
          </p:cNvPr>
          <p:cNvSpPr>
            <a:spLocks noGrp="1"/>
          </p:cNvSpPr>
          <p:nvPr>
            <p:ph type="dt" sz="half" idx="10"/>
          </p:nvPr>
        </p:nvSpPr>
        <p:spPr/>
        <p:txBody>
          <a:bodyPr/>
          <a:lstStyle/>
          <a:p>
            <a:fld id="{F4208EBA-098F-4C83-A4FF-52845DFF1197}" type="datetimeFigureOut">
              <a:rPr lang="fr-FR" smtClean="0"/>
              <a:t>05/05/2021</a:t>
            </a:fld>
            <a:endParaRPr lang="fr-FR"/>
          </a:p>
        </p:txBody>
      </p:sp>
      <p:sp>
        <p:nvSpPr>
          <p:cNvPr id="8" name="Espace réservé du pied de page 7">
            <a:extLst>
              <a:ext uri="{FF2B5EF4-FFF2-40B4-BE49-F238E27FC236}">
                <a16:creationId xmlns:a16="http://schemas.microsoft.com/office/drawing/2014/main" id="{64F14D11-E22C-4B37-960A-9AC83AF5C70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121610E-57AA-4B17-B5C5-440A4419EC71}"/>
              </a:ext>
            </a:extLst>
          </p:cNvPr>
          <p:cNvSpPr>
            <a:spLocks noGrp="1"/>
          </p:cNvSpPr>
          <p:nvPr>
            <p:ph type="sldNum" sz="quarter" idx="12"/>
          </p:nvPr>
        </p:nvSpPr>
        <p:spPr/>
        <p:txBody>
          <a:bodyPr/>
          <a:lstStyle/>
          <a:p>
            <a:fld id="{169638D5-994F-4288-A2B8-249BB824147B}" type="slidenum">
              <a:rPr lang="fr-FR" smtClean="0"/>
              <a:t>‹N°›</a:t>
            </a:fld>
            <a:endParaRPr lang="fr-FR"/>
          </a:p>
        </p:txBody>
      </p:sp>
    </p:spTree>
    <p:extLst>
      <p:ext uri="{BB962C8B-B14F-4D97-AF65-F5344CB8AC3E}">
        <p14:creationId xmlns:p14="http://schemas.microsoft.com/office/powerpoint/2010/main" val="3042100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78F483-A30B-48FA-8D30-5B6CA60AFDD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2161810-5C18-46E5-BB00-C2F6F8B7F8BE}"/>
              </a:ext>
            </a:extLst>
          </p:cNvPr>
          <p:cNvSpPr>
            <a:spLocks noGrp="1"/>
          </p:cNvSpPr>
          <p:nvPr>
            <p:ph type="dt" sz="half" idx="10"/>
          </p:nvPr>
        </p:nvSpPr>
        <p:spPr/>
        <p:txBody>
          <a:bodyPr/>
          <a:lstStyle/>
          <a:p>
            <a:fld id="{F4208EBA-098F-4C83-A4FF-52845DFF1197}" type="datetimeFigureOut">
              <a:rPr lang="fr-FR" smtClean="0"/>
              <a:t>05/05/2021</a:t>
            </a:fld>
            <a:endParaRPr lang="fr-FR"/>
          </a:p>
        </p:txBody>
      </p:sp>
      <p:sp>
        <p:nvSpPr>
          <p:cNvPr id="4" name="Espace réservé du pied de page 3">
            <a:extLst>
              <a:ext uri="{FF2B5EF4-FFF2-40B4-BE49-F238E27FC236}">
                <a16:creationId xmlns:a16="http://schemas.microsoft.com/office/drawing/2014/main" id="{2E9D0C73-ED1A-4355-8B69-470414FC8E2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B05FC35-A6D4-4297-921E-8EA15448E968}"/>
              </a:ext>
            </a:extLst>
          </p:cNvPr>
          <p:cNvSpPr>
            <a:spLocks noGrp="1"/>
          </p:cNvSpPr>
          <p:nvPr>
            <p:ph type="sldNum" sz="quarter" idx="12"/>
          </p:nvPr>
        </p:nvSpPr>
        <p:spPr/>
        <p:txBody>
          <a:bodyPr/>
          <a:lstStyle/>
          <a:p>
            <a:fld id="{169638D5-994F-4288-A2B8-249BB824147B}" type="slidenum">
              <a:rPr lang="fr-FR" smtClean="0"/>
              <a:t>‹N°›</a:t>
            </a:fld>
            <a:endParaRPr lang="fr-FR"/>
          </a:p>
        </p:txBody>
      </p:sp>
    </p:spTree>
    <p:extLst>
      <p:ext uri="{BB962C8B-B14F-4D97-AF65-F5344CB8AC3E}">
        <p14:creationId xmlns:p14="http://schemas.microsoft.com/office/powerpoint/2010/main" val="105980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68AABAE-4A23-4154-8ED9-73BA50229BA2}"/>
              </a:ext>
            </a:extLst>
          </p:cNvPr>
          <p:cNvSpPr>
            <a:spLocks noGrp="1"/>
          </p:cNvSpPr>
          <p:nvPr>
            <p:ph type="dt" sz="half" idx="10"/>
          </p:nvPr>
        </p:nvSpPr>
        <p:spPr/>
        <p:txBody>
          <a:bodyPr/>
          <a:lstStyle/>
          <a:p>
            <a:fld id="{F4208EBA-098F-4C83-A4FF-52845DFF1197}" type="datetimeFigureOut">
              <a:rPr lang="fr-FR" smtClean="0"/>
              <a:t>05/05/2021</a:t>
            </a:fld>
            <a:endParaRPr lang="fr-FR"/>
          </a:p>
        </p:txBody>
      </p:sp>
      <p:sp>
        <p:nvSpPr>
          <p:cNvPr id="3" name="Espace réservé du pied de page 2">
            <a:extLst>
              <a:ext uri="{FF2B5EF4-FFF2-40B4-BE49-F238E27FC236}">
                <a16:creationId xmlns:a16="http://schemas.microsoft.com/office/drawing/2014/main" id="{DFDA42F7-E886-4A01-97F6-88A39DBDB23D}"/>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D138E03-6623-42DF-9EA8-BC3697D5CE88}"/>
              </a:ext>
            </a:extLst>
          </p:cNvPr>
          <p:cNvSpPr>
            <a:spLocks noGrp="1"/>
          </p:cNvSpPr>
          <p:nvPr>
            <p:ph type="sldNum" sz="quarter" idx="12"/>
          </p:nvPr>
        </p:nvSpPr>
        <p:spPr/>
        <p:txBody>
          <a:bodyPr/>
          <a:lstStyle/>
          <a:p>
            <a:fld id="{169638D5-994F-4288-A2B8-249BB824147B}" type="slidenum">
              <a:rPr lang="fr-FR" smtClean="0"/>
              <a:t>‹N°›</a:t>
            </a:fld>
            <a:endParaRPr lang="fr-FR"/>
          </a:p>
        </p:txBody>
      </p:sp>
    </p:spTree>
    <p:extLst>
      <p:ext uri="{BB962C8B-B14F-4D97-AF65-F5344CB8AC3E}">
        <p14:creationId xmlns:p14="http://schemas.microsoft.com/office/powerpoint/2010/main" val="2032917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3D61ED-5141-41B9-AF9C-F7D34FE4B3E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858CDBD-75DA-45C7-B68F-4E77AD3FFC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DFB8F3B-B208-429A-89A6-FFEEC42DD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5F9B4875-2007-4C63-9415-BFFD382030B1}"/>
              </a:ext>
            </a:extLst>
          </p:cNvPr>
          <p:cNvSpPr>
            <a:spLocks noGrp="1"/>
          </p:cNvSpPr>
          <p:nvPr>
            <p:ph type="dt" sz="half" idx="10"/>
          </p:nvPr>
        </p:nvSpPr>
        <p:spPr/>
        <p:txBody>
          <a:bodyPr/>
          <a:lstStyle/>
          <a:p>
            <a:fld id="{F4208EBA-098F-4C83-A4FF-52845DFF1197}" type="datetimeFigureOut">
              <a:rPr lang="fr-FR" smtClean="0"/>
              <a:t>05/05/2021</a:t>
            </a:fld>
            <a:endParaRPr lang="fr-FR"/>
          </a:p>
        </p:txBody>
      </p:sp>
      <p:sp>
        <p:nvSpPr>
          <p:cNvPr id="6" name="Espace réservé du pied de page 5">
            <a:extLst>
              <a:ext uri="{FF2B5EF4-FFF2-40B4-BE49-F238E27FC236}">
                <a16:creationId xmlns:a16="http://schemas.microsoft.com/office/drawing/2014/main" id="{2A8DDAC2-5326-4CC4-9961-F29ED8ED7CF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A0069F-BB37-4FC5-8580-D944C7AE9426}"/>
              </a:ext>
            </a:extLst>
          </p:cNvPr>
          <p:cNvSpPr>
            <a:spLocks noGrp="1"/>
          </p:cNvSpPr>
          <p:nvPr>
            <p:ph type="sldNum" sz="quarter" idx="12"/>
          </p:nvPr>
        </p:nvSpPr>
        <p:spPr/>
        <p:txBody>
          <a:bodyPr/>
          <a:lstStyle/>
          <a:p>
            <a:fld id="{169638D5-994F-4288-A2B8-249BB824147B}" type="slidenum">
              <a:rPr lang="fr-FR" smtClean="0"/>
              <a:t>‹N°›</a:t>
            </a:fld>
            <a:endParaRPr lang="fr-FR"/>
          </a:p>
        </p:txBody>
      </p:sp>
    </p:spTree>
    <p:extLst>
      <p:ext uri="{BB962C8B-B14F-4D97-AF65-F5344CB8AC3E}">
        <p14:creationId xmlns:p14="http://schemas.microsoft.com/office/powerpoint/2010/main" val="2442074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9C81DE-24A6-48F9-9846-BA15DC5E811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11D7CA6-30F1-4C05-B05E-70F379FF1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B6218C8-2260-44BB-AF1C-62599D3574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0D0E56D-B387-424F-AD2E-678E71F9C5B8}"/>
              </a:ext>
            </a:extLst>
          </p:cNvPr>
          <p:cNvSpPr>
            <a:spLocks noGrp="1"/>
          </p:cNvSpPr>
          <p:nvPr>
            <p:ph type="dt" sz="half" idx="10"/>
          </p:nvPr>
        </p:nvSpPr>
        <p:spPr/>
        <p:txBody>
          <a:bodyPr/>
          <a:lstStyle/>
          <a:p>
            <a:fld id="{F4208EBA-098F-4C83-A4FF-52845DFF1197}" type="datetimeFigureOut">
              <a:rPr lang="fr-FR" smtClean="0"/>
              <a:t>05/05/2021</a:t>
            </a:fld>
            <a:endParaRPr lang="fr-FR"/>
          </a:p>
        </p:txBody>
      </p:sp>
      <p:sp>
        <p:nvSpPr>
          <p:cNvPr id="6" name="Espace réservé du pied de page 5">
            <a:extLst>
              <a:ext uri="{FF2B5EF4-FFF2-40B4-BE49-F238E27FC236}">
                <a16:creationId xmlns:a16="http://schemas.microsoft.com/office/drawing/2014/main" id="{592BE8A1-EB6A-4ED5-A1D5-CBD94C54D0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E2C17FD-FF5C-4E9A-BAF8-768CA9CD53C0}"/>
              </a:ext>
            </a:extLst>
          </p:cNvPr>
          <p:cNvSpPr>
            <a:spLocks noGrp="1"/>
          </p:cNvSpPr>
          <p:nvPr>
            <p:ph type="sldNum" sz="quarter" idx="12"/>
          </p:nvPr>
        </p:nvSpPr>
        <p:spPr/>
        <p:txBody>
          <a:bodyPr/>
          <a:lstStyle/>
          <a:p>
            <a:fld id="{169638D5-994F-4288-A2B8-249BB824147B}" type="slidenum">
              <a:rPr lang="fr-FR" smtClean="0"/>
              <a:t>‹N°›</a:t>
            </a:fld>
            <a:endParaRPr lang="fr-FR"/>
          </a:p>
        </p:txBody>
      </p:sp>
    </p:spTree>
    <p:extLst>
      <p:ext uri="{BB962C8B-B14F-4D97-AF65-F5344CB8AC3E}">
        <p14:creationId xmlns:p14="http://schemas.microsoft.com/office/powerpoint/2010/main" val="4043688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13F7C30-E267-48E0-B956-7CB4D40175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7AC26CA-66E7-4238-AB52-6D47F55320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4172B30-C0D5-4DF3-A106-F5A17B6A8B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08EBA-098F-4C83-A4FF-52845DFF1197}" type="datetimeFigureOut">
              <a:rPr lang="fr-FR" smtClean="0"/>
              <a:t>05/05/2021</a:t>
            </a:fld>
            <a:endParaRPr lang="fr-FR"/>
          </a:p>
        </p:txBody>
      </p:sp>
      <p:sp>
        <p:nvSpPr>
          <p:cNvPr id="5" name="Espace réservé du pied de page 4">
            <a:extLst>
              <a:ext uri="{FF2B5EF4-FFF2-40B4-BE49-F238E27FC236}">
                <a16:creationId xmlns:a16="http://schemas.microsoft.com/office/drawing/2014/main" id="{552BB815-F556-4832-83B1-C9FA86384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8906133-97A4-49EF-8ABC-FBE10F318E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9638D5-994F-4288-A2B8-249BB824147B}" type="slidenum">
              <a:rPr lang="fr-FR" smtClean="0"/>
              <a:t>‹N°›</a:t>
            </a:fld>
            <a:endParaRPr lang="fr-FR"/>
          </a:p>
        </p:txBody>
      </p:sp>
    </p:spTree>
    <p:extLst>
      <p:ext uri="{BB962C8B-B14F-4D97-AF65-F5344CB8AC3E}">
        <p14:creationId xmlns:p14="http://schemas.microsoft.com/office/powerpoint/2010/main" val="1191086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6" descr="Une image contenant hall&#10;&#10;Description générée automatiquement">
            <a:extLst>
              <a:ext uri="{FF2B5EF4-FFF2-40B4-BE49-F238E27FC236}">
                <a16:creationId xmlns:a16="http://schemas.microsoft.com/office/drawing/2014/main" id="{56164E97-1648-4859-89DD-758B164FAB53}"/>
              </a:ext>
            </a:extLst>
          </p:cNvPr>
          <p:cNvPicPr>
            <a:picLocks noChangeAspect="1"/>
          </p:cNvPicPr>
          <p:nvPr/>
        </p:nvPicPr>
        <p:blipFill rotWithShape="1">
          <a:blip r:embed="rId3">
            <a:extLst>
              <a:ext uri="{28A0092B-C50C-407E-A947-70E740481C1C}">
                <a14:useLocalDpi xmlns:a14="http://schemas.microsoft.com/office/drawing/2010/main" val="0"/>
              </a:ext>
            </a:extLst>
          </a:blip>
          <a:srcRect l="10796" t="827" r="18691"/>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ZoneTexte 2">
            <a:extLst>
              <a:ext uri="{FF2B5EF4-FFF2-40B4-BE49-F238E27FC236}">
                <a16:creationId xmlns:a16="http://schemas.microsoft.com/office/drawing/2014/main" id="{9052BA1F-5961-4D42-95FA-A2CEFE59449C}"/>
              </a:ext>
            </a:extLst>
          </p:cNvPr>
          <p:cNvSpPr txBox="1"/>
          <p:nvPr/>
        </p:nvSpPr>
        <p:spPr>
          <a:xfrm>
            <a:off x="477981" y="1122363"/>
            <a:ext cx="4023360" cy="3204134"/>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p>
            <a:pPr>
              <a:lnSpc>
                <a:spcPct val="90000"/>
              </a:lnSpc>
              <a:spcBef>
                <a:spcPct val="0"/>
              </a:spcBef>
              <a:spcAft>
                <a:spcPts val="600"/>
              </a:spcAft>
            </a:pPr>
            <a:r>
              <a:rPr lang="en-US" sz="3700" b="1">
                <a:solidFill>
                  <a:schemeClr val="tx1"/>
                </a:solidFill>
                <a:latin typeface="+mj-lt"/>
                <a:ea typeface="+mj-ea"/>
                <a:cs typeface="+mj-cs"/>
              </a:rPr>
              <a:t>The history of democracy in France through the major democratic laws passed</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6646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D4993743-B10A-433C-9996-3035D2C3A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45">
            <a:extLst>
              <a:ext uri="{FF2B5EF4-FFF2-40B4-BE49-F238E27FC236}">
                <a16:creationId xmlns:a16="http://schemas.microsoft.com/office/drawing/2014/main" id="{BB3B8946-A0AA-42D4-8A24-639DC6EA1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46">
            <a:extLst>
              <a:ext uri="{FF2B5EF4-FFF2-40B4-BE49-F238E27FC236}">
                <a16:creationId xmlns:a16="http://schemas.microsoft.com/office/drawing/2014/main" id="{AB1038E6-06EF-4DCB-B52E-D3825C50F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47">
            <a:extLst>
              <a:ext uri="{FF2B5EF4-FFF2-40B4-BE49-F238E27FC236}">
                <a16:creationId xmlns:a16="http://schemas.microsoft.com/office/drawing/2014/main" id="{5C7EF35C-8B7D-4026-8F09-8B2B225057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44">
            <a:extLst>
              <a:ext uri="{FF2B5EF4-FFF2-40B4-BE49-F238E27FC236}">
                <a16:creationId xmlns:a16="http://schemas.microsoft.com/office/drawing/2014/main" id="{5F24A71D-C0A9-49AC-B2D1-5A9EA2BD3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348538"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Rectangle 68">
            <a:extLst>
              <a:ext uri="{FF2B5EF4-FFF2-40B4-BE49-F238E27FC236}">
                <a16:creationId xmlns:a16="http://schemas.microsoft.com/office/drawing/2014/main" id="{14280C55-570C-4284-9850-B2BA33DB67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7033095"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re 1">
            <a:extLst>
              <a:ext uri="{FF2B5EF4-FFF2-40B4-BE49-F238E27FC236}">
                <a16:creationId xmlns:a16="http://schemas.microsoft.com/office/drawing/2014/main" id="{3BBBDC93-AFCC-4A05-80C1-0EDA2A74C1DB}"/>
              </a:ext>
            </a:extLst>
          </p:cNvPr>
          <p:cNvSpPr txBox="1">
            <a:spLocks/>
          </p:cNvSpPr>
          <p:nvPr/>
        </p:nvSpPr>
        <p:spPr>
          <a:xfrm>
            <a:off x="964760" y="804328"/>
            <a:ext cx="6091312" cy="1205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2500" b="1">
                <a:solidFill>
                  <a:srgbClr val="FEFFFF"/>
                </a:solidFill>
              </a:rPr>
              <a:t>1945: creation of social security</a:t>
            </a:r>
          </a:p>
          <a:p>
            <a:pPr>
              <a:spcAft>
                <a:spcPts val="600"/>
              </a:spcAft>
            </a:pPr>
            <a:br>
              <a:rPr lang="en-US" sz="2500">
                <a:solidFill>
                  <a:srgbClr val="FEFFFF"/>
                </a:solidFill>
              </a:rPr>
            </a:br>
            <a:endParaRPr lang="en-US" sz="2500">
              <a:solidFill>
                <a:srgbClr val="FEFFFF"/>
              </a:solidFill>
            </a:endParaRPr>
          </a:p>
        </p:txBody>
      </p:sp>
      <p:sp>
        <p:nvSpPr>
          <p:cNvPr id="3" name="Espace réservé du contenu 2">
            <a:extLst>
              <a:ext uri="{FF2B5EF4-FFF2-40B4-BE49-F238E27FC236}">
                <a16:creationId xmlns:a16="http://schemas.microsoft.com/office/drawing/2014/main" id="{A6EACEA3-89B7-45C7-81E9-7EDC8E72AF87}"/>
              </a:ext>
            </a:extLst>
          </p:cNvPr>
          <p:cNvSpPr txBox="1">
            <a:spLocks/>
          </p:cNvSpPr>
          <p:nvPr/>
        </p:nvSpPr>
        <p:spPr>
          <a:xfrm>
            <a:off x="1282189" y="2494450"/>
            <a:ext cx="5773883" cy="3563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2200"/>
          </a:p>
          <a:p>
            <a:pPr marL="0"/>
            <a:r>
              <a:rPr lang="en-US" sz="2200"/>
              <a:t>A social security organization is hereby set up to guarantee workers and their families against risks of any kind likely to reduce or eliminate their earning capacity, to cover maternity expenses and the family expenses they bear . The social security organization is now providing the services provided for by the laws concerning social insurance, the allowance for old salaried workers, work accidents and occupational diseases and family allowances.</a:t>
            </a:r>
          </a:p>
        </p:txBody>
      </p:sp>
      <p:pic>
        <p:nvPicPr>
          <p:cNvPr id="7" name="Image 6">
            <a:extLst>
              <a:ext uri="{FF2B5EF4-FFF2-40B4-BE49-F238E27FC236}">
                <a16:creationId xmlns:a16="http://schemas.microsoft.com/office/drawing/2014/main" id="{0D35467C-1BE3-4D48-8829-B1252F621C06}"/>
              </a:ext>
            </a:extLst>
          </p:cNvPr>
          <p:cNvPicPr>
            <a:picLocks noChangeAspect="1"/>
          </p:cNvPicPr>
          <p:nvPr/>
        </p:nvPicPr>
        <p:blipFill>
          <a:blip r:embed="rId2"/>
          <a:stretch>
            <a:fillRect/>
          </a:stretch>
        </p:blipFill>
        <p:spPr>
          <a:xfrm>
            <a:off x="8024706" y="1299381"/>
            <a:ext cx="3343407" cy="1375573"/>
          </a:xfrm>
          <a:prstGeom prst="rect">
            <a:avLst/>
          </a:prstGeom>
        </p:spPr>
      </p:pic>
      <p:pic>
        <p:nvPicPr>
          <p:cNvPr id="9" name="Image 8">
            <a:extLst>
              <a:ext uri="{FF2B5EF4-FFF2-40B4-BE49-F238E27FC236}">
                <a16:creationId xmlns:a16="http://schemas.microsoft.com/office/drawing/2014/main" id="{D61DF668-F08E-4E67-BD48-DF337FF840E4}"/>
              </a:ext>
            </a:extLst>
          </p:cNvPr>
          <p:cNvPicPr>
            <a:picLocks noChangeAspect="1"/>
          </p:cNvPicPr>
          <p:nvPr/>
        </p:nvPicPr>
        <p:blipFill>
          <a:blip r:embed="rId3"/>
          <a:stretch>
            <a:fillRect/>
          </a:stretch>
        </p:blipFill>
        <p:spPr>
          <a:xfrm>
            <a:off x="8024706" y="4054941"/>
            <a:ext cx="3340358" cy="1670179"/>
          </a:xfrm>
          <a:prstGeom prst="rect">
            <a:avLst/>
          </a:prstGeom>
        </p:spPr>
      </p:pic>
    </p:spTree>
    <p:extLst>
      <p:ext uri="{BB962C8B-B14F-4D97-AF65-F5344CB8AC3E}">
        <p14:creationId xmlns:p14="http://schemas.microsoft.com/office/powerpoint/2010/main" val="3644329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7" name="Group 136">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8"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Rectangle 141">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ZoneTexte 1">
            <a:extLst>
              <a:ext uri="{FF2B5EF4-FFF2-40B4-BE49-F238E27FC236}">
                <a16:creationId xmlns:a16="http://schemas.microsoft.com/office/drawing/2014/main" id="{E885318B-C2B3-4B46-B3B6-6FDFD373C445}"/>
              </a:ext>
            </a:extLst>
          </p:cNvPr>
          <p:cNvSpPr txBox="1"/>
          <p:nvPr/>
        </p:nvSpPr>
        <p:spPr>
          <a:xfrm>
            <a:off x="1047280" y="393403"/>
            <a:ext cx="1030652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a:solidFill>
                  <a:srgbClr val="FFFFFF"/>
                </a:solidFill>
                <a:latin typeface="+mj-lt"/>
                <a:ea typeface="+mj-ea"/>
                <a:cs typeface="+mj-cs"/>
              </a:rPr>
              <a:t>1946: the law on the departmentalization of overseas territories (Guadeloupe, Martinique, Guyana, Réunion)</a:t>
            </a:r>
          </a:p>
        </p:txBody>
      </p:sp>
      <p:sp>
        <p:nvSpPr>
          <p:cNvPr id="4" name="ZoneTexte 3">
            <a:extLst>
              <a:ext uri="{FF2B5EF4-FFF2-40B4-BE49-F238E27FC236}">
                <a16:creationId xmlns:a16="http://schemas.microsoft.com/office/drawing/2014/main" id="{FC918FC3-44C3-4E17-BE85-4CED3670B0CD}"/>
              </a:ext>
            </a:extLst>
          </p:cNvPr>
          <p:cNvSpPr txBox="1"/>
          <p:nvPr/>
        </p:nvSpPr>
        <p:spPr>
          <a:xfrm>
            <a:off x="1350229" y="2277800"/>
            <a:ext cx="4053545" cy="3563159"/>
          </a:xfrm>
          <a:prstGeom prst="rect">
            <a:avLst/>
          </a:prstGeom>
        </p:spPr>
        <p:txBody>
          <a:bodyPr vert="horz" lIns="91440" tIns="45720" rIns="91440" bIns="45720" rtlCol="0">
            <a:noAutofit/>
          </a:bodyPr>
          <a:lstStyle/>
          <a:p>
            <a:pPr marL="285750" indent="-285750">
              <a:lnSpc>
                <a:spcPct val="90000"/>
              </a:lnSpc>
              <a:spcAft>
                <a:spcPts val="600"/>
              </a:spcAft>
              <a:buFont typeface="Wingdings" panose="05000000000000000000" pitchFamily="2" charset="2"/>
              <a:buChar char="§"/>
            </a:pPr>
            <a:r>
              <a:rPr lang="en-US" b="0" i="0" dirty="0">
                <a:effectLst/>
              </a:rPr>
              <a:t> </a:t>
            </a:r>
            <a:r>
              <a:rPr lang="en-US" dirty="0"/>
              <a:t>It was in a favorable post-war context, where elected officials managed to unite many supporters in the euphoria of the Liberation, that in 1946, the colonies of Guadeloupe, Martinique, Réunion and French Guiana are set up as French overseas departments. </a:t>
            </a:r>
          </a:p>
          <a:p>
            <a:pPr marL="285750" indent="-285750">
              <a:lnSpc>
                <a:spcPct val="90000"/>
              </a:lnSpc>
              <a:spcAft>
                <a:spcPts val="600"/>
              </a:spcAft>
              <a:buFont typeface="Wingdings" panose="05000000000000000000" pitchFamily="2" charset="2"/>
              <a:buChar char="§"/>
            </a:pPr>
            <a:r>
              <a:rPr lang="en-US" dirty="0"/>
              <a:t>The representatives of these “old colonies”, </a:t>
            </a:r>
            <a:r>
              <a:rPr lang="en-US" dirty="0" err="1"/>
              <a:t>Aimé</a:t>
            </a:r>
            <a:r>
              <a:rPr lang="en-US" dirty="0"/>
              <a:t> </a:t>
            </a:r>
            <a:r>
              <a:rPr lang="en-US" dirty="0" err="1"/>
              <a:t>Césaire</a:t>
            </a:r>
            <a:r>
              <a:rPr lang="en-US" dirty="0"/>
              <a:t>, Léopold </a:t>
            </a:r>
            <a:r>
              <a:rPr lang="en-US" dirty="0" err="1"/>
              <a:t>Bissol</a:t>
            </a:r>
            <a:r>
              <a:rPr lang="en-US" dirty="0"/>
              <a:t>, Gaston </a:t>
            </a:r>
            <a:r>
              <a:rPr lang="en-US" dirty="0" err="1"/>
              <a:t>Monnerville</a:t>
            </a:r>
            <a:r>
              <a:rPr lang="en-US" dirty="0"/>
              <a:t> and Raymond </a:t>
            </a:r>
            <a:r>
              <a:rPr lang="en-US" dirty="0" err="1"/>
              <a:t>Vergès</a:t>
            </a:r>
            <a:r>
              <a:rPr lang="en-US" dirty="0"/>
              <a:t>, table three bills in this direction, finally merged into one. With "departmentalization", a word coined for the occasion by </a:t>
            </a:r>
            <a:r>
              <a:rPr lang="en-US" dirty="0" err="1"/>
              <a:t>Aimé</a:t>
            </a:r>
            <a:r>
              <a:rPr lang="en-US" dirty="0"/>
              <a:t> </a:t>
            </a:r>
            <a:r>
              <a:rPr lang="en-US" dirty="0" err="1"/>
              <a:t>Césaire</a:t>
            </a:r>
            <a:r>
              <a:rPr lang="en-US" dirty="0"/>
              <a:t>, the four new departments can participate in the destiny of France "on  equality with the metropolitan departments".</a:t>
            </a:r>
          </a:p>
        </p:txBody>
      </p:sp>
      <p:pic>
        <p:nvPicPr>
          <p:cNvPr id="2050" name="Picture 2" descr="Le département Martinique a 69 ans...c'est son dernier anniversaire - Marti">
            <a:extLst>
              <a:ext uri="{FF2B5EF4-FFF2-40B4-BE49-F238E27FC236}">
                <a16:creationId xmlns:a16="http://schemas.microsoft.com/office/drawing/2014/main" id="{535F7E1D-25A8-4647-81EE-67D3E699D6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040"/>
          <a:stretch/>
        </p:blipFill>
        <p:spPr bwMode="auto">
          <a:xfrm>
            <a:off x="5634682" y="2492376"/>
            <a:ext cx="5719118" cy="3627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514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9" name="Rectangle 13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1" name="Group 14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4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Rectangle 14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itre 1">
            <a:extLst>
              <a:ext uri="{FF2B5EF4-FFF2-40B4-BE49-F238E27FC236}">
                <a16:creationId xmlns:a16="http://schemas.microsoft.com/office/drawing/2014/main" id="{FAC73D6F-04ED-40F8-9294-EC4266B59392}"/>
              </a:ext>
            </a:extLst>
          </p:cNvPr>
          <p:cNvSpPr>
            <a:spLocks noGrp="1" noChangeArrowheads="1"/>
          </p:cNvSpPr>
          <p:nvPr>
            <p:ph type="title"/>
          </p:nvPr>
        </p:nvSpPr>
        <p:spPr>
          <a:xfrm>
            <a:off x="1047280" y="759805"/>
            <a:ext cx="10306520" cy="1325563"/>
          </a:xfrm>
        </p:spPr>
        <p:txBody>
          <a:bodyPr vert="horz" lIns="91440" tIns="45720" rIns="91440" bIns="45720" rtlCol="0" anchor="ctr">
            <a:normAutofit/>
          </a:bodyPr>
          <a:lstStyle/>
          <a:p>
            <a:r>
              <a:rPr lang="en-US" altLang="fr-FR" sz="4000" b="1">
                <a:solidFill>
                  <a:srgbClr val="FFFFFF"/>
                </a:solidFill>
                <a:effectLst>
                  <a:outerShdw blurRad="38100" dist="38100" dir="2700000" algn="tl">
                    <a:srgbClr val="000000">
                      <a:alpha val="43137"/>
                    </a:srgbClr>
                  </a:outerShdw>
                </a:effectLst>
              </a:rPr>
              <a:t>1950: Housing Act (moderate rent dwellings)</a:t>
            </a:r>
          </a:p>
        </p:txBody>
      </p:sp>
      <p:sp>
        <p:nvSpPr>
          <p:cNvPr id="6" name="Espace réservé du contenu 9">
            <a:extLst>
              <a:ext uri="{FF2B5EF4-FFF2-40B4-BE49-F238E27FC236}">
                <a16:creationId xmlns:a16="http://schemas.microsoft.com/office/drawing/2014/main" id="{2D580138-CE2B-4F16-A3FE-30C2DCA6B01B}"/>
              </a:ext>
            </a:extLst>
          </p:cNvPr>
          <p:cNvSpPr>
            <a:spLocks noGrp="1"/>
          </p:cNvSpPr>
          <p:nvPr>
            <p:ph sz="half" idx="1"/>
          </p:nvPr>
        </p:nvSpPr>
        <p:spPr>
          <a:xfrm>
            <a:off x="1047280" y="2494450"/>
            <a:ext cx="4745225" cy="4042274"/>
          </a:xfrm>
        </p:spPr>
        <p:txBody>
          <a:bodyPr vert="horz" lIns="91440" tIns="45720" rIns="91440" bIns="45720" rtlCol="0">
            <a:normAutofit/>
          </a:bodyPr>
          <a:lstStyle/>
          <a:p>
            <a:pPr fontAlgn="auto">
              <a:spcAft>
                <a:spcPts val="0"/>
              </a:spcAft>
              <a:defRPr/>
            </a:pPr>
            <a:r>
              <a:rPr lang="en-US" sz="1800" dirty="0"/>
              <a:t>Low-rent housing organizations in France are public or private organizations that build or manage rental housing for people of modest means. They replaced, under the law of July 21, 1950, the former agencies of Cheap Housing (HBM).</a:t>
            </a:r>
          </a:p>
          <a:p>
            <a:pPr fontAlgn="auto">
              <a:spcAft>
                <a:spcPts val="0"/>
              </a:spcAft>
              <a:defRPr/>
            </a:pPr>
            <a:r>
              <a:rPr lang="en-US" sz="1800" dirty="0"/>
              <a:t>In 2017, there were approximately 800 housing organizations:</a:t>
            </a:r>
          </a:p>
          <a:p>
            <a:pPr fontAlgn="auto">
              <a:spcAft>
                <a:spcPts val="0"/>
              </a:spcAft>
              <a:defRPr/>
            </a:pPr>
            <a:r>
              <a:rPr lang="en-US" sz="1800" dirty="0"/>
              <a:t>264 Public Housing Offices (OPH);</a:t>
            </a:r>
          </a:p>
          <a:p>
            <a:pPr fontAlgn="auto">
              <a:spcAft>
                <a:spcPts val="0"/>
              </a:spcAft>
              <a:defRPr/>
            </a:pPr>
            <a:r>
              <a:rPr lang="en-US" sz="1800" dirty="0"/>
              <a:t>230 social housing enterprises (ESH)</a:t>
            </a:r>
          </a:p>
          <a:p>
            <a:pPr fontAlgn="auto">
              <a:spcAft>
                <a:spcPts val="0"/>
              </a:spcAft>
              <a:defRPr/>
            </a:pPr>
            <a:r>
              <a:rPr lang="en-US" sz="1800" dirty="0"/>
              <a:t>173 cooperative HLM companies;</a:t>
            </a:r>
          </a:p>
          <a:p>
            <a:pPr fontAlgn="auto">
              <a:spcAft>
                <a:spcPts val="0"/>
              </a:spcAft>
              <a:defRPr/>
            </a:pPr>
            <a:r>
              <a:rPr lang="en-US" sz="1800" dirty="0"/>
              <a:t>They manage 4.456 million homes, or 17% of the main residences in France</a:t>
            </a:r>
          </a:p>
          <a:p>
            <a:pPr fontAlgn="auto">
              <a:spcAft>
                <a:spcPts val="0"/>
              </a:spcAft>
              <a:defRPr/>
            </a:pPr>
            <a:endParaRPr lang="en-US" sz="1500" dirty="0"/>
          </a:p>
        </p:txBody>
      </p:sp>
      <p:pic>
        <p:nvPicPr>
          <p:cNvPr id="1026" name="Picture 2" descr="Etape 10 - Les UC, une cité du futur | Ville de Bron">
            <a:extLst>
              <a:ext uri="{FF2B5EF4-FFF2-40B4-BE49-F238E27FC236}">
                <a16:creationId xmlns:a16="http://schemas.microsoft.com/office/drawing/2014/main" id="{D8CBCD02-E2A5-4918-A681-7DC3A31566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966" b="1"/>
          <a:stretch/>
        </p:blipFill>
        <p:spPr bwMode="auto">
          <a:xfrm>
            <a:off x="6098892" y="2492376"/>
            <a:ext cx="4802404" cy="3563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432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https://www.vanityfair.fr/uploads/images/thumbs/201726/33/vf_simone_veil_ivg_slider_6287.jpeg_north_640x640_transparent.jpg">
            <a:extLst>
              <a:ext uri="{FF2B5EF4-FFF2-40B4-BE49-F238E27FC236}">
                <a16:creationId xmlns:a16="http://schemas.microsoft.com/office/drawing/2014/main" id="{92EA387E-8178-46F2-BFE5-6D2B04267FB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6763"/>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re 1">
            <a:extLst>
              <a:ext uri="{FF2B5EF4-FFF2-40B4-BE49-F238E27FC236}">
                <a16:creationId xmlns:a16="http://schemas.microsoft.com/office/drawing/2014/main" id="{B03A4C64-AF70-44B3-AB6D-0DFD4CBE8DD8}"/>
              </a:ext>
            </a:extLst>
          </p:cNvPr>
          <p:cNvSpPr txBox="1">
            <a:spLocks/>
          </p:cNvSpPr>
          <p:nvPr/>
        </p:nvSpPr>
        <p:spPr>
          <a:xfrm>
            <a:off x="804998" y="798445"/>
            <a:ext cx="4803636" cy="1311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0000FF"/>
                </a:solidFill>
                <a:effectLst>
                  <a:outerShdw blurRad="38100" dist="38100" dir="2700000" algn="tl">
                    <a:srgbClr val="000000">
                      <a:alpha val="43137"/>
                    </a:srgbClr>
                  </a:outerShdw>
                </a:effectLst>
              </a:rPr>
              <a:t>1975: Simone Veil Law on Legalized Medical IVG (voluntary termination of pregnancy).</a:t>
            </a:r>
          </a:p>
        </p:txBody>
      </p:sp>
      <p:sp>
        <p:nvSpPr>
          <p:cNvPr id="3" name="Espace réservé du contenu 2">
            <a:extLst>
              <a:ext uri="{FF2B5EF4-FFF2-40B4-BE49-F238E27FC236}">
                <a16:creationId xmlns:a16="http://schemas.microsoft.com/office/drawing/2014/main" id="{89F2BECB-FD52-443A-AF38-6C8F163A7629}"/>
              </a:ext>
            </a:extLst>
          </p:cNvPr>
          <p:cNvSpPr txBox="1">
            <a:spLocks/>
          </p:cNvSpPr>
          <p:nvPr/>
        </p:nvSpPr>
        <p:spPr>
          <a:xfrm>
            <a:off x="804997" y="2272143"/>
            <a:ext cx="4706803" cy="378883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000" dirty="0"/>
              <a:t>On November 26, 1974, Simone Veil took to the podium of the National Assembly to defend the law legalizing voluntary termination of pregnancy. It enters the light. She won't get out of it anymore. This woman who was not destined for politics will gain respect and admiration across the divides.</a:t>
            </a:r>
          </a:p>
          <a:p>
            <a:endParaRPr lang="en-US" sz="2000" dirty="0">
              <a:solidFill>
                <a:srgbClr val="000000"/>
              </a:solidFill>
            </a:endParaRPr>
          </a:p>
        </p:txBody>
      </p:sp>
      <p:sp>
        <p:nvSpPr>
          <p:cNvPr id="6" name="ZoneTexte 5">
            <a:extLst>
              <a:ext uri="{FF2B5EF4-FFF2-40B4-BE49-F238E27FC236}">
                <a16:creationId xmlns:a16="http://schemas.microsoft.com/office/drawing/2014/main" id="{8FD0C12D-AD75-43F7-863A-789C8F9DE60D}"/>
              </a:ext>
            </a:extLst>
          </p:cNvPr>
          <p:cNvSpPr txBox="1"/>
          <p:nvPr/>
        </p:nvSpPr>
        <p:spPr>
          <a:xfrm>
            <a:off x="3815285" y="5715175"/>
            <a:ext cx="3586698" cy="1015663"/>
          </a:xfrm>
          <a:prstGeom prst="rect">
            <a:avLst/>
          </a:prstGeom>
          <a:noFill/>
        </p:spPr>
        <p:txBody>
          <a:bodyPr wrap="square" rtlCol="0">
            <a:spAutoFit/>
          </a:bodyPr>
          <a:lstStyle/>
          <a:p>
            <a:pPr>
              <a:spcAft>
                <a:spcPts val="600"/>
              </a:spcAft>
            </a:pPr>
            <a:r>
              <a:rPr lang="fr-FR" sz="2000" dirty="0">
                <a:solidFill>
                  <a:schemeClr val="tx1">
                    <a:lumMod val="75000"/>
                    <a:lumOff val="25000"/>
                  </a:schemeClr>
                </a:solidFill>
                <a:effectLst>
                  <a:outerShdw blurRad="38100" dist="38100" dir="2700000" algn="tl">
                    <a:srgbClr val="000000">
                      <a:alpha val="43137"/>
                    </a:srgbClr>
                  </a:outerShdw>
                </a:effectLst>
              </a:rPr>
              <a:t>Simone Veil à l’assemblée nationale défendant le projet de loi sur l’IVG en 1975</a:t>
            </a:r>
          </a:p>
        </p:txBody>
      </p:sp>
    </p:spTree>
    <p:extLst>
      <p:ext uri="{BB962C8B-B14F-4D97-AF65-F5344CB8AC3E}">
        <p14:creationId xmlns:p14="http://schemas.microsoft.com/office/powerpoint/2010/main" val="238274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9">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Espace réservé du contenu 2">
            <a:extLst>
              <a:ext uri="{FF2B5EF4-FFF2-40B4-BE49-F238E27FC236}">
                <a16:creationId xmlns:a16="http://schemas.microsoft.com/office/drawing/2014/main" id="{D0A61151-D1EC-4A68-8EF8-0D03A91FF4F1}"/>
              </a:ext>
            </a:extLst>
          </p:cNvPr>
          <p:cNvSpPr txBox="1">
            <a:spLocks/>
          </p:cNvSpPr>
          <p:nvPr/>
        </p:nvSpPr>
        <p:spPr>
          <a:xfrm>
            <a:off x="804997" y="2272143"/>
            <a:ext cx="4706803" cy="378883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dirty="0">
                <a:solidFill>
                  <a:srgbClr val="000000"/>
                </a:solidFill>
              </a:rPr>
              <a:t>In France in the seventies, the </a:t>
            </a:r>
            <a:r>
              <a:rPr lang="en-US" dirty="0" err="1">
                <a:solidFill>
                  <a:srgbClr val="000000"/>
                </a:solidFill>
              </a:rPr>
              <a:t>Mouvement</a:t>
            </a:r>
            <a:r>
              <a:rPr lang="en-US" dirty="0">
                <a:solidFill>
                  <a:srgbClr val="000000"/>
                </a:solidFill>
              </a:rPr>
              <a:t> de liberation des femmes (MLF) is an autonomous, non-mixed feminist movement that demands the free disposal of women's bodies and challenges patriarchal society.</a:t>
            </a:r>
          </a:p>
        </p:txBody>
      </p:sp>
      <p:sp>
        <p:nvSpPr>
          <p:cNvPr id="12"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Le Mouvement de Libération des Femmes a 45 ans">
            <a:extLst>
              <a:ext uri="{FF2B5EF4-FFF2-40B4-BE49-F238E27FC236}">
                <a16:creationId xmlns:a16="http://schemas.microsoft.com/office/drawing/2014/main" id="{CC82CA25-7779-4838-B978-550A5B3CA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810" r="3292" b="3"/>
          <a:stretch/>
        </p:blipFill>
        <p:spPr bwMode="auto">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349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135F6D-709C-4644-AAEC-8D3BF28E56A5}"/>
              </a:ext>
            </a:extLst>
          </p:cNvPr>
          <p:cNvSpPr>
            <a:spLocks noGrp="1"/>
          </p:cNvSpPr>
          <p:nvPr>
            <p:ph type="title"/>
          </p:nvPr>
        </p:nvSpPr>
        <p:spPr/>
        <p:txBody>
          <a:bodyPr/>
          <a:lstStyle/>
          <a:p>
            <a:r>
              <a:rPr lang="fr-FR" b="1" u="sng" dirty="0">
                <a:solidFill>
                  <a:srgbClr val="0000FF"/>
                </a:solidFill>
                <a:effectLst>
                  <a:outerShdw blurRad="38100" dist="38100" dir="2700000" algn="tl">
                    <a:srgbClr val="000000">
                      <a:alpha val="43137"/>
                    </a:srgbClr>
                  </a:outerShdw>
                </a:effectLst>
              </a:rPr>
              <a:t>The French </a:t>
            </a:r>
            <a:r>
              <a:rPr lang="fr-FR" b="1" u="sng" dirty="0" err="1">
                <a:solidFill>
                  <a:srgbClr val="0000FF"/>
                </a:solidFill>
                <a:effectLst>
                  <a:outerShdw blurRad="38100" dist="38100" dir="2700000" algn="tl">
                    <a:srgbClr val="000000">
                      <a:alpha val="43137"/>
                    </a:srgbClr>
                  </a:outerShdw>
                </a:effectLst>
              </a:rPr>
              <a:t>Revolution</a:t>
            </a:r>
            <a:endParaRPr lang="fr-FR" b="1" u="sng" dirty="0">
              <a:solidFill>
                <a:srgbClr val="0000FF"/>
              </a:solidFill>
              <a:effectLst>
                <a:outerShdw blurRad="38100" dist="38100" dir="2700000" algn="tl">
                  <a:srgbClr val="000000">
                    <a:alpha val="43137"/>
                  </a:srgbClr>
                </a:outerShdw>
              </a:effectLst>
            </a:endParaRPr>
          </a:p>
        </p:txBody>
      </p:sp>
      <p:sp>
        <p:nvSpPr>
          <p:cNvPr id="3" name="Espace réservé du contenu 2">
            <a:extLst>
              <a:ext uri="{FF2B5EF4-FFF2-40B4-BE49-F238E27FC236}">
                <a16:creationId xmlns:a16="http://schemas.microsoft.com/office/drawing/2014/main" id="{F26BC328-D954-4663-9C1D-5CD5526D9E68}"/>
              </a:ext>
            </a:extLst>
          </p:cNvPr>
          <p:cNvSpPr>
            <a:spLocks noGrp="1"/>
          </p:cNvSpPr>
          <p:nvPr>
            <p:ph sz="half" idx="1"/>
          </p:nvPr>
        </p:nvSpPr>
        <p:spPr>
          <a:xfrm>
            <a:off x="586530" y="1825625"/>
            <a:ext cx="5181600" cy="4351338"/>
          </a:xfrm>
        </p:spPr>
        <p:txBody>
          <a:bodyPr/>
          <a:lstStyle/>
          <a:p>
            <a:pPr>
              <a:buFont typeface="Wingdings" panose="05000000000000000000" pitchFamily="2" charset="2"/>
              <a:buChar char="§"/>
            </a:pPr>
            <a:r>
              <a:rPr lang="en-US" sz="3200" dirty="0"/>
              <a:t>The French revolution designates a period of upheaval social and political in France, in its colonies and in Europe at the end of the 18th century. The Bastille Attack the 14</a:t>
            </a:r>
            <a:r>
              <a:rPr lang="en-US" sz="3200" baseline="30000" dirty="0"/>
              <a:t>th</a:t>
            </a:r>
            <a:r>
              <a:rPr lang="en-US" sz="3200" dirty="0"/>
              <a:t> of July 1789 corresponds to the first revolt of poor people.</a:t>
            </a:r>
          </a:p>
          <a:p>
            <a:endParaRPr lang="fr-FR" dirty="0"/>
          </a:p>
        </p:txBody>
      </p:sp>
      <p:pic>
        <p:nvPicPr>
          <p:cNvPr id="5" name="Espace réservé du contenu 4">
            <a:extLst>
              <a:ext uri="{FF2B5EF4-FFF2-40B4-BE49-F238E27FC236}">
                <a16:creationId xmlns:a16="http://schemas.microsoft.com/office/drawing/2014/main" id="{A255647E-6A43-460B-85DF-ECA190551150}"/>
              </a:ext>
            </a:extLst>
          </p:cNvPr>
          <p:cNvPicPr>
            <a:picLocks noGrp="1" noChangeAspect="1"/>
          </p:cNvPicPr>
          <p:nvPr>
            <p:ph sz="half" idx="2"/>
          </p:nvPr>
        </p:nvPicPr>
        <p:blipFill>
          <a:blip r:embed="rId3"/>
          <a:stretch>
            <a:fillRect/>
          </a:stretch>
        </p:blipFill>
        <p:spPr>
          <a:xfrm>
            <a:off x="6172200" y="1346667"/>
            <a:ext cx="5668108" cy="3704645"/>
          </a:xfrm>
          <a:prstGeom prst="rect">
            <a:avLst/>
          </a:prstGeom>
        </p:spPr>
      </p:pic>
      <p:sp>
        <p:nvSpPr>
          <p:cNvPr id="4" name="ZoneTexte 3">
            <a:extLst>
              <a:ext uri="{FF2B5EF4-FFF2-40B4-BE49-F238E27FC236}">
                <a16:creationId xmlns:a16="http://schemas.microsoft.com/office/drawing/2014/main" id="{00BAD7F3-3482-47ED-8661-DA6508265B5A}"/>
              </a:ext>
            </a:extLst>
          </p:cNvPr>
          <p:cNvSpPr txBox="1"/>
          <p:nvPr/>
        </p:nvSpPr>
        <p:spPr>
          <a:xfrm>
            <a:off x="6172200" y="5345966"/>
            <a:ext cx="5181600" cy="830997"/>
          </a:xfrm>
          <a:prstGeom prst="rect">
            <a:avLst/>
          </a:prstGeom>
          <a:noFill/>
        </p:spPr>
        <p:txBody>
          <a:bodyPr wrap="square" rtlCol="0">
            <a:spAutoFit/>
          </a:bodyPr>
          <a:lstStyle/>
          <a:p>
            <a:r>
              <a:rPr lang="fr-FR" sz="2400" dirty="0"/>
              <a:t>The Bastille Attack, the 14th of July 1789</a:t>
            </a:r>
          </a:p>
        </p:txBody>
      </p:sp>
    </p:spTree>
    <p:extLst>
      <p:ext uri="{BB962C8B-B14F-4D97-AF65-F5344CB8AC3E}">
        <p14:creationId xmlns:p14="http://schemas.microsoft.com/office/powerpoint/2010/main" val="62412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rance : L'Assemblée nationale a voté une proposition mensongère sur l'Azerbaïdjan  et la Turquie">
            <a:extLst>
              <a:ext uri="{FF2B5EF4-FFF2-40B4-BE49-F238E27FC236}">
                <a16:creationId xmlns:a16="http://schemas.microsoft.com/office/drawing/2014/main" id="{429E6326-F737-43D3-96C6-E71756DAA8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73" r="41825" b="3418"/>
          <a:stretch/>
        </p:blipFill>
        <p:spPr bwMode="auto">
          <a:xfrm>
            <a:off x="6355442" y="10"/>
            <a:ext cx="5836558" cy="5130404"/>
          </a:xfrm>
          <a:custGeom>
            <a:avLst/>
            <a:gdLst/>
            <a:ahLst/>
            <a:cxnLst/>
            <a:rect l="l" t="t" r="r" b="b"/>
            <a:pathLst>
              <a:path w="5836558" h="5130414">
                <a:moveTo>
                  <a:pt x="2376055" y="0"/>
                </a:moveTo>
                <a:lnTo>
                  <a:pt x="5836558" y="0"/>
                </a:lnTo>
                <a:lnTo>
                  <a:pt x="5836558" y="5130414"/>
                </a:lnTo>
                <a:lnTo>
                  <a:pt x="0" y="5130414"/>
                </a:lnTo>
                <a:close/>
              </a:path>
            </a:pathLst>
          </a:custGeom>
          <a:noFill/>
          <a:extLst>
            <a:ext uri="{909E8E84-426E-40DD-AFC4-6F175D3DCCD1}">
              <a14:hiddenFill xmlns:a14="http://schemas.microsoft.com/office/drawing/2010/main">
                <a:solidFill>
                  <a:srgbClr val="FFFFFF"/>
                </a:solidFill>
              </a14:hiddenFill>
            </a:ext>
          </a:extLst>
        </p:spPr>
      </p:pic>
      <p:sp>
        <p:nvSpPr>
          <p:cNvPr id="3" name="Sous-titre 2">
            <a:extLst>
              <a:ext uri="{FF2B5EF4-FFF2-40B4-BE49-F238E27FC236}">
                <a16:creationId xmlns:a16="http://schemas.microsoft.com/office/drawing/2014/main" id="{71189BC3-7666-45F5-971E-ED271A1382E3}"/>
              </a:ext>
            </a:extLst>
          </p:cNvPr>
          <p:cNvSpPr>
            <a:spLocks noGrp="1"/>
          </p:cNvSpPr>
          <p:nvPr>
            <p:ph type="subTitle" idx="1"/>
          </p:nvPr>
        </p:nvSpPr>
        <p:spPr>
          <a:xfrm>
            <a:off x="287552" y="1967117"/>
            <a:ext cx="5808448" cy="3066835"/>
          </a:xfrm>
        </p:spPr>
        <p:txBody>
          <a:bodyPr>
            <a:normAutofit/>
          </a:bodyPr>
          <a:lstStyle/>
          <a:p>
            <a:pPr marL="342900" indent="-342900" algn="just">
              <a:buFont typeface="Wingdings" panose="05000000000000000000" pitchFamily="2" charset="2"/>
              <a:buChar char="§"/>
            </a:pPr>
            <a:r>
              <a:rPr lang="en-US" dirty="0"/>
              <a:t>The Constituent Assembly of 1789 or National Constituent Assembly is the first French Constituent Assembly, instituted by deputies of the General States when they self-established themselves as a "National Assembly" on June 17 1789, a date that is remembered as that of the birth of the representative system.</a:t>
            </a:r>
          </a:p>
          <a:p>
            <a:pPr algn="l"/>
            <a:endParaRPr lang="fr-FR" sz="1300" dirty="0"/>
          </a:p>
        </p:txBody>
      </p:sp>
      <p:sp>
        <p:nvSpPr>
          <p:cNvPr id="2" name="Titre 1">
            <a:extLst>
              <a:ext uri="{FF2B5EF4-FFF2-40B4-BE49-F238E27FC236}">
                <a16:creationId xmlns:a16="http://schemas.microsoft.com/office/drawing/2014/main" id="{7C6C8500-5291-4126-9FFA-495F86061247}"/>
              </a:ext>
            </a:extLst>
          </p:cNvPr>
          <p:cNvSpPr>
            <a:spLocks noGrp="1"/>
          </p:cNvSpPr>
          <p:nvPr>
            <p:ph type="ctrTitle"/>
          </p:nvPr>
        </p:nvSpPr>
        <p:spPr>
          <a:xfrm>
            <a:off x="841248" y="797443"/>
            <a:ext cx="5514194" cy="911118"/>
          </a:xfrm>
        </p:spPr>
        <p:txBody>
          <a:bodyPr>
            <a:normAutofit/>
          </a:bodyPr>
          <a:lstStyle/>
          <a:p>
            <a:pPr algn="l"/>
            <a:r>
              <a:rPr lang="fr-FR" sz="4000" u="sng" dirty="0">
                <a:solidFill>
                  <a:srgbClr val="0000FF"/>
                </a:solidFill>
                <a:effectLst>
                  <a:outerShdw blurRad="38100" dist="38100" dir="2700000" algn="tl">
                    <a:srgbClr val="000000">
                      <a:alpha val="43137"/>
                    </a:srgbClr>
                  </a:outerShdw>
                </a:effectLst>
              </a:rPr>
              <a:t>The National </a:t>
            </a:r>
            <a:r>
              <a:rPr lang="fr-FR" sz="4000" u="sng" dirty="0" err="1">
                <a:solidFill>
                  <a:srgbClr val="0000FF"/>
                </a:solidFill>
                <a:effectLst>
                  <a:outerShdw blurRad="38100" dist="38100" dir="2700000" algn="tl">
                    <a:srgbClr val="000000">
                      <a:alpha val="43137"/>
                    </a:srgbClr>
                  </a:outerShdw>
                </a:effectLst>
              </a:rPr>
              <a:t>Assembly</a:t>
            </a:r>
            <a:endParaRPr lang="fr-FR" sz="4000" u="sng" dirty="0">
              <a:solidFill>
                <a:srgbClr val="0000FF"/>
              </a:solidFill>
              <a:effectLst>
                <a:outerShdw blurRad="38100" dist="38100" dir="2700000" algn="tl">
                  <a:srgbClr val="000000">
                    <a:alpha val="43137"/>
                  </a:srgbClr>
                </a:outerShdw>
              </a:effectLst>
            </a:endParaRPr>
          </a:p>
        </p:txBody>
      </p:sp>
      <p:sp>
        <p:nvSpPr>
          <p:cNvPr id="135" name="Freeform: Shape 134">
            <a:extLst>
              <a:ext uri="{FF2B5EF4-FFF2-40B4-BE49-F238E27FC236}">
                <a16:creationId xmlns:a16="http://schemas.microsoft.com/office/drawing/2014/main" id="{5EB73228-F09B-409F-9EC1-7E853C4F5B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1840" y="5292509"/>
            <a:ext cx="6610160" cy="1565491"/>
          </a:xfrm>
          <a:custGeom>
            <a:avLst/>
            <a:gdLst>
              <a:gd name="connsiteX0" fmla="*/ 1186806 w 6610160"/>
              <a:gd name="connsiteY0" fmla="*/ 0 h 1565491"/>
              <a:gd name="connsiteX1" fmla="*/ 1692132 w 6610160"/>
              <a:gd name="connsiteY1" fmla="*/ 0 h 1565491"/>
              <a:gd name="connsiteX2" fmla="*/ 6104834 w 6610160"/>
              <a:gd name="connsiteY2" fmla="*/ 0 h 1565491"/>
              <a:gd name="connsiteX3" fmla="*/ 6610160 w 6610160"/>
              <a:gd name="connsiteY3" fmla="*/ 0 h 1565491"/>
              <a:gd name="connsiteX4" fmla="*/ 6610160 w 6610160"/>
              <a:gd name="connsiteY4" fmla="*/ 1565491 h 1565491"/>
              <a:gd name="connsiteX5" fmla="*/ 0 w 6610160"/>
              <a:gd name="connsiteY5" fmla="*/ 1565491 h 1565491"/>
              <a:gd name="connsiteX6" fmla="*/ 724290 w 6610160"/>
              <a:gd name="connsiteY6" fmla="*/ 1591 h 1565491"/>
              <a:gd name="connsiteX7" fmla="*/ 1186070 w 6610160"/>
              <a:gd name="connsiteY7" fmla="*/ 1591 h 156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10160" h="1565491">
                <a:moveTo>
                  <a:pt x="1186806" y="0"/>
                </a:moveTo>
                <a:lnTo>
                  <a:pt x="1692132" y="0"/>
                </a:lnTo>
                <a:lnTo>
                  <a:pt x="6104834" y="0"/>
                </a:lnTo>
                <a:lnTo>
                  <a:pt x="6610160" y="0"/>
                </a:lnTo>
                <a:lnTo>
                  <a:pt x="6610160" y="1565491"/>
                </a:lnTo>
                <a:lnTo>
                  <a:pt x="0" y="1565491"/>
                </a:lnTo>
                <a:lnTo>
                  <a:pt x="724290" y="1591"/>
                </a:lnTo>
                <a:lnTo>
                  <a:pt x="1186070" y="1591"/>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Shape 136">
            <a:extLst>
              <a:ext uri="{FF2B5EF4-FFF2-40B4-BE49-F238E27FC236}">
                <a16:creationId xmlns:a16="http://schemas.microsoft.com/office/drawing/2014/main" id="{3150A4AE-7BE7-480D-BD8C-3951E64799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92510"/>
            <a:ext cx="6144370" cy="1565491"/>
          </a:xfrm>
          <a:custGeom>
            <a:avLst/>
            <a:gdLst>
              <a:gd name="connsiteX0" fmla="*/ 0 w 6144370"/>
              <a:gd name="connsiteY0" fmla="*/ 0 h 1565491"/>
              <a:gd name="connsiteX1" fmla="*/ 6144370 w 6144370"/>
              <a:gd name="connsiteY1" fmla="*/ 0 h 1565491"/>
              <a:gd name="connsiteX2" fmla="*/ 5419344 w 6144370"/>
              <a:gd name="connsiteY2" fmla="*/ 1565491 h 1565491"/>
              <a:gd name="connsiteX3" fmla="*/ 0 w 6144370"/>
              <a:gd name="connsiteY3" fmla="*/ 1565491 h 1565491"/>
            </a:gdLst>
            <a:ahLst/>
            <a:cxnLst>
              <a:cxn ang="0">
                <a:pos x="connsiteX0" y="connsiteY0"/>
              </a:cxn>
              <a:cxn ang="0">
                <a:pos x="connsiteX1" y="connsiteY1"/>
              </a:cxn>
              <a:cxn ang="0">
                <a:pos x="connsiteX2" y="connsiteY2"/>
              </a:cxn>
              <a:cxn ang="0">
                <a:pos x="connsiteX3" y="connsiteY3"/>
              </a:cxn>
            </a:cxnLst>
            <a:rect l="l" t="t" r="r" b="b"/>
            <a:pathLst>
              <a:path w="6144370" h="1565491">
                <a:moveTo>
                  <a:pt x="0" y="0"/>
                </a:moveTo>
                <a:lnTo>
                  <a:pt x="6144370" y="0"/>
                </a:lnTo>
                <a:lnTo>
                  <a:pt x="5419344" y="1565491"/>
                </a:lnTo>
                <a:lnTo>
                  <a:pt x="0" y="1565491"/>
                </a:lnTo>
                <a:close/>
              </a:path>
            </a:pathLst>
          </a:custGeom>
          <a:solidFill>
            <a:srgbClr val="B4B4B4">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98979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D06760-E5FB-4D05-B46A-BD68D0045BC8}"/>
              </a:ext>
            </a:extLst>
          </p:cNvPr>
          <p:cNvSpPr>
            <a:spLocks noGrp="1"/>
          </p:cNvSpPr>
          <p:nvPr>
            <p:ph type="title"/>
          </p:nvPr>
        </p:nvSpPr>
        <p:spPr/>
        <p:txBody>
          <a:bodyPr/>
          <a:lstStyle/>
          <a:p>
            <a:r>
              <a:rPr lang="en-US" b="1" u="sng" dirty="0">
                <a:solidFill>
                  <a:srgbClr val="0000FF"/>
                </a:solidFill>
                <a:effectLst>
                  <a:outerShdw blurRad="38100" dist="38100" dir="2700000" algn="tl">
                    <a:srgbClr val="000000">
                      <a:alpha val="43137"/>
                    </a:srgbClr>
                  </a:outerShdw>
                </a:effectLst>
              </a:rPr>
              <a:t>The Declaration of Human and Citizen Rights</a:t>
            </a:r>
            <a:endParaRPr lang="fr-FR" b="1" u="sng" dirty="0">
              <a:solidFill>
                <a:srgbClr val="0000FF"/>
              </a:solidFill>
              <a:effectLst>
                <a:outerShdw blurRad="38100" dist="38100" dir="2700000" algn="tl">
                  <a:srgbClr val="000000">
                    <a:alpha val="43137"/>
                  </a:srgbClr>
                </a:outerShdw>
              </a:effectLst>
            </a:endParaRPr>
          </a:p>
        </p:txBody>
      </p:sp>
      <p:sp>
        <p:nvSpPr>
          <p:cNvPr id="3" name="Espace réservé du contenu 2">
            <a:extLst>
              <a:ext uri="{FF2B5EF4-FFF2-40B4-BE49-F238E27FC236}">
                <a16:creationId xmlns:a16="http://schemas.microsoft.com/office/drawing/2014/main" id="{2C34C3A2-2FD9-4859-BA83-E11B766FB542}"/>
              </a:ext>
            </a:extLst>
          </p:cNvPr>
          <p:cNvSpPr>
            <a:spLocks noGrp="1"/>
          </p:cNvSpPr>
          <p:nvPr>
            <p:ph sz="half" idx="1"/>
          </p:nvPr>
        </p:nvSpPr>
        <p:spPr/>
        <p:txBody>
          <a:bodyPr/>
          <a:lstStyle/>
          <a:p>
            <a:pPr algn="just">
              <a:buFont typeface="Wingdings" panose="05000000000000000000" pitchFamily="2" charset="2"/>
              <a:buChar char="§"/>
            </a:pPr>
            <a:r>
              <a:rPr lang="en-US" dirty="0"/>
              <a:t>The Declaration of Human and Citizen Rights of 1789 is a fundamental text of the French Revolution, which sets out a set of individual and common natural rights such as freedom and equality at birth, as well as the conditions for their implementation. His last articles were adopted on August 26, 1789</a:t>
            </a:r>
          </a:p>
          <a:p>
            <a:endParaRPr lang="fr-FR" dirty="0"/>
          </a:p>
        </p:txBody>
      </p:sp>
      <p:pic>
        <p:nvPicPr>
          <p:cNvPr id="5" name="Espace réservé du contenu 4">
            <a:extLst>
              <a:ext uri="{FF2B5EF4-FFF2-40B4-BE49-F238E27FC236}">
                <a16:creationId xmlns:a16="http://schemas.microsoft.com/office/drawing/2014/main" id="{896F0707-3CA1-49B2-9768-32638B7F4E84}"/>
              </a:ext>
            </a:extLst>
          </p:cNvPr>
          <p:cNvPicPr>
            <a:picLocks noGrp="1" noChangeAspect="1"/>
          </p:cNvPicPr>
          <p:nvPr>
            <p:ph sz="half" idx="2"/>
          </p:nvPr>
        </p:nvPicPr>
        <p:blipFill>
          <a:blip r:embed="rId2"/>
          <a:stretch>
            <a:fillRect/>
          </a:stretch>
        </p:blipFill>
        <p:spPr>
          <a:xfrm>
            <a:off x="7023350" y="1400447"/>
            <a:ext cx="4230804" cy="5291198"/>
          </a:xfrm>
          <a:prstGeom prst="rect">
            <a:avLst/>
          </a:prstGeom>
        </p:spPr>
      </p:pic>
    </p:spTree>
    <p:extLst>
      <p:ext uri="{BB962C8B-B14F-4D97-AF65-F5344CB8AC3E}">
        <p14:creationId xmlns:p14="http://schemas.microsoft.com/office/powerpoint/2010/main" val="2423771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24B7A1-3D75-4E7D-9C05-DF92D2F20C4E}"/>
              </a:ext>
            </a:extLst>
          </p:cNvPr>
          <p:cNvSpPr>
            <a:spLocks noGrp="1"/>
          </p:cNvSpPr>
          <p:nvPr>
            <p:ph type="title"/>
          </p:nvPr>
        </p:nvSpPr>
        <p:spPr/>
        <p:txBody>
          <a:bodyPr/>
          <a:lstStyle/>
          <a:p>
            <a:r>
              <a:rPr lang="en-US" b="1" u="sng" dirty="0">
                <a:solidFill>
                  <a:srgbClr val="0000FF"/>
                </a:solidFill>
                <a:effectLst>
                  <a:outerShdw blurRad="38100" dist="38100" dir="2700000" algn="tl">
                    <a:srgbClr val="000000">
                      <a:alpha val="43137"/>
                    </a:srgbClr>
                  </a:outerShdw>
                </a:effectLst>
              </a:rPr>
              <a:t>Birth of the First Republic</a:t>
            </a:r>
            <a:endParaRPr lang="fr-FR" b="1" u="sng" dirty="0">
              <a:solidFill>
                <a:srgbClr val="0000FF"/>
              </a:solidFill>
              <a:effectLst>
                <a:outerShdw blurRad="38100" dist="38100" dir="2700000" algn="tl">
                  <a:srgbClr val="000000">
                    <a:alpha val="43137"/>
                  </a:srgbClr>
                </a:outerShdw>
              </a:effectLst>
            </a:endParaRPr>
          </a:p>
        </p:txBody>
      </p:sp>
      <p:sp>
        <p:nvSpPr>
          <p:cNvPr id="3" name="Espace réservé du contenu 2">
            <a:extLst>
              <a:ext uri="{FF2B5EF4-FFF2-40B4-BE49-F238E27FC236}">
                <a16:creationId xmlns:a16="http://schemas.microsoft.com/office/drawing/2014/main" id="{6F49B22B-B3EC-426D-B5DD-ED60363A639C}"/>
              </a:ext>
            </a:extLst>
          </p:cNvPr>
          <p:cNvSpPr>
            <a:spLocks noGrp="1"/>
          </p:cNvSpPr>
          <p:nvPr>
            <p:ph sz="half" idx="1"/>
          </p:nvPr>
        </p:nvSpPr>
        <p:spPr/>
        <p:txBody>
          <a:bodyPr>
            <a:normAutofit fontScale="92500" lnSpcReduction="10000"/>
          </a:bodyPr>
          <a:lstStyle/>
          <a:p>
            <a:pPr algn="just">
              <a:buFont typeface="Wingdings" panose="05000000000000000000" pitchFamily="2" charset="2"/>
              <a:buChar char="§"/>
            </a:pPr>
            <a:r>
              <a:rPr lang="en-US" dirty="0"/>
              <a:t>The First Republic, officially named the French Republic, is the name given by historians to the period corresponding to all the republican regimes of France from September 1792 to May 1804. Led by the French Revolution, the First Republic succeeded the constitutional monarchy which disappeared on August 10, 1792 with the capture of the Tuileries Palace by the sans-culottes.</a:t>
            </a:r>
          </a:p>
          <a:p>
            <a:endParaRPr lang="en-US" dirty="0"/>
          </a:p>
          <a:p>
            <a:endParaRPr lang="fr-FR" dirty="0"/>
          </a:p>
        </p:txBody>
      </p:sp>
      <p:pic>
        <p:nvPicPr>
          <p:cNvPr id="5" name="Espace réservé du contenu 4">
            <a:extLst>
              <a:ext uri="{FF2B5EF4-FFF2-40B4-BE49-F238E27FC236}">
                <a16:creationId xmlns:a16="http://schemas.microsoft.com/office/drawing/2014/main" id="{AE589118-9163-4037-917B-1CC80BC506B4}"/>
              </a:ext>
            </a:extLst>
          </p:cNvPr>
          <p:cNvPicPr>
            <a:picLocks noGrp="1" noChangeAspect="1"/>
          </p:cNvPicPr>
          <p:nvPr>
            <p:ph sz="half" idx="2"/>
          </p:nvPr>
        </p:nvPicPr>
        <p:blipFill>
          <a:blip r:embed="rId2"/>
          <a:stretch>
            <a:fillRect/>
          </a:stretch>
        </p:blipFill>
        <p:spPr>
          <a:xfrm>
            <a:off x="6172200" y="2111534"/>
            <a:ext cx="5181600" cy="3779520"/>
          </a:xfrm>
          <a:prstGeom prst="rect">
            <a:avLst/>
          </a:prstGeom>
        </p:spPr>
      </p:pic>
    </p:spTree>
    <p:extLst>
      <p:ext uri="{BB962C8B-B14F-4D97-AF65-F5344CB8AC3E}">
        <p14:creationId xmlns:p14="http://schemas.microsoft.com/office/powerpoint/2010/main" val="203278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9308E8-E14F-42C1-AB3D-0CEDEF87CDA4}"/>
              </a:ext>
            </a:extLst>
          </p:cNvPr>
          <p:cNvSpPr/>
          <p:nvPr/>
        </p:nvSpPr>
        <p:spPr>
          <a:xfrm>
            <a:off x="457199" y="1371324"/>
            <a:ext cx="7197969" cy="3046988"/>
          </a:xfrm>
          <a:prstGeom prst="rect">
            <a:avLst/>
          </a:prstGeom>
        </p:spPr>
        <p:txBody>
          <a:bodyPr wrap="square">
            <a:spAutoFit/>
          </a:bodyPr>
          <a:lstStyle/>
          <a:p>
            <a:pPr marL="342900" indent="-342900" algn="just">
              <a:buFont typeface="Wingdings" panose="05000000000000000000" pitchFamily="2" charset="2"/>
              <a:buChar char="§"/>
            </a:pPr>
            <a:r>
              <a:rPr lang="fr-FR" sz="2400" dirty="0"/>
              <a:t>August 22, 1791 </a:t>
            </a:r>
            <a:r>
              <a:rPr lang="fr-FR" sz="2400" dirty="0" err="1"/>
              <a:t>broke</a:t>
            </a:r>
            <a:r>
              <a:rPr lang="fr-FR" sz="2400" dirty="0"/>
              <a:t> out a </a:t>
            </a:r>
            <a:r>
              <a:rPr lang="fr-FR" sz="2400" dirty="0" err="1"/>
              <a:t>great</a:t>
            </a:r>
            <a:r>
              <a:rPr lang="fr-FR" sz="2400" dirty="0"/>
              <a:t> insurrection in the French part of St Domingue of </a:t>
            </a:r>
            <a:r>
              <a:rPr lang="fr-FR" sz="2400" dirty="0" err="1"/>
              <a:t>nearly</a:t>
            </a:r>
            <a:r>
              <a:rPr lang="fr-FR" sz="2400" dirty="0"/>
              <a:t> 50,000 slaves </a:t>
            </a:r>
            <a:r>
              <a:rPr lang="fr-FR" sz="2400" dirty="0" err="1"/>
              <a:t>who</a:t>
            </a:r>
            <a:r>
              <a:rPr lang="fr-FR" sz="2400" dirty="0"/>
              <a:t>, </a:t>
            </a:r>
            <a:r>
              <a:rPr lang="fr-FR" sz="2400" dirty="0" err="1"/>
              <a:t>despite</a:t>
            </a:r>
            <a:r>
              <a:rPr lang="fr-FR" sz="2400" dirty="0"/>
              <a:t> the adoption by the National </a:t>
            </a:r>
            <a:r>
              <a:rPr lang="fr-FR" sz="2400" dirty="0" err="1"/>
              <a:t>Assembly</a:t>
            </a:r>
            <a:r>
              <a:rPr lang="fr-FR" sz="2400" dirty="0"/>
              <a:t> of the </a:t>
            </a:r>
            <a:r>
              <a:rPr lang="fr-FR" sz="2400" dirty="0" err="1"/>
              <a:t>Declaration</a:t>
            </a:r>
            <a:r>
              <a:rPr lang="fr-FR" sz="2400" dirty="0"/>
              <a:t> of the </a:t>
            </a:r>
            <a:r>
              <a:rPr lang="fr-FR" sz="2400" dirty="0" err="1"/>
              <a:t>Rights</a:t>
            </a:r>
            <a:r>
              <a:rPr lang="fr-FR" sz="2400" dirty="0"/>
              <a:t> of Man and of the Citizen </a:t>
            </a:r>
            <a:r>
              <a:rPr lang="fr-FR" sz="2400" dirty="0" err="1"/>
              <a:t>according</a:t>
            </a:r>
            <a:r>
              <a:rPr lang="fr-FR" sz="2400" dirty="0"/>
              <a:t> to </a:t>
            </a:r>
            <a:r>
              <a:rPr lang="fr-FR" sz="2400" dirty="0" err="1"/>
              <a:t>which</a:t>
            </a:r>
            <a:r>
              <a:rPr lang="fr-FR" sz="2400" dirty="0"/>
              <a:t> "men are </a:t>
            </a:r>
            <a:r>
              <a:rPr lang="fr-FR" sz="2400" dirty="0" err="1"/>
              <a:t>born</a:t>
            </a:r>
            <a:r>
              <a:rPr lang="fr-FR" sz="2400" dirty="0"/>
              <a:t> and </a:t>
            </a:r>
            <a:r>
              <a:rPr lang="fr-FR" sz="2400" dirty="0" err="1"/>
              <a:t>remain</a:t>
            </a:r>
            <a:r>
              <a:rPr lang="fr-FR" sz="2400" dirty="0"/>
              <a:t> free and </a:t>
            </a:r>
            <a:r>
              <a:rPr lang="fr-FR" sz="2400" dirty="0" err="1"/>
              <a:t>equal</a:t>
            </a:r>
            <a:r>
              <a:rPr lang="fr-FR" sz="2400" dirty="0"/>
              <a:t> in </a:t>
            </a:r>
            <a:r>
              <a:rPr lang="fr-FR" sz="2400" dirty="0" err="1"/>
              <a:t>rights</a:t>
            </a:r>
            <a:r>
              <a:rPr lang="fr-FR" sz="2400" dirty="0"/>
              <a:t> ”, have not been </a:t>
            </a:r>
            <a:r>
              <a:rPr lang="fr-FR" sz="2400" dirty="0" err="1"/>
              <a:t>released</a:t>
            </a:r>
            <a:r>
              <a:rPr lang="fr-FR" sz="2400" dirty="0"/>
              <a:t>. </a:t>
            </a:r>
            <a:r>
              <a:rPr lang="en-US" sz="2400" dirty="0"/>
              <a:t>It was in 1794 that the National Convention decided to abolish slavery in the colonies</a:t>
            </a:r>
            <a:endParaRPr lang="fr-FR" sz="2400" dirty="0"/>
          </a:p>
        </p:txBody>
      </p:sp>
      <p:sp>
        <p:nvSpPr>
          <p:cNvPr id="4" name="ZoneTexte 3">
            <a:extLst>
              <a:ext uri="{FF2B5EF4-FFF2-40B4-BE49-F238E27FC236}">
                <a16:creationId xmlns:a16="http://schemas.microsoft.com/office/drawing/2014/main" id="{D0596CCF-DAE8-4357-A153-1A280C534E73}"/>
              </a:ext>
            </a:extLst>
          </p:cNvPr>
          <p:cNvSpPr txBox="1"/>
          <p:nvPr/>
        </p:nvSpPr>
        <p:spPr>
          <a:xfrm>
            <a:off x="715108" y="387965"/>
            <a:ext cx="9507415" cy="584775"/>
          </a:xfrm>
          <a:prstGeom prst="rect">
            <a:avLst/>
          </a:prstGeom>
          <a:noFill/>
        </p:spPr>
        <p:txBody>
          <a:bodyPr wrap="square" rtlCol="0">
            <a:spAutoFit/>
          </a:bodyPr>
          <a:lstStyle/>
          <a:p>
            <a:r>
              <a:rPr lang="fr-FR" sz="3200" u="sng" dirty="0">
                <a:solidFill>
                  <a:srgbClr val="0000FF"/>
                </a:solidFill>
                <a:effectLst>
                  <a:outerShdw blurRad="38100" dist="38100" dir="2700000" algn="tl">
                    <a:srgbClr val="000000">
                      <a:alpha val="43137"/>
                    </a:srgbClr>
                  </a:outerShdw>
                </a:effectLst>
              </a:rPr>
              <a:t>1794 : The  first </a:t>
            </a:r>
            <a:r>
              <a:rPr lang="fr-FR" sz="3200" u="sng" dirty="0" err="1">
                <a:solidFill>
                  <a:srgbClr val="0000FF"/>
                </a:solidFill>
                <a:effectLst>
                  <a:outerShdw blurRad="38100" dist="38100" dir="2700000" algn="tl">
                    <a:srgbClr val="000000">
                      <a:alpha val="43137"/>
                    </a:srgbClr>
                  </a:outerShdw>
                </a:effectLst>
              </a:rPr>
              <a:t>slavery</a:t>
            </a:r>
            <a:r>
              <a:rPr lang="fr-FR" sz="3200" u="sng" dirty="0">
                <a:solidFill>
                  <a:srgbClr val="0000FF"/>
                </a:solidFill>
                <a:effectLst>
                  <a:outerShdw blurRad="38100" dist="38100" dir="2700000" algn="tl">
                    <a:srgbClr val="000000">
                      <a:alpha val="43137"/>
                    </a:srgbClr>
                  </a:outerShdw>
                </a:effectLst>
              </a:rPr>
              <a:t> abolition</a:t>
            </a:r>
          </a:p>
        </p:txBody>
      </p:sp>
      <p:pic>
        <p:nvPicPr>
          <p:cNvPr id="2050" name="Picture 2" descr="Décret d'abolition de l'esclavage du 4 février 1794 — Wikipédia">
            <a:extLst>
              <a:ext uri="{FF2B5EF4-FFF2-40B4-BE49-F238E27FC236}">
                <a16:creationId xmlns:a16="http://schemas.microsoft.com/office/drawing/2014/main" id="{319914D7-E354-4166-AC27-2725F30979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0049" y="387965"/>
            <a:ext cx="3868537" cy="529883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684FA27D-B452-4800-930D-65CD012268B6}"/>
              </a:ext>
            </a:extLst>
          </p:cNvPr>
          <p:cNvSpPr txBox="1"/>
          <p:nvPr/>
        </p:nvSpPr>
        <p:spPr>
          <a:xfrm>
            <a:off x="7069014" y="5900714"/>
            <a:ext cx="5122986" cy="646331"/>
          </a:xfrm>
          <a:prstGeom prst="rect">
            <a:avLst/>
          </a:prstGeom>
          <a:noFill/>
        </p:spPr>
        <p:txBody>
          <a:bodyPr wrap="square" rtlCol="0">
            <a:spAutoFit/>
          </a:bodyPr>
          <a:lstStyle/>
          <a:p>
            <a:r>
              <a:rPr lang="en-US" dirty="0"/>
              <a:t>Free , Abolition of Slavery in the </a:t>
            </a:r>
            <a:r>
              <a:rPr lang="en-US" dirty="0" err="1"/>
              <a:t>Colonies,engraving</a:t>
            </a:r>
            <a:r>
              <a:rPr lang="en-US" dirty="0"/>
              <a:t> 1794</a:t>
            </a:r>
            <a:endParaRPr lang="fr-FR" dirty="0"/>
          </a:p>
        </p:txBody>
      </p:sp>
    </p:spTree>
    <p:extLst>
      <p:ext uri="{BB962C8B-B14F-4D97-AF65-F5344CB8AC3E}">
        <p14:creationId xmlns:p14="http://schemas.microsoft.com/office/powerpoint/2010/main" val="2379660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133F0E05-7ED6-4F13-8EAA-FE2D5B300610}"/>
              </a:ext>
            </a:extLst>
          </p:cNvPr>
          <p:cNvSpPr txBox="1"/>
          <p:nvPr/>
        </p:nvSpPr>
        <p:spPr>
          <a:xfrm>
            <a:off x="838201" y="365125"/>
            <a:ext cx="3816095" cy="193807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altLang="fr-FR" sz="3100" b="1" u="sng" kern="1200" dirty="0">
                <a:solidFill>
                  <a:srgbClr val="0000FF"/>
                </a:solidFill>
                <a:effectLst>
                  <a:outerShdw blurRad="38100" dist="38100" dir="2700000" algn="tl">
                    <a:srgbClr val="000000">
                      <a:alpha val="43137"/>
                    </a:srgbClr>
                  </a:outerShdw>
                </a:effectLst>
                <a:latin typeface="+mj-lt"/>
                <a:ea typeface="+mj-ea"/>
                <a:cs typeface="+mj-cs"/>
              </a:rPr>
              <a:t>1881-82: Ferry laws on free, mandatory and secular schooling from 6 to 13 years old</a:t>
            </a:r>
            <a:endParaRPr lang="en-US" sz="3100" b="1" u="sng" kern="1200" dirty="0">
              <a:solidFill>
                <a:srgbClr val="0000FF"/>
              </a:solidFill>
              <a:effectLst>
                <a:outerShdw blurRad="38100" dist="38100" dir="2700000" algn="tl">
                  <a:srgbClr val="000000">
                    <a:alpha val="43137"/>
                  </a:srgbClr>
                </a:outerShdw>
              </a:effectLst>
              <a:latin typeface="+mj-lt"/>
              <a:ea typeface="+mj-ea"/>
              <a:cs typeface="+mj-cs"/>
            </a:endParaRPr>
          </a:p>
        </p:txBody>
      </p:sp>
      <p:sp>
        <p:nvSpPr>
          <p:cNvPr id="2" name="ZoneTexte 1">
            <a:extLst>
              <a:ext uri="{FF2B5EF4-FFF2-40B4-BE49-F238E27FC236}">
                <a16:creationId xmlns:a16="http://schemas.microsoft.com/office/drawing/2014/main" id="{7A7CB542-99A5-4924-AEC5-48D50230E59C}"/>
              </a:ext>
            </a:extLst>
          </p:cNvPr>
          <p:cNvSpPr txBox="1"/>
          <p:nvPr/>
        </p:nvSpPr>
        <p:spPr>
          <a:xfrm>
            <a:off x="420130" y="2482589"/>
            <a:ext cx="4303550" cy="3694373"/>
          </a:xfrm>
          <a:prstGeom prst="rect">
            <a:avLst/>
          </a:prstGeom>
        </p:spPr>
        <p:txBody>
          <a:bodyPr vert="horz" lIns="91440" tIns="45720" rIns="91440" bIns="45720" rtlCol="0">
            <a:normAutofit lnSpcReduction="10000"/>
          </a:bodyPr>
          <a:lstStyle/>
          <a:p>
            <a:pPr marL="285750" indent="-285750" algn="just">
              <a:lnSpc>
                <a:spcPct val="90000"/>
              </a:lnSpc>
              <a:spcAft>
                <a:spcPts val="600"/>
              </a:spcAft>
              <a:buFont typeface="Wingdings" panose="05000000000000000000" pitchFamily="2" charset="2"/>
              <a:buChar char="§"/>
            </a:pPr>
            <a:r>
              <a:rPr lang="en-US" sz="2000" dirty="0"/>
              <a:t>The Jules Ferry laws are a pair of laws on primary school in France passed in 1881-1882 under the Third Republic, which make school free (law of 16 June 1881), mandatory primary education and participate in secularizing public education (law of 28 March 1882). They are associated with the name of Jules Ferry, a republican political leader from the early days of the Third Republic, who served as Minister of Public Instruction twice between 1879 and 1883.</a:t>
            </a:r>
          </a:p>
          <a:p>
            <a:pPr indent="-228600">
              <a:lnSpc>
                <a:spcPct val="90000"/>
              </a:lnSpc>
              <a:spcAft>
                <a:spcPts val="600"/>
              </a:spcAft>
              <a:buFont typeface="Arial" panose="020B0604020202020204" pitchFamily="34" charset="0"/>
              <a:buChar char="•"/>
            </a:pPr>
            <a:endParaRPr lang="en-US" sz="1700" dirty="0"/>
          </a:p>
        </p:txBody>
      </p:sp>
      <p:pic>
        <p:nvPicPr>
          <p:cNvPr id="9" name="Image 8" descr="Une image contenant texte, extérieur&#10;&#10;Description générée automatiquement">
            <a:extLst>
              <a:ext uri="{FF2B5EF4-FFF2-40B4-BE49-F238E27FC236}">
                <a16:creationId xmlns:a16="http://schemas.microsoft.com/office/drawing/2014/main" id="{2D1C2DA5-F2DA-47CD-9940-166DA3495C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34" r="2" b="45085"/>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Une image contenant texte, extérieur, groupe, vieux&#10;&#10;Description générée automatiquement">
            <a:extLst>
              <a:ext uri="{FF2B5EF4-FFF2-40B4-BE49-F238E27FC236}">
                <a16:creationId xmlns:a16="http://schemas.microsoft.com/office/drawing/2014/main" id="{C80AE0C3-9813-4216-9FAA-E541558AA4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565" b="9802"/>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a:extLst>
              <a:ext uri="{FF2B5EF4-FFF2-40B4-BE49-F238E27FC236}">
                <a16:creationId xmlns:a16="http://schemas.microsoft.com/office/drawing/2014/main" id="{4B0B7F9D-5B0F-427A-8E48-5F13A0944B4E}"/>
              </a:ext>
            </a:extLst>
          </p:cNvPr>
          <p:cNvSpPr txBox="1"/>
          <p:nvPr/>
        </p:nvSpPr>
        <p:spPr>
          <a:xfrm>
            <a:off x="804997" y="2272143"/>
            <a:ext cx="4803637" cy="3788830"/>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000" dirty="0">
              <a:solidFill>
                <a:srgbClr val="000000"/>
              </a:solidFill>
            </a:endParaRPr>
          </a:p>
        </p:txBody>
      </p:sp>
    </p:spTree>
    <p:extLst>
      <p:ext uri="{BB962C8B-B14F-4D97-AF65-F5344CB8AC3E}">
        <p14:creationId xmlns:p14="http://schemas.microsoft.com/office/powerpoint/2010/main" val="1302613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re 1">
            <a:extLst>
              <a:ext uri="{FF2B5EF4-FFF2-40B4-BE49-F238E27FC236}">
                <a16:creationId xmlns:a16="http://schemas.microsoft.com/office/drawing/2014/main" id="{D89D1950-0793-4D73-ABA6-A5EADFBE6EDB}"/>
              </a:ext>
            </a:extLst>
          </p:cNvPr>
          <p:cNvSpPr txBox="1">
            <a:spLocks/>
          </p:cNvSpPr>
          <p:nvPr/>
        </p:nvSpPr>
        <p:spPr>
          <a:xfrm>
            <a:off x="1047280" y="759805"/>
            <a:ext cx="103065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u="sng">
                <a:solidFill>
                  <a:srgbClr val="FFFFFF"/>
                </a:solidFill>
              </a:rPr>
              <a:t>1936: The Social Laws of Popular Front</a:t>
            </a:r>
          </a:p>
        </p:txBody>
      </p:sp>
      <p:sp>
        <p:nvSpPr>
          <p:cNvPr id="3" name="Espace réservé du contenu 2">
            <a:extLst>
              <a:ext uri="{FF2B5EF4-FFF2-40B4-BE49-F238E27FC236}">
                <a16:creationId xmlns:a16="http://schemas.microsoft.com/office/drawing/2014/main" id="{777C1291-DCB9-487B-8535-08E5BE056568}"/>
              </a:ext>
            </a:extLst>
          </p:cNvPr>
          <p:cNvSpPr txBox="1">
            <a:spLocks/>
          </p:cNvSpPr>
          <p:nvPr/>
        </p:nvSpPr>
        <p:spPr>
          <a:xfrm>
            <a:off x="1424904" y="2494450"/>
            <a:ext cx="4053545" cy="35631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300"/>
              <a:t>The Popular Front was a coalition of left-wing parties that ruled France from May 1936 to April 1938. It brought together the three main parties of the left: the SFIO, the Radical Party and the Communist Party (which supported the first two without directly participating in the government), but also a whole nebula of other leftist and anti-fascist movements</a:t>
            </a:r>
          </a:p>
          <a:p>
            <a:endParaRPr lang="en-US" sz="1300"/>
          </a:p>
          <a:p>
            <a:r>
              <a:rPr lang="en-US" sz="1300"/>
              <a:t>The Léon Blum government initiated several important social reforms and is still today one of the essential references in the memory and history of the French left: paid leave (15 days), reduction of working time with the forty-hour week. and the establishment of collective agreements. Compulsory education was increased in 1936 to fourteen years, the links between primary education and high schools were multiplied</a:t>
            </a:r>
          </a:p>
          <a:p>
            <a:endParaRPr lang="en-US" sz="1300"/>
          </a:p>
        </p:txBody>
      </p:sp>
      <p:pic>
        <p:nvPicPr>
          <p:cNvPr id="4" name="Image 3">
            <a:extLst>
              <a:ext uri="{FF2B5EF4-FFF2-40B4-BE49-F238E27FC236}">
                <a16:creationId xmlns:a16="http://schemas.microsoft.com/office/drawing/2014/main" id="{86FCAE8B-075C-4741-B055-CD08093D879B}"/>
              </a:ext>
            </a:extLst>
          </p:cNvPr>
          <p:cNvPicPr>
            <a:picLocks noChangeAspect="1"/>
          </p:cNvPicPr>
          <p:nvPr/>
        </p:nvPicPr>
        <p:blipFill rotWithShape="1">
          <a:blip r:embed="rId2"/>
          <a:srcRect r="1" b="558"/>
          <a:stretch/>
        </p:blipFill>
        <p:spPr>
          <a:xfrm>
            <a:off x="6098892" y="2492376"/>
            <a:ext cx="4802404" cy="3563372"/>
          </a:xfrm>
          <a:prstGeom prst="rect">
            <a:avLst/>
          </a:prstGeom>
        </p:spPr>
      </p:pic>
    </p:spTree>
    <p:extLst>
      <p:ext uri="{BB962C8B-B14F-4D97-AF65-F5344CB8AC3E}">
        <p14:creationId xmlns:p14="http://schemas.microsoft.com/office/powerpoint/2010/main" val="8593328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lowchart: Document 9">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DD56A8EF-A02B-47A1-9CC1-823D6525A030}"/>
              </a:ext>
            </a:extLst>
          </p:cNvPr>
          <p:cNvSpPr txBox="1"/>
          <p:nvPr/>
        </p:nvSpPr>
        <p:spPr>
          <a:xfrm>
            <a:off x="838200" y="171162"/>
            <a:ext cx="2840182" cy="2371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kern="1200" dirty="0">
                <a:solidFill>
                  <a:srgbClr val="FFFFFF"/>
                </a:solidFill>
                <a:latin typeface="+mj-lt"/>
                <a:ea typeface="+mj-ea"/>
                <a:cs typeface="+mj-cs"/>
              </a:rPr>
              <a:t>1944, women's right to vote</a:t>
            </a:r>
          </a:p>
        </p:txBody>
      </p:sp>
      <p:sp>
        <p:nvSpPr>
          <p:cNvPr id="4" name="ZoneTexte 3">
            <a:extLst>
              <a:ext uri="{FF2B5EF4-FFF2-40B4-BE49-F238E27FC236}">
                <a16:creationId xmlns:a16="http://schemas.microsoft.com/office/drawing/2014/main" id="{35A77BF6-4093-41B7-A0F5-E29CFA4EFE75}"/>
              </a:ext>
            </a:extLst>
          </p:cNvPr>
          <p:cNvSpPr txBox="1"/>
          <p:nvPr/>
        </p:nvSpPr>
        <p:spPr>
          <a:xfrm>
            <a:off x="4206875" y="639763"/>
            <a:ext cx="7346950" cy="417513"/>
          </a:xfrm>
          <a:prstGeom prst="rect">
            <a:avLst/>
          </a:prstGeom>
          <a:noFill/>
        </p:spPr>
        <p:txBody>
          <a:bodyPr wrap="square" rtlCol="0" anchor="t">
            <a:norm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2000" b="1" dirty="0">
                <a:solidFill>
                  <a:srgbClr val="0070C0"/>
                </a:solidFill>
              </a:rPr>
              <a:t>70 years ago, women voted for the first time in France!</a:t>
            </a:r>
            <a:endParaRPr lang="fr-FR" sz="2000" b="1" dirty="0">
              <a:solidFill>
                <a:srgbClr val="0070C0"/>
              </a:solidFill>
            </a:endParaRPr>
          </a:p>
        </p:txBody>
      </p:sp>
      <p:sp>
        <p:nvSpPr>
          <p:cNvPr id="5" name="Sous-titre 2">
            <a:extLst>
              <a:ext uri="{FF2B5EF4-FFF2-40B4-BE49-F238E27FC236}">
                <a16:creationId xmlns:a16="http://schemas.microsoft.com/office/drawing/2014/main" id="{66D31E65-1609-47B0-8EB8-0E4C178CE9CA}"/>
              </a:ext>
            </a:extLst>
          </p:cNvPr>
          <p:cNvSpPr>
            <a:spLocks noGrp="1"/>
          </p:cNvSpPr>
          <p:nvPr/>
        </p:nvSpPr>
        <p:spPr>
          <a:xfrm>
            <a:off x="4206875" y="1125538"/>
            <a:ext cx="7346950" cy="5094288"/>
          </a:xfrm>
          <a:prstGeom prst="rect">
            <a:avLst/>
          </a:prstGeom>
        </p:spPr>
        <p:txBody>
          <a:bodyPr vert="horz" wrap="square"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fr-FR" dirty="0"/>
          </a:p>
          <a:p>
            <a:endParaRPr lang="fr-FR" dirty="0"/>
          </a:p>
        </p:txBody>
      </p:sp>
      <p:sp>
        <p:nvSpPr>
          <p:cNvPr id="2" name="Rectangle 1">
            <a:extLst>
              <a:ext uri="{FF2B5EF4-FFF2-40B4-BE49-F238E27FC236}">
                <a16:creationId xmlns:a16="http://schemas.microsoft.com/office/drawing/2014/main" id="{907BC149-82C9-4314-8185-B56C9E60B863}"/>
              </a:ext>
            </a:extLst>
          </p:cNvPr>
          <p:cNvSpPr/>
          <p:nvPr/>
        </p:nvSpPr>
        <p:spPr>
          <a:xfrm>
            <a:off x="4206874" y="1125538"/>
            <a:ext cx="7574817" cy="2585323"/>
          </a:xfrm>
          <a:prstGeom prst="rect">
            <a:avLst/>
          </a:prstGeom>
        </p:spPr>
        <p:txBody>
          <a:bodyPr wrap="square">
            <a:spAutoFit/>
          </a:bodyPr>
          <a:lstStyle/>
          <a:p>
            <a:r>
              <a:rPr lang="en-US" dirty="0">
                <a:solidFill>
                  <a:srgbClr val="000000"/>
                </a:solidFill>
              </a:rPr>
              <a:t>On 21 April 1944, General de Gaulle granted French women the right to vote by order in the provisional government of Algiers. A century passed after the introduction of universal male suffrage in 1848. Women then become "electors and eligible in France under the same conditions as men". On April 29, 1945, these French women exercised this right for the first time in municipal elections.</a:t>
            </a:r>
          </a:p>
          <a:p>
            <a:r>
              <a:rPr lang="en-US" dirty="0">
                <a:solidFill>
                  <a:srgbClr val="000000"/>
                </a:solidFill>
              </a:rPr>
              <a:t>Denmark (1915), Poland (1917), Serbia (1918) established women's right to vote earlier than France, while Portugal (1976) granted women the right to vote much later because it was a dictatorship.  </a:t>
            </a:r>
          </a:p>
        </p:txBody>
      </p:sp>
      <p:pic>
        <p:nvPicPr>
          <p:cNvPr id="7" name="Picture 4" descr="Résultat de recherche d'images pour &quot;droit de vote des femmes en france&quot;">
            <a:extLst>
              <a:ext uri="{FF2B5EF4-FFF2-40B4-BE49-F238E27FC236}">
                <a16:creationId xmlns:a16="http://schemas.microsoft.com/office/drawing/2014/main" id="{36AA1E82-988E-460A-AD6D-7F6AB851A2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01" r="32044" b="-2"/>
          <a:stretch/>
        </p:blipFill>
        <p:spPr bwMode="auto">
          <a:xfrm>
            <a:off x="410309" y="2713472"/>
            <a:ext cx="3373972" cy="3882585"/>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0E7C5405-2DBB-4024-84FA-1C2ACE516DE2}"/>
              </a:ext>
            </a:extLst>
          </p:cNvPr>
          <p:cNvSpPr txBox="1"/>
          <p:nvPr/>
        </p:nvSpPr>
        <p:spPr>
          <a:xfrm>
            <a:off x="3886200" y="5556738"/>
            <a:ext cx="7346950" cy="646331"/>
          </a:xfrm>
          <a:prstGeom prst="rect">
            <a:avLst/>
          </a:prstGeom>
          <a:noFill/>
        </p:spPr>
        <p:txBody>
          <a:bodyPr wrap="square" rtlCol="0">
            <a:spAutoFit/>
          </a:bodyPr>
          <a:lstStyle/>
          <a:p>
            <a:r>
              <a:rPr lang="en-US" dirty="0"/>
              <a:t>Women vote for the first time in the first round of municipal elections on April 29, 1945</a:t>
            </a:r>
            <a:endParaRPr lang="fr-FR" dirty="0"/>
          </a:p>
        </p:txBody>
      </p:sp>
    </p:spTree>
    <p:extLst>
      <p:ext uri="{BB962C8B-B14F-4D97-AF65-F5344CB8AC3E}">
        <p14:creationId xmlns:p14="http://schemas.microsoft.com/office/powerpoint/2010/main" val="185040335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1179</Words>
  <Application>Microsoft Office PowerPoint</Application>
  <PresentationFormat>Grand écran</PresentationFormat>
  <Paragraphs>49</Paragraphs>
  <Slides>14</Slides>
  <Notes>7</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14</vt:i4>
      </vt:variant>
    </vt:vector>
  </HeadingPairs>
  <TitlesOfParts>
    <vt:vector size="19" baseType="lpstr">
      <vt:lpstr>Arial</vt:lpstr>
      <vt:lpstr>Calibri</vt:lpstr>
      <vt:lpstr>Calibri Light</vt:lpstr>
      <vt:lpstr>Wingdings</vt:lpstr>
      <vt:lpstr>Thème Office</vt:lpstr>
      <vt:lpstr>Présentation PowerPoint</vt:lpstr>
      <vt:lpstr>The French Revolution</vt:lpstr>
      <vt:lpstr>The National Assembly</vt:lpstr>
      <vt:lpstr>The Declaration of Human and Citizen Rights</vt:lpstr>
      <vt:lpstr>Birth of the First Republic</vt:lpstr>
      <vt:lpstr>Présentation PowerPoint</vt:lpstr>
      <vt:lpstr>Présentation PowerPoint</vt:lpstr>
      <vt:lpstr>Présentation PowerPoint</vt:lpstr>
      <vt:lpstr>Présentation PowerPoint</vt:lpstr>
      <vt:lpstr>Présentation PowerPoint</vt:lpstr>
      <vt:lpstr>Présentation PowerPoint</vt:lpstr>
      <vt:lpstr>1950: Housing Act (moderate rent dwellings)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révolution française</dc:title>
  <dc:creator>ELEVE</dc:creator>
  <cp:lastModifiedBy>Jean Claude MARTIN</cp:lastModifiedBy>
  <cp:revision>34</cp:revision>
  <dcterms:created xsi:type="dcterms:W3CDTF">2021-02-08T20:17:44Z</dcterms:created>
  <dcterms:modified xsi:type="dcterms:W3CDTF">2021-05-05T11:54:09Z</dcterms:modified>
</cp:coreProperties>
</file>