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65" r:id="rId11"/>
    <p:sldId id="301" r:id="rId12"/>
    <p:sldId id="302" r:id="rId13"/>
    <p:sldId id="292" r:id="rId14"/>
    <p:sldId id="299" r:id="rId15"/>
    <p:sldId id="269" r:id="rId16"/>
    <p:sldId id="295" r:id="rId17"/>
    <p:sldId id="303" r:id="rId18"/>
    <p:sldId id="290" r:id="rId19"/>
    <p:sldId id="288" r:id="rId20"/>
    <p:sldId id="304" r:id="rId21"/>
    <p:sldId id="305" r:id="rId22"/>
    <p:sldId id="266" r:id="rId23"/>
    <p:sldId id="296" r:id="rId24"/>
    <p:sldId id="298" r:id="rId25"/>
    <p:sldId id="281" r:id="rId26"/>
    <p:sldId id="286" r:id="rId27"/>
    <p:sldId id="293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06" r:id="rId37"/>
    <p:sldId id="297" r:id="rId38"/>
  </p:sldIdLst>
  <p:sldSz cx="9144000" cy="6858000" type="screen4x3"/>
  <p:notesSz cx="6864350" cy="9994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481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481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26506BB9-CE08-4F1C-B369-E8328338205A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3421"/>
            <a:ext cx="2974552" cy="501480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8210" y="9493421"/>
            <a:ext cx="2974552" cy="501480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D5EA8175-8402-41A8-B289-32B4D41686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95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4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2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9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5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10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78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9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48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82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58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9BB9-20F3-4861-B2CA-0AC0B30ED510}" type="datetimeFigureOut">
              <a:rPr lang="en-GB" smtClean="0"/>
              <a:pPr/>
              <a:t>10/08/2017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D2BE-86A6-49EA-AEF9-90D09F666A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00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340768"/>
            <a:ext cx="75608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Error Correction and Reformulation</a:t>
            </a:r>
          </a:p>
          <a:p>
            <a:pPr algn="ctr"/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and when to correct students’ mistakes</a:t>
            </a:r>
          </a:p>
          <a:p>
            <a:pPr algn="ctr"/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improve and upgrade students’ language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6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Lewis Richards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2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920880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Arial" pitchFamily="34" charset="0"/>
                <a:cs typeface="Arial" pitchFamily="34" charset="0"/>
              </a:rPr>
              <a:t>When to correct?</a:t>
            </a:r>
          </a:p>
          <a:p>
            <a:endParaRPr lang="en-GB" sz="4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Instant correction</a:t>
            </a:r>
          </a:p>
          <a:p>
            <a:pPr marL="742950" indent="-742950">
              <a:buAutoNum type="arabicPeriod"/>
            </a:pPr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Correct in real time as students are speaking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Try to get students to self-correct and peer-correct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How?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Pros and Cons?</a:t>
            </a:r>
          </a:p>
          <a:p>
            <a:endParaRPr lang="en-GB" sz="4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4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8000" b="1" dirty="0">
              <a:solidFill>
                <a:srgbClr val="FFFF00"/>
              </a:solidFill>
            </a:endParaRPr>
          </a:p>
          <a:p>
            <a:pPr algn="ctr"/>
            <a:endParaRPr lang="en-GB" sz="8000" b="1" dirty="0" smtClean="0">
              <a:solidFill>
                <a:srgbClr val="FFFF00"/>
              </a:solidFill>
            </a:endParaRPr>
          </a:p>
          <a:p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8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836712"/>
            <a:ext cx="63367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Arial" pitchFamily="34" charset="0"/>
                <a:cs typeface="Arial" pitchFamily="34" charset="0"/>
              </a:rPr>
              <a:t>When to correct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en-GB" sz="4000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2"/>
            </a:pPr>
            <a:r>
              <a:rPr lang="en-GB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‘Hot’ correction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Correct as students speak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 But write on a slip of paper, so they can choose when to correct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Pros and Cons?</a:t>
            </a:r>
          </a:p>
        </p:txBody>
      </p:sp>
    </p:spTree>
    <p:extLst>
      <p:ext uri="{BB962C8B-B14F-4D97-AF65-F5344CB8AC3E}">
        <p14:creationId xmlns:p14="http://schemas.microsoft.com/office/powerpoint/2010/main" val="18098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6840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  <a:cs typeface="Arial" pitchFamily="34" charset="0"/>
              </a:rPr>
              <a:t>When to correct?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Delayed Correction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Make a note of students’ errors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Deal with them later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How?  When?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4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124744"/>
            <a:ext cx="7200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Delayed Correction Techniques</a:t>
            </a:r>
          </a:p>
          <a:p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 Write errors up on the board – correct in pairs at the end of the exercise.</a:t>
            </a:r>
          </a:p>
          <a:p>
            <a:endParaRPr lang="en-GB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 Type up the errors and set for homework.</a:t>
            </a:r>
          </a:p>
          <a:p>
            <a:endParaRPr lang="en-GB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 Make into a competition: grammar/language gamble</a:t>
            </a:r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44824"/>
            <a:ext cx="74168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instant correction with your partner – try correcting them!</a:t>
            </a:r>
            <a:endParaRPr lang="en-GB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43067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Correcting Writing</a:t>
            </a:r>
            <a:endParaRPr lang="en-GB" sz="8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8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Arial" pitchFamily="34" charset="0"/>
                <a:cs typeface="Arial" pitchFamily="34" charset="0"/>
              </a:rPr>
              <a:t>What different ways are there to correct students’ writing?</a:t>
            </a:r>
            <a:endParaRPr lang="en-GB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476672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Options for correcting writing</a:t>
            </a:r>
          </a:p>
          <a:p>
            <a:pPr algn="ctr"/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the mistakes and give the correction directly.</a:t>
            </a:r>
          </a:p>
          <a:p>
            <a:pPr marL="514350" indent="-514350">
              <a:buAutoNum type="arabicPeriod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Underline the mistake, and get the student to correct it.  Pairs?</a:t>
            </a:r>
          </a:p>
          <a:p>
            <a:pPr marL="514350" indent="-514350">
              <a:buAutoNum type="arabicPeriod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Identify the type of mistake (e.g. grammar/spelling), and get student to correct it.</a:t>
            </a:r>
          </a:p>
          <a:p>
            <a:pPr marL="514350" indent="-514350">
              <a:buAutoNum type="arabicPeriod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Write the number of mistakes at the end of each line.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3600" dirty="0" smtClean="0">
                <a:latin typeface="Arial" pitchFamily="34" charset="0"/>
                <a:cs typeface="Arial" pitchFamily="34" charset="0"/>
              </a:rPr>
              <a:t>Use a Correction Code</a:t>
            </a:r>
          </a:p>
          <a:p>
            <a:pPr marL="342900" indent="-342900">
              <a:buAutoNum type="arabicPeriod"/>
            </a:pPr>
            <a:endParaRPr lang="en-GB" sz="2400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T (tense)	  		6.  G/I  (gerund/infinitive)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Sp. (spelling)		7.  Prep. 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WWF (wrong word form)	8.  </a:t>
            </a:r>
            <a:r>
              <a:rPr lang="en-GB" sz="2400" dirty="0" err="1" smtClean="0">
                <a:solidFill>
                  <a:srgbClr val="FFFF00"/>
                </a:solidFill>
              </a:rPr>
              <a:t>Punc</a:t>
            </a:r>
            <a:r>
              <a:rPr lang="en-GB" sz="2400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WO (word order)		9.  ^  (missing word)</a:t>
            </a:r>
          </a:p>
          <a:p>
            <a:pPr marL="342900" indent="-342900">
              <a:buAutoNum type="arabicPeriod"/>
            </a:pPr>
            <a:endParaRPr lang="en-GB" sz="2400" dirty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FF00"/>
                </a:solidFill>
              </a:rPr>
              <a:t>S/P (singular/plural)	10.  Coll.</a:t>
            </a:r>
          </a:p>
          <a:p>
            <a:pPr marL="342900" indent="-342900"/>
            <a:endParaRPr lang="en-GB" sz="2400" dirty="0">
              <a:solidFill>
                <a:srgbClr val="FFFF00"/>
              </a:solidFill>
            </a:endParaRPr>
          </a:p>
          <a:p>
            <a:r>
              <a:rPr lang="en-GB" sz="2400" dirty="0" smtClean="0">
                <a:solidFill>
                  <a:srgbClr val="FFFF00"/>
                </a:solidFill>
              </a:rPr>
              <a:t>5a)  WW (wrong word)</a:t>
            </a:r>
            <a:r>
              <a:rPr lang="en-GB" sz="2400" dirty="0" smtClean="0">
                <a:solidFill>
                  <a:srgbClr val="FFFF00"/>
                </a:solidFill>
              </a:rPr>
              <a:t>	11.  WTF?!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815" y="198884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Peer correction </a:t>
            </a:r>
            <a:endParaRPr lang="en-GB" sz="8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3448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Discussion:</a:t>
            </a:r>
          </a:p>
          <a:p>
            <a:pPr marL="285750" indent="-285750"/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What the main reasons that students make mistakes in English?</a:t>
            </a:r>
          </a:p>
          <a:p>
            <a:pPr marL="285750" indent="-285750"/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3200" dirty="0" smtClean="0">
                <a:latin typeface="Arial" pitchFamily="34" charset="0"/>
                <a:cs typeface="Arial" pitchFamily="34" charset="0"/>
              </a:rPr>
              <a:t>  How do your students feel when they make mistakes?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3200" dirty="0" smtClean="0">
                <a:latin typeface="Arial" pitchFamily="34" charset="0"/>
                <a:cs typeface="Arial" pitchFamily="34" charset="0"/>
              </a:rPr>
              <a:t>  What can we do as teachers to use students’ mistakes and help them improve?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692150"/>
            <a:ext cx="7272337" cy="421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</a:rPr>
              <a:t>Peer and Self-Correction</a:t>
            </a:r>
          </a:p>
          <a:p>
            <a:pPr algn="ctr">
              <a:defRPr/>
            </a:pPr>
            <a:endParaRPr lang="en-GB" sz="36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FFFF00"/>
                </a:solidFill>
              </a:rPr>
              <a:t> Scaffold it </a:t>
            </a:r>
          </a:p>
          <a:p>
            <a:pPr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FFFF00"/>
                </a:solidFill>
              </a:rPr>
              <a:t> Include positive things as well as corrections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GB" sz="2800" dirty="0" smtClean="0"/>
              <a:t>Look at the self-correction checklist.  Think of three things you could add to it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8402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13" y="476250"/>
            <a:ext cx="7848600" cy="587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Peer Correction Checklist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sz="2800" b="1" dirty="0">
                <a:solidFill>
                  <a:srgbClr val="FFFF00"/>
                </a:solidFill>
              </a:rPr>
              <a:t>Read your partner’s essay and find:</a:t>
            </a:r>
          </a:p>
          <a:p>
            <a:pPr algn="ctr">
              <a:defRPr/>
            </a:pPr>
            <a:endParaRPr lang="en-GB" sz="2800" dirty="0"/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two examples of good tenses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some grammar which isn’t quite right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a phrase you like and want to learn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a real-life example 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two nice collocations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a good linking phrase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 an example of the ‘impersonal passive’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3 pieces of vocabulary about cities</a:t>
            </a:r>
          </a:p>
          <a:p>
            <a:pPr marL="457200" indent="-457200" algn="ctr">
              <a:buFont typeface="Arial" pitchFamily="34" charset="0"/>
              <a:buChar char="•"/>
              <a:defRPr/>
            </a:pPr>
            <a:r>
              <a:rPr lang="en-GB" sz="2800" dirty="0"/>
              <a:t>a spelling mistake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510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572" y="1700808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Other ideas</a:t>
            </a:r>
            <a:endParaRPr lang="en-GB" sz="8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04664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Highlight good stuff</a:t>
            </a:r>
          </a:p>
          <a:p>
            <a:pPr marL="514350" indent="-514350">
              <a:buAutoNum type="arabicPeriod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Copy a really good piece of writing and share it with the class</a:t>
            </a:r>
          </a:p>
          <a:p>
            <a:pPr marL="514350" indent="-514350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Reformulate a paragraph</a:t>
            </a:r>
          </a:p>
          <a:p>
            <a:pPr marL="514350" indent="-514350">
              <a:buAutoNum type="arabicPeriod" startAt="3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Correction questionnaire</a:t>
            </a:r>
          </a:p>
          <a:p>
            <a:pPr marL="514350" indent="-514350">
              <a:buAutoNum type="arabicPeriod" startAt="3"/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3200" dirty="0" smtClean="0">
                <a:latin typeface="Arial" pitchFamily="34" charset="0"/>
                <a:cs typeface="Arial" pitchFamily="34" charset="0"/>
              </a:rPr>
              <a:t>Make comments on writing more varied</a:t>
            </a:r>
          </a:p>
          <a:p>
            <a:pPr marL="514350" indent="-514350"/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63367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GB" sz="3200" dirty="0" smtClean="0">
                <a:latin typeface="Arial" pitchFamily="34" charset="0"/>
                <a:cs typeface="Arial" pitchFamily="34" charset="0"/>
              </a:rPr>
              <a:t>6.  Pull them aside after the class and say they’re doing well</a:t>
            </a:r>
          </a:p>
          <a:p>
            <a:pPr marL="285750" indent="-285750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3200" dirty="0" smtClean="0">
                <a:latin typeface="Arial" pitchFamily="34" charset="0"/>
                <a:cs typeface="Arial" pitchFamily="34" charset="0"/>
              </a:rPr>
              <a:t>7.  Get them to record themselves, and give you feedback on their speaking</a:t>
            </a:r>
          </a:p>
          <a:p>
            <a:pPr marL="285750" indent="-285750"/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3200" dirty="0" smtClean="0">
                <a:latin typeface="Arial" pitchFamily="34" charset="0"/>
                <a:cs typeface="Arial" pitchFamily="34" charset="0"/>
              </a:rPr>
              <a:t>8.  Tell the students to bring in five words they find difficult to say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Reformulation</a:t>
            </a:r>
          </a:p>
          <a:p>
            <a:pPr algn="ctr"/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latin typeface="Arial" pitchFamily="34" charset="0"/>
                <a:cs typeface="Arial" pitchFamily="34" charset="0"/>
              </a:rPr>
              <a:t>What is it?</a:t>
            </a:r>
          </a:p>
          <a:p>
            <a:pPr algn="ctr"/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400" dirty="0" smtClean="0">
                <a:latin typeface="Arial" pitchFamily="34" charset="0"/>
                <a:cs typeface="Arial" pitchFamily="34" charset="0"/>
              </a:rPr>
              <a:t>How do you do it in speaking?</a:t>
            </a:r>
          </a:p>
          <a:p>
            <a:pPr algn="ctr"/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71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344816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i="1" dirty="0" smtClean="0">
                <a:latin typeface="Arial" pitchFamily="34" charset="0"/>
                <a:cs typeface="Arial" pitchFamily="34" charset="0"/>
              </a:rPr>
              <a:t>How would you reformulate this sentence?</a:t>
            </a:r>
          </a:p>
          <a:p>
            <a:endParaRPr lang="en-GB" sz="3600" i="1" dirty="0" smtClean="0">
              <a:solidFill>
                <a:srgbClr val="FFFF00"/>
              </a:solidFill>
            </a:endParaRPr>
          </a:p>
          <a:p>
            <a:endParaRPr lang="en-GB" sz="3600" i="1" dirty="0" smtClean="0">
              <a:solidFill>
                <a:srgbClr val="FFFF00"/>
              </a:solidFill>
            </a:endParaRPr>
          </a:p>
          <a:p>
            <a:r>
              <a:rPr lang="en-GB" sz="44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“I have a good feeling with my host family”</a:t>
            </a:r>
          </a:p>
          <a:p>
            <a:endParaRPr lang="en-GB" sz="3600" i="1" dirty="0">
              <a:solidFill>
                <a:srgbClr val="FFFF00"/>
              </a:solidFill>
            </a:endParaRPr>
          </a:p>
          <a:p>
            <a:endParaRPr lang="en-GB" sz="3600" i="1" dirty="0" smtClean="0">
              <a:solidFill>
                <a:srgbClr val="FFFF00"/>
              </a:solidFill>
            </a:endParaRPr>
          </a:p>
          <a:p>
            <a:endParaRPr lang="en-GB" sz="3600" dirty="0" smtClean="0"/>
          </a:p>
          <a:p>
            <a:endParaRPr lang="en-GB" sz="3600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71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71600" y="302359"/>
            <a:ext cx="74168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Gap the reformulated sentence and elicit:</a:t>
            </a:r>
          </a:p>
          <a:p>
            <a:pPr marL="514350" indent="-514350"/>
            <a:r>
              <a:rPr lang="en-GB" sz="2800" dirty="0" smtClean="0">
                <a:latin typeface="Arial" pitchFamily="34" charset="0"/>
                <a:cs typeface="Arial" pitchFamily="34" charset="0"/>
              </a:rPr>
              <a:t>I g_____ on well w_____ my host family</a:t>
            </a:r>
          </a:p>
          <a:p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 Write prompts and elicit:</a:t>
            </a:r>
          </a:p>
          <a:p>
            <a:pPr marL="285750" indent="-285750"/>
            <a:r>
              <a:rPr lang="en-GB" sz="2800" dirty="0" smtClean="0">
                <a:latin typeface="Arial" pitchFamily="34" charset="0"/>
                <a:cs typeface="Arial" pitchFamily="34" charset="0"/>
              </a:rPr>
              <a:t>get/well/host family </a:t>
            </a:r>
          </a:p>
          <a:p>
            <a:pPr marL="285750" indent="-285750"/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Elicit/teach collocations</a:t>
            </a:r>
          </a:p>
          <a:p>
            <a:pPr marL="514350" indent="-514350"/>
            <a:r>
              <a:rPr lang="en-GB" sz="2800" i="1" dirty="0" smtClean="0">
                <a:latin typeface="Arial" pitchFamily="34" charset="0"/>
                <a:cs typeface="Arial" pitchFamily="34" charset="0"/>
              </a:rPr>
              <a:t>really well/great/like a house on fire</a:t>
            </a:r>
          </a:p>
          <a:p>
            <a:pPr marL="514350" indent="-514350"/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 Negative form</a:t>
            </a:r>
          </a:p>
          <a:p>
            <a:pPr marL="514350" indent="-514350"/>
            <a:r>
              <a:rPr lang="en-GB" sz="2800" i="1" dirty="0" smtClean="0">
                <a:latin typeface="Arial" pitchFamily="34" charset="0"/>
                <a:cs typeface="Arial" pitchFamily="34" charset="0"/>
              </a:rPr>
              <a:t>I don’t get on very well with my boss</a:t>
            </a:r>
          </a:p>
          <a:p>
            <a:pPr marL="514350" indent="-514350"/>
            <a:endParaRPr lang="en-GB" sz="2800" i="1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GB" sz="28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 Similar options</a:t>
            </a:r>
          </a:p>
          <a:p>
            <a:pPr marL="514350" indent="-514350"/>
            <a:r>
              <a:rPr lang="en-GB" sz="2800" i="1" dirty="0" smtClean="0">
                <a:latin typeface="Arial" pitchFamily="34" charset="0"/>
                <a:cs typeface="Arial" pitchFamily="34" charset="0"/>
              </a:rPr>
              <a:t>Me and my sister have a close relationship</a:t>
            </a:r>
          </a:p>
          <a:p>
            <a:pPr marL="514350" indent="-514350"/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1258888" y="836613"/>
            <a:ext cx="62658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 think I am likely staying in England after my course..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In Singapore the police always send you to jail for chewing gum..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 don’t know if I go to university this year, or I take a year’s break</a:t>
            </a:r>
          </a:p>
        </p:txBody>
      </p:sp>
    </p:spTree>
    <p:extLst>
      <p:ext uri="{BB962C8B-B14F-4D97-AF65-F5344CB8AC3E}">
        <p14:creationId xmlns:p14="http://schemas.microsoft.com/office/powerpoint/2010/main" val="24099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1403350" y="549275"/>
            <a:ext cx="66960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There’s a good c_______ that I _____ stay in England after my course…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The police have a z_____-t______ policy on throwing chewing gum in the street in Singapore…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I’m in t______ m______ about whether to go to university this year, or take a gap year first</a:t>
            </a:r>
          </a:p>
        </p:txBody>
      </p:sp>
    </p:spTree>
    <p:extLst>
      <p:ext uri="{BB962C8B-B14F-4D97-AF65-F5344CB8AC3E}">
        <p14:creationId xmlns:p14="http://schemas.microsoft.com/office/powerpoint/2010/main" val="38733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84887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/>
            <a:r>
              <a:rPr lang="en-GB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Common reasons for errors</a:t>
            </a:r>
          </a:p>
          <a:p>
            <a:endParaRPr lang="en-GB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L1 transfer: </a:t>
            </a:r>
            <a:r>
              <a:rPr lang="en-GB" sz="2400" i="1" dirty="0" smtClean="0">
                <a:latin typeface="Arial" pitchFamily="34" charset="0"/>
                <a:cs typeface="Arial" pitchFamily="34" charset="0"/>
              </a:rPr>
              <a:t>‘Last weekend, I have been to Bath’</a:t>
            </a:r>
            <a:endParaRPr lang="en-GB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Fossilisation of an error: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uncorrected in class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Over-application of a rule</a:t>
            </a:r>
          </a:p>
          <a:p>
            <a:r>
              <a:rPr lang="en-GB" sz="2400" i="1" dirty="0" smtClean="0">
                <a:latin typeface="Arial" pitchFamily="34" charset="0"/>
                <a:cs typeface="Arial" pitchFamily="34" charset="0"/>
              </a:rPr>
              <a:t>This morning I had had a shower before I had breakfast</a:t>
            </a:r>
          </a:p>
          <a:p>
            <a:endParaRPr lang="en-GB" sz="2400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Just done it in class</a:t>
            </a:r>
          </a:p>
          <a:p>
            <a:endParaRPr lang="en-GB" sz="24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alse </a:t>
            </a:r>
            <a:r>
              <a:rPr lang="en-GB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friends (especially Latin languages</a:t>
            </a:r>
            <a:r>
              <a:rPr lang="en-GB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GB" sz="2400" i="1" dirty="0" smtClean="0">
                <a:latin typeface="Arial" pitchFamily="34" charset="0"/>
                <a:cs typeface="Arial" pitchFamily="34" charset="0"/>
              </a:rPr>
              <a:t>My sister is very sensible.  She cries easily.</a:t>
            </a:r>
          </a:p>
          <a:p>
            <a:endParaRPr lang="en-GB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116013" y="476250"/>
            <a:ext cx="6985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2800">
                <a:latin typeface="Arial" panose="020B0604020202020204" pitchFamily="34" charset="0"/>
              </a:rPr>
              <a:t>What are the chances of you staying in England after your course?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2800">
                <a:latin typeface="Arial" panose="020B0604020202020204" pitchFamily="34" charset="0"/>
              </a:rPr>
              <a:t> Do you think zero-tolerance policy on crime is effective?  Are there some situations in which it’s better to turn a blind eye?  Why/why not?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GB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GB" altLang="en-US" sz="2800">
                <a:latin typeface="Arial" panose="020B0604020202020204" pitchFamily="34" charset="0"/>
              </a:rPr>
              <a:t> Are you in two minds about what to do in the near future, or do you have it all planned out?</a:t>
            </a:r>
          </a:p>
        </p:txBody>
      </p:sp>
    </p:spTree>
    <p:extLst>
      <p:ext uri="{BB962C8B-B14F-4D97-AF65-F5344CB8AC3E}">
        <p14:creationId xmlns:p14="http://schemas.microsoft.com/office/powerpoint/2010/main" val="41041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208962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Arial" panose="020B0604020202020204" pitchFamily="34" charset="0"/>
              </a:rPr>
              <a:t>Reformulate these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 watched the whole first series of ‘Orange is the new Black’ in one day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He’s not at work today because he’s ill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It’s a general rule, but it’s not the law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 was too lazy to do my homework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The food has expired, so I don’t want to eat it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Which pub do you want to go to?  I don’t care.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I’m from Spain.  </a:t>
            </a:r>
            <a:r>
              <a:rPr lang="en-GB" altLang="en-US" sz="2800" i="1">
                <a:latin typeface="Arial" panose="020B0604020202020204" pitchFamily="34" charset="0"/>
              </a:rPr>
              <a:t>Which part?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I’m not coming tonight.  </a:t>
            </a:r>
            <a:r>
              <a:rPr lang="en-GB" altLang="en-US" sz="2800" i="1">
                <a:latin typeface="Arial" panose="020B0604020202020204" pitchFamily="34" charset="0"/>
              </a:rPr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1337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539750" y="765175"/>
            <a:ext cx="77771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I b_____-w______ the whole first series of ‘Orange is the new black’ in one s_________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GB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He’s o____ sick today…[or: he’s p_____ a s_______]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GB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It’s the u_______ r______ in Switzerland that you don’t mow the grass on Sundays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GB" altLang="en-US" sz="2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en-US" sz="2800">
                <a:latin typeface="Arial" panose="020B0604020202020204" pitchFamily="34" charset="0"/>
              </a:rPr>
              <a:t> I c________ be b__________ to do my homework/I didn’t g_____ r______ to doing my homework</a:t>
            </a:r>
          </a:p>
        </p:txBody>
      </p:sp>
    </p:spTree>
    <p:extLst>
      <p:ext uri="{BB962C8B-B14F-4D97-AF65-F5344CB8AC3E}">
        <p14:creationId xmlns:p14="http://schemas.microsoft.com/office/powerpoint/2010/main" val="287503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3"/>
          <p:cNvSpPr txBox="1">
            <a:spLocks noChangeArrowheads="1"/>
          </p:cNvSpPr>
          <p:nvPr/>
        </p:nvSpPr>
        <p:spPr bwMode="auto">
          <a:xfrm>
            <a:off x="1042988" y="2060575"/>
            <a:ext cx="6985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>
                <a:latin typeface="Arial" panose="020B0604020202020204" pitchFamily="34" charset="0"/>
              </a:rPr>
              <a:t>‘The food has expired, so I don’t want to eat it’</a:t>
            </a:r>
          </a:p>
        </p:txBody>
      </p:sp>
    </p:spTree>
    <p:extLst>
      <p:ext uri="{BB962C8B-B14F-4D97-AF65-F5344CB8AC3E}">
        <p14:creationId xmlns:p14="http://schemas.microsoft.com/office/powerpoint/2010/main" val="3441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611188" y="836613"/>
            <a:ext cx="763270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Arial" panose="020B0604020202020204" pitchFamily="34" charset="0"/>
              </a:rPr>
              <a:t>This milk has g_____ o____, I’m going to p_____ it away…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Arial" panose="020B0604020202020204" pitchFamily="34" charset="0"/>
              </a:rPr>
              <a:t>This bread has gone m_______, let’s c______ it away…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Arial" panose="020B0604020202020204" pitchFamily="34" charset="0"/>
              </a:rPr>
              <a:t>These prawns are p______ the b____ b_____ date, they are a bit dodgy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>
                <a:solidFill>
                  <a:srgbClr val="FFFF00"/>
                </a:solidFill>
                <a:latin typeface="Arial" panose="020B0604020202020204" pitchFamily="34" charset="0"/>
              </a:rPr>
              <a:t>This bread is a bit s________, let’s use it to make breadcrumbs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611188" y="1052513"/>
            <a:ext cx="74168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Which pub do you want to go to?  I don’t mind, I’m e________ e________ way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I’m from Spain.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Oh, w_____________?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I’m not coming tonight.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Oh, h______ c__________?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2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54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404813"/>
            <a:ext cx="7343775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/>
              <a:t>Principles of correction</a:t>
            </a:r>
          </a:p>
          <a:p>
            <a:pPr algn="ctr"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Get the student to do it first – tell them only if they can’t work it out.</a:t>
            </a:r>
          </a:p>
          <a:p>
            <a:pPr marL="514350" indent="-514350">
              <a:buFontTx/>
              <a:buAutoNum type="arabicPeriod"/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 Try to get students to tell you why, not just the correct answer</a:t>
            </a:r>
          </a:p>
          <a:p>
            <a:pPr marL="514350" indent="-514350">
              <a:buFontTx/>
              <a:buAutoNum type="arabicPeriod"/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 Ask for a similar example so you can check it’s been learned</a:t>
            </a:r>
          </a:p>
          <a:p>
            <a:pPr marL="514350" indent="-514350">
              <a:buFontTx/>
              <a:buAutoNum type="arabicPeriod"/>
              <a:defRPr/>
            </a:pPr>
            <a:endParaRPr lang="en-GB" sz="2800" dirty="0">
              <a:solidFill>
                <a:srgbClr val="FFFF00"/>
              </a:solidFill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GB" sz="2800" dirty="0">
                <a:solidFill>
                  <a:srgbClr val="FFFF00"/>
                </a:solidFill>
              </a:rPr>
              <a:t> Always remember students expect to be corrected – don’t worry about doing it</a:t>
            </a:r>
          </a:p>
        </p:txBody>
      </p:sp>
    </p:spTree>
    <p:extLst>
      <p:ext uri="{BB962C8B-B14F-4D97-AF65-F5344CB8AC3E}">
        <p14:creationId xmlns:p14="http://schemas.microsoft.com/office/powerpoint/2010/main" val="2641634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54868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latin typeface="Arial" pitchFamily="34" charset="0"/>
                <a:cs typeface="Arial" pitchFamily="34" charset="0"/>
              </a:rPr>
              <a:t>Anything else?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71287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Bad dictionary </a:t>
            </a:r>
            <a:r>
              <a:rPr lang="en-GB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translations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2800" i="1" dirty="0">
                <a:latin typeface="Arial" pitchFamily="34" charset="0"/>
                <a:cs typeface="Arial" pitchFamily="34" charset="0"/>
              </a:rPr>
              <a:t>“At the end of the meal, I asked for the bill, and the manservant brought it over”</a:t>
            </a:r>
          </a:p>
          <a:p>
            <a:pPr marL="285750" indent="-285750"/>
            <a:endParaRPr lang="en-GB" sz="2800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Lack of 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knowledge of rules:</a:t>
            </a:r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/>
            <a:r>
              <a:rPr lang="en-GB" sz="2800" i="1" dirty="0">
                <a:latin typeface="Arial" pitchFamily="34" charset="0"/>
                <a:cs typeface="Arial" pitchFamily="34" charset="0"/>
              </a:rPr>
              <a:t>“I invited my friends round for a barbecue, I cooked some food, and then I ate </a:t>
            </a:r>
            <a:r>
              <a:rPr lang="en-GB" sz="28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them</a:t>
            </a:r>
            <a:r>
              <a:rPr lang="en-GB" sz="2800" i="1" dirty="0">
                <a:latin typeface="Arial" pitchFamily="34" charset="0"/>
                <a:cs typeface="Arial" pitchFamily="34" charset="0"/>
              </a:rPr>
              <a:t>..”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836712"/>
            <a:ext cx="741682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should you correct students, and when should you not correct them?</a:t>
            </a:r>
          </a:p>
          <a:p>
            <a:pPr algn="ctr"/>
            <a:endParaRPr lang="en-GB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you correct, and what should you let go?</a:t>
            </a: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0200" y="1340768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Things to take into account when correcting</a:t>
            </a:r>
            <a:endParaRPr lang="en-GB" sz="6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78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74888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Accuracy or fluency the aim of the exercise?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General correction, or the target language?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 it important </a:t>
            </a:r>
            <a:r>
              <a:rPr lang="en-GB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to correct at this level</a:t>
            </a:r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Does it impede meaning/communication?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useful/frequent is the language being corrected?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 you tell the students beforehand you’re going to correct?  Or tell them you won’t?</a:t>
            </a: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GB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7416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Arial" pitchFamily="34" charset="0"/>
                <a:cs typeface="Arial" pitchFamily="34" charset="0"/>
              </a:rPr>
              <a:t>Types of errors</a:t>
            </a:r>
          </a:p>
          <a:p>
            <a:pPr algn="ctr"/>
            <a:endParaRPr lang="en-GB" sz="3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‘Pre-systematic errors’ –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from a higher level, untaught</a:t>
            </a:r>
          </a:p>
          <a:p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‘Systematic errors’ –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taught, but making mistakes with it</a:t>
            </a:r>
          </a:p>
          <a:p>
            <a:endParaRPr lang="en-GB" sz="3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‘Post-systematic errors’ –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slips</a:t>
            </a:r>
          </a:p>
          <a:p>
            <a:endParaRPr lang="en-GB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Correcting Speaking</a:t>
            </a:r>
          </a:p>
          <a:p>
            <a:pPr algn="ctr"/>
            <a:endParaRPr lang="en-GB" sz="4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techniques do you use to correct students’ speaking?</a:t>
            </a:r>
            <a:endParaRPr lang="en-GB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7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1284</Words>
  <Application>Microsoft Office PowerPoint</Application>
  <PresentationFormat>On-screen Show (4:3)</PresentationFormat>
  <Paragraphs>252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</dc:creator>
  <cp:lastModifiedBy>Teacher Access 603</cp:lastModifiedBy>
  <cp:revision>80</cp:revision>
  <cp:lastPrinted>2015-06-16T13:03:30Z</cp:lastPrinted>
  <dcterms:created xsi:type="dcterms:W3CDTF">2011-11-10T11:03:44Z</dcterms:created>
  <dcterms:modified xsi:type="dcterms:W3CDTF">2017-08-10T14:03:08Z</dcterms:modified>
</cp:coreProperties>
</file>