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9"/>
  </p:handoutMasterIdLst>
  <p:sldIdLst>
    <p:sldId id="256" r:id="rId2"/>
    <p:sldId id="257" r:id="rId3"/>
    <p:sldId id="301" r:id="rId4"/>
    <p:sldId id="344" r:id="rId5"/>
    <p:sldId id="343" r:id="rId6"/>
    <p:sldId id="310" r:id="rId7"/>
    <p:sldId id="311" r:id="rId8"/>
    <p:sldId id="312" r:id="rId9"/>
    <p:sldId id="313" r:id="rId10"/>
    <p:sldId id="314" r:id="rId11"/>
    <p:sldId id="315" r:id="rId12"/>
    <p:sldId id="317" r:id="rId13"/>
    <p:sldId id="316" r:id="rId14"/>
    <p:sldId id="345" r:id="rId15"/>
    <p:sldId id="258" r:id="rId16"/>
    <p:sldId id="288" r:id="rId17"/>
    <p:sldId id="259" r:id="rId18"/>
    <p:sldId id="260" r:id="rId19"/>
    <p:sldId id="287" r:id="rId20"/>
    <p:sldId id="264" r:id="rId21"/>
    <p:sldId id="270" r:id="rId22"/>
    <p:sldId id="290" r:id="rId23"/>
    <p:sldId id="271" r:id="rId24"/>
    <p:sldId id="292" r:id="rId25"/>
    <p:sldId id="272" r:id="rId26"/>
    <p:sldId id="273" r:id="rId27"/>
    <p:sldId id="296" r:id="rId28"/>
    <p:sldId id="274" r:id="rId29"/>
    <p:sldId id="298" r:id="rId30"/>
    <p:sldId id="299" r:id="rId31"/>
    <p:sldId id="300" r:id="rId32"/>
    <p:sldId id="346" r:id="rId33"/>
    <p:sldId id="275" r:id="rId34"/>
    <p:sldId id="276" r:id="rId35"/>
    <p:sldId id="277" r:id="rId36"/>
    <p:sldId id="302" r:id="rId37"/>
    <p:sldId id="278" r:id="rId38"/>
    <p:sldId id="279" r:id="rId39"/>
    <p:sldId id="303" r:id="rId40"/>
    <p:sldId id="280" r:id="rId41"/>
    <p:sldId id="281" r:id="rId42"/>
    <p:sldId id="282" r:id="rId43"/>
    <p:sldId id="283" r:id="rId44"/>
    <p:sldId id="284" r:id="rId45"/>
    <p:sldId id="285" r:id="rId46"/>
    <p:sldId id="347" r:id="rId47"/>
    <p:sldId id="348" r:id="rId4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51" autoAdjust="0"/>
    <p:restoredTop sz="94660"/>
  </p:normalViewPr>
  <p:slideViewPr>
    <p:cSldViewPr>
      <p:cViewPr varScale="1">
        <p:scale>
          <a:sx n="117" d="100"/>
          <a:sy n="117" d="100"/>
        </p:scale>
        <p:origin x="105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60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E368F2CE-4479-4C3D-8BA1-91623C726F37}" type="datetimeFigureOut">
              <a:rPr lang="en-GB"/>
              <a:pPr>
                <a:defRPr/>
              </a:pPr>
              <a:t>08/08/2017</a:t>
            </a:fld>
            <a:endParaRPr lang="en-GB"/>
          </a:p>
        </p:txBody>
      </p:sp>
      <p:sp>
        <p:nvSpPr>
          <p:cNvPr id="860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60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5F53AE5-1CEF-474F-BE91-AC7CEEF6EDD3}" type="slidenum">
              <a:rPr lang="en-GB"/>
              <a:pPr>
                <a:defRPr/>
              </a:pPr>
              <a:t>‹#›</a:t>
            </a:fld>
            <a:endParaRPr lang="en-GB"/>
          </a:p>
        </p:txBody>
      </p:sp>
    </p:spTree>
    <p:extLst>
      <p:ext uri="{BB962C8B-B14F-4D97-AF65-F5344CB8AC3E}">
        <p14:creationId xmlns:p14="http://schemas.microsoft.com/office/powerpoint/2010/main" val="1763534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5083CAED-8755-4166-80A8-22B239348F14}" type="datetimeFigureOut">
              <a:rPr lang="en-GB"/>
              <a:pPr>
                <a:defRPr/>
              </a:pPr>
              <a:t>08/08/2017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2AE8A76-2492-4A38-99E6-B3F689593C0B}"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17BE666-843A-4F3D-A88F-5AD05FD2ED70}" type="datetimeFigureOut">
              <a:rPr lang="en-GB"/>
              <a:pPr>
                <a:defRPr/>
              </a:pPr>
              <a:t>08/08/2017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E0B95DC-6760-4E98-AA6F-AE900907E9DB}"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016EDE9-373D-487E-92C8-AB1BF15E7079}" type="datetimeFigureOut">
              <a:rPr lang="en-GB"/>
              <a:pPr>
                <a:defRPr/>
              </a:pPr>
              <a:t>08/08/2017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33C6D72-690D-4209-9B89-E2C034512AB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919836F-27E2-4BE7-AB5F-13CE06DD6E73}" type="datetimeFigureOut">
              <a:rPr lang="en-GB"/>
              <a:pPr>
                <a:defRPr/>
              </a:pPr>
              <a:t>08/08/2017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96F1BD7-18E0-44E5-8081-C42403D5713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68D0B48-CDAE-4032-A995-51019F13BA86}" type="datetimeFigureOut">
              <a:rPr lang="en-GB"/>
              <a:pPr>
                <a:defRPr/>
              </a:pPr>
              <a:t>08/08/2017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B8B17E3-412C-4C17-96D3-F38366DC771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3F5365FE-3B36-4702-A669-3157429F9BBE}" type="datetimeFigureOut">
              <a:rPr lang="en-GB"/>
              <a:pPr>
                <a:defRPr/>
              </a:pPr>
              <a:t>08/08/2017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12844EF-8D22-4278-B6BE-392AACBE4A5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61C6EA7D-D28E-44CF-B503-7E37C93041DD}" type="datetimeFigureOut">
              <a:rPr lang="en-GB"/>
              <a:pPr>
                <a:defRPr/>
              </a:pPr>
              <a:t>08/08/2017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D868D19-BDA6-40F0-A9F3-A82B6B2A2A71}"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C9E80F12-F6F2-496E-AA83-44F077FD2643}" type="datetimeFigureOut">
              <a:rPr lang="en-GB"/>
              <a:pPr>
                <a:defRPr/>
              </a:pPr>
              <a:t>08/08/2017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1C90EC5A-8548-44F3-BF6E-EF89A15838F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22D9D2D-9F21-4F66-AD12-ED5872969388}" type="datetimeFigureOut">
              <a:rPr lang="en-GB"/>
              <a:pPr>
                <a:defRPr/>
              </a:pPr>
              <a:t>08/08/2017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24B0A4C3-9C24-4442-87F7-D7B9D14C6C9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2297BF-D97E-495C-A76B-E0B9A9FBE22C}" type="datetimeFigureOut">
              <a:rPr lang="en-GB"/>
              <a:pPr>
                <a:defRPr/>
              </a:pPr>
              <a:t>08/08/2017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31BE7D7-EAE3-463C-AEA0-824923400D4C}"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D0AA69-04D8-4E54-9FEE-C7FEEA62DC3F}" type="datetimeFigureOut">
              <a:rPr lang="en-GB"/>
              <a:pPr>
                <a:defRPr/>
              </a:pPr>
              <a:t>08/08/2017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FC8A625-42B8-4FD2-8260-4DF66DD682D1}"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1D18BFB-254B-4106-B784-B6FA12504619}" type="datetimeFigureOut">
              <a:rPr lang="en-GB"/>
              <a:pPr>
                <a:defRPr/>
              </a:pPr>
              <a:t>08/08/2017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BB38FCD-3DBC-4A53-8C19-301F221C7886}" type="slidenum">
              <a:rPr lang="en-GB"/>
              <a:pPr>
                <a:defRPr/>
              </a:pPr>
              <a:t>‹#›</a:t>
            </a:fld>
            <a:endParaRPr lang="en-GB"/>
          </a:p>
        </p:txBody>
      </p:sp>
    </p:spTree>
  </p:cSld>
  <p:clrMap bg1="dk1" tx1="lt1" bg2="dk2"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3"/>
          <p:cNvSpPr txBox="1">
            <a:spLocks noChangeArrowheads="1"/>
          </p:cNvSpPr>
          <p:nvPr/>
        </p:nvSpPr>
        <p:spPr bwMode="auto">
          <a:xfrm>
            <a:off x="827088" y="1341438"/>
            <a:ext cx="6985000" cy="3933825"/>
          </a:xfrm>
          <a:prstGeom prst="rect">
            <a:avLst/>
          </a:prstGeom>
          <a:noFill/>
          <a:ln w="9525">
            <a:noFill/>
            <a:miter lim="800000"/>
            <a:headEnd/>
            <a:tailEnd/>
          </a:ln>
        </p:spPr>
        <p:txBody>
          <a:bodyPr>
            <a:spAutoFit/>
          </a:bodyPr>
          <a:lstStyle/>
          <a:p>
            <a:pPr algn="ctr"/>
            <a:r>
              <a:rPr lang="en-GB" sz="6600" b="1" dirty="0">
                <a:solidFill>
                  <a:srgbClr val="FFFF00"/>
                </a:solidFill>
                <a:latin typeface="Calibri" pitchFamily="34" charset="0"/>
              </a:rPr>
              <a:t>Ideas for teaching </a:t>
            </a:r>
            <a:r>
              <a:rPr lang="en-GB" sz="6600" b="1" dirty="0" smtClean="0">
                <a:solidFill>
                  <a:srgbClr val="FFFF00"/>
                </a:solidFill>
                <a:latin typeface="Calibri" pitchFamily="34" charset="0"/>
              </a:rPr>
              <a:t>reading</a:t>
            </a:r>
            <a:endParaRPr lang="en-GB" sz="6600" b="1" dirty="0">
              <a:solidFill>
                <a:srgbClr val="FFFF00"/>
              </a:solidFill>
              <a:latin typeface="Calibri" pitchFamily="34" charset="0"/>
            </a:endParaRPr>
          </a:p>
          <a:p>
            <a:pPr algn="ctr"/>
            <a:endParaRPr lang="en-GB" sz="6600" b="1" dirty="0">
              <a:solidFill>
                <a:srgbClr val="FFFF00"/>
              </a:solidFill>
              <a:latin typeface="Calibri" pitchFamily="34" charset="0"/>
            </a:endParaRPr>
          </a:p>
          <a:p>
            <a:pPr algn="ctr"/>
            <a:r>
              <a:rPr lang="en-GB" sz="5400" b="1" dirty="0">
                <a:latin typeface="Calibri" pitchFamily="34" charset="0"/>
              </a:rPr>
              <a:t>Lewis Richards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extBox 1"/>
          <p:cNvSpPr txBox="1">
            <a:spLocks noChangeArrowheads="1"/>
          </p:cNvSpPr>
          <p:nvPr/>
        </p:nvSpPr>
        <p:spPr bwMode="auto">
          <a:xfrm>
            <a:off x="684213" y="188913"/>
            <a:ext cx="7488237" cy="6740525"/>
          </a:xfrm>
          <a:prstGeom prst="rect">
            <a:avLst/>
          </a:prstGeom>
          <a:noFill/>
          <a:ln w="9525">
            <a:noFill/>
            <a:miter lim="800000"/>
            <a:headEnd/>
            <a:tailEnd/>
          </a:ln>
        </p:spPr>
        <p:txBody>
          <a:bodyPr>
            <a:spAutoFit/>
          </a:bodyPr>
          <a:lstStyle/>
          <a:p>
            <a:r>
              <a:rPr lang="en-GB" sz="3600">
                <a:latin typeface="Calibri" pitchFamily="34" charset="0"/>
              </a:rPr>
              <a:t> Did you </a:t>
            </a:r>
            <a:r>
              <a:rPr lang="en-GB" sz="3600" b="1" i="1">
                <a:solidFill>
                  <a:srgbClr val="FFFF00"/>
                </a:solidFill>
                <a:latin typeface="Calibri" pitchFamily="34" charset="0"/>
              </a:rPr>
              <a:t>akakak</a:t>
            </a:r>
            <a:r>
              <a:rPr lang="en-GB" sz="3600">
                <a:latin typeface="Calibri" pitchFamily="34" charset="0"/>
              </a:rPr>
              <a:t> to work today?  Or did you </a:t>
            </a:r>
            <a:r>
              <a:rPr lang="en-GB" sz="3600" b="1" i="1">
                <a:solidFill>
                  <a:srgbClr val="FFFF00"/>
                </a:solidFill>
                <a:latin typeface="Calibri" pitchFamily="34" charset="0"/>
              </a:rPr>
              <a:t>akakak</a:t>
            </a:r>
            <a:r>
              <a:rPr lang="en-GB" sz="3600">
                <a:latin typeface="Calibri" pitchFamily="34" charset="0"/>
              </a:rPr>
              <a:t>?</a:t>
            </a:r>
          </a:p>
          <a:p>
            <a:r>
              <a:rPr lang="en-GB" sz="3600">
                <a:latin typeface="Calibri" pitchFamily="34" charset="0"/>
              </a:rPr>
              <a:t>  </a:t>
            </a:r>
          </a:p>
          <a:p>
            <a:r>
              <a:rPr lang="en-GB" sz="3600">
                <a:latin typeface="Calibri" pitchFamily="34" charset="0"/>
              </a:rPr>
              <a:t>He’s very </a:t>
            </a:r>
            <a:r>
              <a:rPr lang="en-GB" sz="3600" b="1" i="1">
                <a:solidFill>
                  <a:srgbClr val="FFFF00"/>
                </a:solidFill>
                <a:latin typeface="Calibri" pitchFamily="34" charset="0"/>
              </a:rPr>
              <a:t>unakakakive</a:t>
            </a:r>
            <a:r>
              <a:rPr lang="en-GB" sz="3600" b="1">
                <a:latin typeface="Calibri" pitchFamily="34" charset="0"/>
              </a:rPr>
              <a:t>,</a:t>
            </a:r>
            <a:r>
              <a:rPr lang="en-GB" sz="3600">
                <a:latin typeface="Calibri" pitchFamily="34" charset="0"/>
              </a:rPr>
              <a:t> isn’t he? </a:t>
            </a:r>
          </a:p>
          <a:p>
            <a:r>
              <a:rPr lang="en-GB" sz="3600">
                <a:latin typeface="Calibri" pitchFamily="34" charset="0"/>
              </a:rPr>
              <a:t> </a:t>
            </a:r>
          </a:p>
          <a:p>
            <a:r>
              <a:rPr lang="en-GB" sz="3600" b="1" i="1">
                <a:solidFill>
                  <a:srgbClr val="FFFF00"/>
                </a:solidFill>
                <a:latin typeface="Calibri" pitchFamily="34" charset="0"/>
              </a:rPr>
              <a:t>Akakakision</a:t>
            </a:r>
            <a:r>
              <a:rPr lang="en-GB" sz="3600" b="1">
                <a:latin typeface="Calibri" pitchFamily="34" charset="0"/>
              </a:rPr>
              <a:t> </a:t>
            </a:r>
            <a:r>
              <a:rPr lang="en-GB" sz="3600">
                <a:latin typeface="Calibri" pitchFamily="34" charset="0"/>
              </a:rPr>
              <a:t>means kids don’t play outside any more</a:t>
            </a:r>
          </a:p>
          <a:p>
            <a:r>
              <a:rPr lang="en-GB" sz="3600">
                <a:latin typeface="Calibri" pitchFamily="34" charset="0"/>
              </a:rPr>
              <a:t> </a:t>
            </a:r>
          </a:p>
          <a:p>
            <a:r>
              <a:rPr lang="en-GB" sz="3600">
                <a:latin typeface="Calibri" pitchFamily="34" charset="0"/>
              </a:rPr>
              <a:t>Are you </a:t>
            </a:r>
            <a:r>
              <a:rPr lang="en-GB" sz="3600" b="1">
                <a:latin typeface="Calibri" pitchFamily="34" charset="0"/>
              </a:rPr>
              <a:t>pro-</a:t>
            </a:r>
            <a:r>
              <a:rPr lang="en-GB" sz="3600" b="1" i="1">
                <a:latin typeface="Calibri" pitchFamily="34" charset="0"/>
              </a:rPr>
              <a:t> </a:t>
            </a:r>
            <a:r>
              <a:rPr lang="en-GB" sz="3600" b="1" i="1">
                <a:solidFill>
                  <a:srgbClr val="FFFF00"/>
                </a:solidFill>
                <a:latin typeface="Calibri" pitchFamily="34" charset="0"/>
              </a:rPr>
              <a:t>akakak</a:t>
            </a:r>
            <a:r>
              <a:rPr lang="en-GB" sz="3600">
                <a:latin typeface="Calibri" pitchFamily="34" charset="0"/>
              </a:rPr>
              <a:t> or </a:t>
            </a:r>
            <a:r>
              <a:rPr lang="en-GB" sz="3600" b="1">
                <a:latin typeface="Calibri" pitchFamily="34" charset="0"/>
              </a:rPr>
              <a:t>anti-</a:t>
            </a:r>
            <a:r>
              <a:rPr lang="en-GB" sz="3600" b="1" i="1">
                <a:latin typeface="Calibri" pitchFamily="34" charset="0"/>
              </a:rPr>
              <a:t> </a:t>
            </a:r>
            <a:r>
              <a:rPr lang="en-GB" sz="3600" b="1" i="1">
                <a:solidFill>
                  <a:srgbClr val="FFFF00"/>
                </a:solidFill>
                <a:latin typeface="Calibri" pitchFamily="34" charset="0"/>
              </a:rPr>
              <a:t>akakak</a:t>
            </a:r>
            <a:r>
              <a:rPr lang="en-GB" sz="3600">
                <a:latin typeface="Calibri" pitchFamily="34" charset="0"/>
              </a:rPr>
              <a:t>?  I’m really </a:t>
            </a:r>
            <a:r>
              <a:rPr lang="en-GB" sz="3600" b="1">
                <a:latin typeface="Calibri" pitchFamily="34" charset="0"/>
              </a:rPr>
              <a:t>anti-</a:t>
            </a:r>
            <a:r>
              <a:rPr lang="en-GB" sz="3600" b="1" i="1">
                <a:solidFill>
                  <a:srgbClr val="FFFF00"/>
                </a:solidFill>
                <a:latin typeface="Calibri" pitchFamily="34" charset="0"/>
              </a:rPr>
              <a:t>akakak</a:t>
            </a:r>
            <a:r>
              <a:rPr lang="en-GB" sz="3600">
                <a:latin typeface="Calibri" pitchFamily="34" charset="0"/>
              </a:rPr>
              <a:t>.  </a:t>
            </a:r>
          </a:p>
          <a:p>
            <a:r>
              <a:rPr lang="en-GB" sz="3600">
                <a:latin typeface="Calibri" pitchFamily="34" charset="0"/>
              </a:rPr>
              <a:t> </a:t>
            </a:r>
          </a:p>
          <a:p>
            <a:r>
              <a:rPr lang="en-GB" sz="3600">
                <a:latin typeface="Calibri" pitchFamily="34" charset="0"/>
              </a:rPr>
              <a:t>He reads very </a:t>
            </a:r>
            <a:r>
              <a:rPr lang="en-GB" sz="3600" b="1" i="1">
                <a:solidFill>
                  <a:srgbClr val="FFFF00"/>
                </a:solidFill>
                <a:latin typeface="Calibri" pitchFamily="34" charset="0"/>
              </a:rPr>
              <a:t>akakakly</a:t>
            </a:r>
            <a:r>
              <a:rPr lang="en-GB" sz="3600" b="1">
                <a:latin typeface="Calibri" pitchFamily="34" charset="0"/>
              </a:rPr>
              <a:t>.</a:t>
            </a:r>
            <a:r>
              <a:rPr lang="en-GB" sz="3600">
                <a:latin typeface="Calibri" pitchFamily="34"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
          <p:cNvSpPr txBox="1">
            <a:spLocks noChangeArrowheads="1"/>
          </p:cNvSpPr>
          <p:nvPr/>
        </p:nvSpPr>
        <p:spPr bwMode="auto">
          <a:xfrm>
            <a:off x="827584" y="764704"/>
            <a:ext cx="6913562" cy="3416320"/>
          </a:xfrm>
          <a:prstGeom prst="rect">
            <a:avLst/>
          </a:prstGeom>
          <a:noFill/>
          <a:ln w="9525">
            <a:noFill/>
            <a:miter lim="800000"/>
            <a:headEnd/>
            <a:tailEnd/>
          </a:ln>
        </p:spPr>
        <p:txBody>
          <a:bodyPr>
            <a:spAutoFit/>
          </a:bodyPr>
          <a:lstStyle/>
          <a:p>
            <a:pPr algn="ctr"/>
            <a:r>
              <a:rPr lang="en-GB" sz="4000" dirty="0">
                <a:latin typeface="Arial" panose="020B0604020202020204" pitchFamily="34" charset="0"/>
                <a:cs typeface="Arial" panose="020B0604020202020204" pitchFamily="34" charset="0"/>
              </a:rPr>
              <a:t>Use the surrounding context to help </a:t>
            </a:r>
            <a:r>
              <a:rPr lang="en-GB" sz="4000" dirty="0" smtClean="0">
                <a:latin typeface="Arial" panose="020B0604020202020204" pitchFamily="34" charset="0"/>
                <a:cs typeface="Arial" panose="020B0604020202020204" pitchFamily="34" charset="0"/>
              </a:rPr>
              <a:t>you</a:t>
            </a:r>
          </a:p>
          <a:p>
            <a:pPr algn="ctr"/>
            <a:endParaRPr lang="en-GB" sz="4000" dirty="0">
              <a:latin typeface="Arial" panose="020B0604020202020204" pitchFamily="34" charset="0"/>
              <a:cs typeface="Arial" panose="020B0604020202020204" pitchFamily="34" charset="0"/>
            </a:endParaRPr>
          </a:p>
          <a:p>
            <a:r>
              <a:rPr lang="en-GB" sz="3200" dirty="0" smtClean="0">
                <a:solidFill>
                  <a:srgbClr val="FFFF00"/>
                </a:solidFill>
                <a:latin typeface="Arial" panose="020B0604020202020204" pitchFamily="34" charset="0"/>
                <a:cs typeface="Arial" panose="020B0604020202020204" pitchFamily="34" charset="0"/>
              </a:rPr>
              <a:t>Encourage students to guess the meaning of words from the paragraph/context.</a:t>
            </a:r>
            <a:endParaRPr lang="en-GB" sz="3200" dirty="0">
              <a:solidFill>
                <a:srgbClr val="FFFF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extBox 2"/>
          <p:cNvSpPr txBox="1">
            <a:spLocks noChangeArrowheads="1"/>
          </p:cNvSpPr>
          <p:nvPr/>
        </p:nvSpPr>
        <p:spPr bwMode="auto">
          <a:xfrm>
            <a:off x="755650" y="620713"/>
            <a:ext cx="7561263" cy="5632450"/>
          </a:xfrm>
          <a:prstGeom prst="rect">
            <a:avLst/>
          </a:prstGeom>
          <a:noFill/>
          <a:ln w="9525">
            <a:noFill/>
            <a:miter lim="800000"/>
            <a:headEnd/>
            <a:tailEnd/>
          </a:ln>
        </p:spPr>
        <p:txBody>
          <a:bodyPr>
            <a:spAutoFit/>
          </a:bodyPr>
          <a:lstStyle/>
          <a:p>
            <a:r>
              <a:rPr lang="en-GB" sz="3600">
                <a:latin typeface="Calibri" pitchFamily="34" charset="0"/>
              </a:rPr>
              <a:t>In the US and many European countries, there is a serious problem.  What should be done with the rubbish?  There is no room for any more rubbish dumps.  It is not possible to burn refuse, because that pollutes the air, so the governments are looking for ways to reduce the amount of rubbish that is produced.  One way to do this is to </a:t>
            </a:r>
            <a:r>
              <a:rPr lang="en-GB" sz="3600">
                <a:solidFill>
                  <a:srgbClr val="FFFF00"/>
                </a:solidFill>
                <a:latin typeface="Calibri" pitchFamily="34" charset="0"/>
              </a:rPr>
              <a:t>blah </a:t>
            </a:r>
            <a:r>
              <a:rPr lang="en-GB" sz="3600">
                <a:latin typeface="Calibri" pitchFamily="34" charset="0"/>
              </a:rPr>
              <a:t>as much as possible.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extBox 1"/>
          <p:cNvSpPr txBox="1">
            <a:spLocks noChangeArrowheads="1"/>
          </p:cNvSpPr>
          <p:nvPr/>
        </p:nvSpPr>
        <p:spPr bwMode="auto">
          <a:xfrm>
            <a:off x="755650" y="692150"/>
            <a:ext cx="6985000" cy="369888"/>
          </a:xfrm>
          <a:prstGeom prst="rect">
            <a:avLst/>
          </a:prstGeom>
          <a:noFill/>
          <a:ln w="9525">
            <a:noFill/>
            <a:miter lim="800000"/>
            <a:headEnd/>
            <a:tailEnd/>
          </a:ln>
        </p:spPr>
        <p:txBody>
          <a:bodyPr>
            <a:spAutoFit/>
          </a:bodyPr>
          <a:lstStyle/>
          <a:p>
            <a:endParaRPr lang="en-GB">
              <a:latin typeface="Calibri" pitchFamily="34" charset="0"/>
            </a:endParaRPr>
          </a:p>
        </p:txBody>
      </p:sp>
      <p:sp>
        <p:nvSpPr>
          <p:cNvPr id="80898" name="TextBox 3"/>
          <p:cNvSpPr txBox="1">
            <a:spLocks noChangeArrowheads="1"/>
          </p:cNvSpPr>
          <p:nvPr/>
        </p:nvSpPr>
        <p:spPr bwMode="auto">
          <a:xfrm>
            <a:off x="885825" y="428625"/>
            <a:ext cx="7200900" cy="6000750"/>
          </a:xfrm>
          <a:prstGeom prst="rect">
            <a:avLst/>
          </a:prstGeom>
          <a:noFill/>
          <a:ln w="9525">
            <a:noFill/>
            <a:miter lim="800000"/>
            <a:headEnd/>
            <a:tailEnd/>
          </a:ln>
        </p:spPr>
        <p:txBody>
          <a:bodyPr>
            <a:spAutoFit/>
          </a:bodyPr>
          <a:lstStyle/>
          <a:p>
            <a:r>
              <a:rPr lang="en-GB" sz="3200">
                <a:latin typeface="Calibri" pitchFamily="34" charset="0"/>
              </a:rPr>
              <a:t>Everyone who visits Russia should first get a </a:t>
            </a:r>
            <a:r>
              <a:rPr lang="en-GB" sz="3200">
                <a:solidFill>
                  <a:srgbClr val="FFFF00"/>
                </a:solidFill>
                <a:latin typeface="Calibri" pitchFamily="34" charset="0"/>
              </a:rPr>
              <a:t>blah</a:t>
            </a:r>
            <a:r>
              <a:rPr lang="en-GB" sz="3200">
                <a:latin typeface="Calibri" pitchFamily="34" charset="0"/>
              </a:rPr>
              <a:t>.  If you come by train, you must already have a </a:t>
            </a:r>
            <a:r>
              <a:rPr lang="en-GB" sz="3200">
                <a:solidFill>
                  <a:srgbClr val="FFFF00"/>
                </a:solidFill>
                <a:latin typeface="Calibri" pitchFamily="34" charset="0"/>
              </a:rPr>
              <a:t>blah</a:t>
            </a:r>
            <a:r>
              <a:rPr lang="en-GB" sz="3200">
                <a:latin typeface="Calibri" pitchFamily="34" charset="0"/>
              </a:rPr>
              <a:t>.  You will not be allowed to enter at all without one.  Travellers without </a:t>
            </a:r>
            <a:r>
              <a:rPr lang="en-GB" sz="3200">
                <a:solidFill>
                  <a:srgbClr val="FFFF00"/>
                </a:solidFill>
                <a:latin typeface="Calibri" pitchFamily="34" charset="0"/>
              </a:rPr>
              <a:t>blahs</a:t>
            </a:r>
            <a:r>
              <a:rPr lang="en-GB" sz="3200">
                <a:latin typeface="Calibri" pitchFamily="34" charset="0"/>
              </a:rPr>
              <a:t> will be sent back to where they came from.  </a:t>
            </a:r>
            <a:r>
              <a:rPr lang="en-GB" sz="3200">
                <a:solidFill>
                  <a:srgbClr val="FFFF00"/>
                </a:solidFill>
                <a:latin typeface="Calibri" pitchFamily="34" charset="0"/>
              </a:rPr>
              <a:t>Blahs</a:t>
            </a:r>
            <a:r>
              <a:rPr lang="en-GB" sz="3200">
                <a:latin typeface="Calibri" pitchFamily="34" charset="0"/>
              </a:rPr>
              <a:t> can be bought on the spot if you arrive by plane or car.  However, you might have to wait a long time for one.  This can be avoided by getting a </a:t>
            </a:r>
            <a:r>
              <a:rPr lang="en-GB" sz="3200">
                <a:solidFill>
                  <a:srgbClr val="FFFF00"/>
                </a:solidFill>
                <a:latin typeface="Calibri" pitchFamily="34" charset="0"/>
              </a:rPr>
              <a:t>blah</a:t>
            </a:r>
            <a:r>
              <a:rPr lang="en-GB" sz="3200">
                <a:latin typeface="Calibri" pitchFamily="34" charset="0"/>
              </a:rPr>
              <a:t> before you leave home.</a:t>
            </a:r>
          </a:p>
          <a:p>
            <a:endParaRPr lang="en-GB" sz="3200">
              <a:latin typeface="Calibri" pitchFamily="34" charset="0"/>
            </a:endParaRPr>
          </a:p>
          <a:p>
            <a:r>
              <a:rPr lang="en-GB" sz="3200">
                <a:latin typeface="Calibri" pitchFamily="34" charset="0"/>
              </a:rPr>
              <a:t>Blah = ____________________________</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908720"/>
            <a:ext cx="6912768" cy="4401205"/>
          </a:xfrm>
          <a:prstGeom prst="rect">
            <a:avLst/>
          </a:prstGeom>
          <a:noFill/>
        </p:spPr>
        <p:txBody>
          <a:bodyPr wrap="square" rtlCol="0">
            <a:spAutoFit/>
          </a:bodyPr>
          <a:lstStyle/>
          <a:p>
            <a:pPr algn="ctr"/>
            <a:r>
              <a:rPr lang="en-GB" sz="4000" dirty="0" smtClean="0"/>
              <a:t>Resource for teaching reading skills</a:t>
            </a:r>
          </a:p>
          <a:p>
            <a:pPr algn="ctr"/>
            <a:endParaRPr lang="en-GB" sz="4000" dirty="0"/>
          </a:p>
          <a:p>
            <a:pPr algn="ctr"/>
            <a:r>
              <a:rPr lang="en-GB" sz="3200" dirty="0" smtClean="0">
                <a:solidFill>
                  <a:srgbClr val="FFFF00"/>
                </a:solidFill>
              </a:rPr>
              <a:t>The ‘Reading Power’ series.</a:t>
            </a:r>
          </a:p>
          <a:p>
            <a:endParaRPr lang="en-GB" sz="3200" dirty="0">
              <a:solidFill>
                <a:srgbClr val="FFFF00"/>
              </a:solidFill>
            </a:endParaRPr>
          </a:p>
          <a:p>
            <a:endParaRPr lang="en-GB" sz="3200" dirty="0" smtClean="0">
              <a:solidFill>
                <a:srgbClr val="FFFF00"/>
              </a:solidFill>
            </a:endParaRPr>
          </a:p>
          <a:p>
            <a:endParaRPr lang="en-GB" sz="3200" dirty="0">
              <a:solidFill>
                <a:srgbClr val="FFFF00"/>
              </a:solidFill>
            </a:endParaRPr>
          </a:p>
          <a:p>
            <a:endParaRPr lang="en-GB" sz="3200" dirty="0">
              <a:solidFill>
                <a:srgbClr val="FFFF00"/>
              </a:solidFill>
            </a:endParaRPr>
          </a:p>
        </p:txBody>
      </p:sp>
    </p:spTree>
    <p:extLst>
      <p:ext uri="{BB962C8B-B14F-4D97-AF65-F5344CB8AC3E}">
        <p14:creationId xmlns:p14="http://schemas.microsoft.com/office/powerpoint/2010/main" val="3537428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1"/>
          <p:cNvSpPr txBox="1">
            <a:spLocks noChangeArrowheads="1"/>
          </p:cNvSpPr>
          <p:nvPr/>
        </p:nvSpPr>
        <p:spPr bwMode="auto">
          <a:xfrm>
            <a:off x="900113" y="765175"/>
            <a:ext cx="7416800" cy="5078313"/>
          </a:xfrm>
          <a:prstGeom prst="rect">
            <a:avLst/>
          </a:prstGeom>
          <a:noFill/>
          <a:ln w="9525">
            <a:noFill/>
            <a:miter lim="800000"/>
            <a:headEnd/>
            <a:tailEnd/>
          </a:ln>
        </p:spPr>
        <p:txBody>
          <a:bodyPr>
            <a:spAutoFit/>
          </a:bodyPr>
          <a:lstStyle/>
          <a:p>
            <a:pPr algn="ctr"/>
            <a:r>
              <a:rPr lang="en-GB" sz="3200" dirty="0" smtClean="0">
                <a:solidFill>
                  <a:srgbClr val="FFFF00"/>
                </a:solidFill>
                <a:latin typeface="Arial" panose="020B0604020202020204" pitchFamily="34" charset="0"/>
                <a:cs typeface="Arial" panose="020B0604020202020204" pitchFamily="34" charset="0"/>
              </a:rPr>
              <a:t>Technique 3: Helping students to read for general understanding</a:t>
            </a:r>
          </a:p>
          <a:p>
            <a:pPr algn="ctr"/>
            <a:endParaRPr lang="en-GB" sz="3200" dirty="0">
              <a:solidFill>
                <a:srgbClr val="FFFF00"/>
              </a:solidFill>
              <a:latin typeface="Arial" panose="020B0604020202020204" pitchFamily="34" charset="0"/>
              <a:cs typeface="Arial" panose="020B0604020202020204" pitchFamily="34" charset="0"/>
            </a:endParaRPr>
          </a:p>
          <a:p>
            <a:pPr algn="ctr"/>
            <a:r>
              <a:rPr lang="en-GB" sz="2800" dirty="0">
                <a:latin typeface="Arial" panose="020B0604020202020204" pitchFamily="34" charset="0"/>
                <a:cs typeface="Arial" panose="020B0604020202020204" pitchFamily="34" charset="0"/>
              </a:rPr>
              <a:t>Some students want to read every word of the text.</a:t>
            </a:r>
          </a:p>
          <a:p>
            <a:endParaRPr lang="en-GB" sz="2800" dirty="0">
              <a:latin typeface="Arial" panose="020B0604020202020204" pitchFamily="34" charset="0"/>
              <a:cs typeface="Arial" panose="020B0604020202020204" pitchFamily="34" charset="0"/>
            </a:endParaRPr>
          </a:p>
          <a:p>
            <a:pPr algn="ctr"/>
            <a:r>
              <a:rPr lang="en-GB" sz="2800" dirty="0">
                <a:latin typeface="Arial" panose="020B0604020202020204" pitchFamily="34" charset="0"/>
                <a:cs typeface="Arial" panose="020B0604020202020204" pitchFamily="34" charset="0"/>
              </a:rPr>
              <a:t>How do you get your students to avoid doing this?</a:t>
            </a:r>
          </a:p>
          <a:p>
            <a:endParaRPr lang="en-GB" sz="4400" b="1" dirty="0">
              <a:solidFill>
                <a:srgbClr val="FFFF00"/>
              </a:solidFill>
              <a:latin typeface="Calibri" pitchFamily="34" charset="0"/>
            </a:endParaRPr>
          </a:p>
          <a:p>
            <a:endParaRPr lang="en-GB" sz="4400" b="1" dirty="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Box 2"/>
          <p:cNvSpPr txBox="1">
            <a:spLocks noChangeArrowheads="1"/>
          </p:cNvSpPr>
          <p:nvPr/>
        </p:nvSpPr>
        <p:spPr bwMode="auto">
          <a:xfrm>
            <a:off x="755576" y="620688"/>
            <a:ext cx="7489825" cy="5755422"/>
          </a:xfrm>
          <a:prstGeom prst="rect">
            <a:avLst/>
          </a:prstGeom>
          <a:noFill/>
          <a:ln w="9525">
            <a:noFill/>
            <a:miter lim="800000"/>
            <a:headEnd/>
            <a:tailEnd/>
          </a:ln>
        </p:spPr>
        <p:txBody>
          <a:bodyPr>
            <a:spAutoFit/>
          </a:bodyPr>
          <a:lstStyle/>
          <a:p>
            <a:pPr algn="ctr"/>
            <a:r>
              <a:rPr lang="en-GB" sz="4000" dirty="0">
                <a:solidFill>
                  <a:srgbClr val="FFFF00"/>
                </a:solidFill>
                <a:latin typeface="Arial" panose="020B0604020202020204" pitchFamily="34" charset="0"/>
                <a:cs typeface="Arial" panose="020B0604020202020204" pitchFamily="34" charset="0"/>
              </a:rPr>
              <a:t>Set a time limit on how long students can see the </a:t>
            </a:r>
            <a:r>
              <a:rPr lang="en-GB" sz="4000" dirty="0" smtClean="0">
                <a:solidFill>
                  <a:srgbClr val="FFFF00"/>
                </a:solidFill>
                <a:latin typeface="Arial" panose="020B0604020202020204" pitchFamily="34" charset="0"/>
                <a:cs typeface="Arial" panose="020B0604020202020204" pitchFamily="34" charset="0"/>
              </a:rPr>
              <a:t>text</a:t>
            </a:r>
          </a:p>
          <a:p>
            <a:endParaRPr lang="en-GB" sz="3200" dirty="0">
              <a:solidFill>
                <a:srgbClr val="FFFF00"/>
              </a:solidFill>
              <a:latin typeface="Arial" panose="020B0604020202020204" pitchFamily="34" charset="0"/>
              <a:cs typeface="Arial" panose="020B0604020202020204" pitchFamily="34" charset="0"/>
            </a:endParaRPr>
          </a:p>
          <a:p>
            <a:r>
              <a:rPr lang="en-GB" sz="3200" dirty="0" smtClean="0">
                <a:latin typeface="Arial" panose="020B0604020202020204" pitchFamily="34" charset="0"/>
                <a:cs typeface="Arial" panose="020B0604020202020204" pitchFamily="34" charset="0"/>
              </a:rPr>
              <a:t>Put the text on the board</a:t>
            </a:r>
          </a:p>
          <a:p>
            <a:endParaRPr lang="en-GB" sz="3200" dirty="0">
              <a:latin typeface="Arial" panose="020B0604020202020204" pitchFamily="34" charset="0"/>
              <a:cs typeface="Arial" panose="020B0604020202020204" pitchFamily="34" charset="0"/>
            </a:endParaRPr>
          </a:p>
          <a:p>
            <a:r>
              <a:rPr lang="en-GB" sz="3200" dirty="0" smtClean="0">
                <a:latin typeface="Arial" panose="020B0604020202020204" pitchFamily="34" charset="0"/>
                <a:cs typeface="Arial" panose="020B0604020202020204" pitchFamily="34" charset="0"/>
              </a:rPr>
              <a:t>Show for a short time, then cover</a:t>
            </a:r>
          </a:p>
          <a:p>
            <a:endParaRPr lang="en-GB" sz="3200" dirty="0">
              <a:latin typeface="Arial" panose="020B0604020202020204" pitchFamily="34" charset="0"/>
              <a:cs typeface="Arial" panose="020B0604020202020204" pitchFamily="34" charset="0"/>
            </a:endParaRPr>
          </a:p>
          <a:p>
            <a:r>
              <a:rPr lang="en-GB" sz="3200" dirty="0" smtClean="0">
                <a:latin typeface="Arial" panose="020B0604020202020204" pitchFamily="34" charset="0"/>
                <a:cs typeface="Arial" panose="020B0604020202020204" pitchFamily="34" charset="0"/>
              </a:rPr>
              <a:t>Makes students read for the main ideas</a:t>
            </a:r>
          </a:p>
          <a:p>
            <a:endParaRPr lang="en-GB" sz="3200" dirty="0">
              <a:latin typeface="Arial" panose="020B0604020202020204" pitchFamily="34" charset="0"/>
              <a:cs typeface="Arial" panose="020B0604020202020204" pitchFamily="34" charset="0"/>
            </a:endParaRPr>
          </a:p>
          <a:p>
            <a:r>
              <a:rPr lang="en-GB" sz="3200" dirty="0" smtClean="0">
                <a:solidFill>
                  <a:srgbClr val="FFFF00"/>
                </a:solidFill>
                <a:latin typeface="Arial" panose="020B0604020202020204" pitchFamily="34" charset="0"/>
                <a:cs typeface="Arial" panose="020B0604020202020204" pitchFamily="34" charset="0"/>
              </a:rPr>
              <a:t>Try it!  Read this text quickly, and write down what you think is the main idea.</a:t>
            </a:r>
            <a:endParaRPr lang="en-GB" sz="3200" dirty="0">
              <a:solidFill>
                <a:srgbClr val="FFFF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1"/>
          <p:cNvSpPr txBox="1">
            <a:spLocks noChangeArrowheads="1"/>
          </p:cNvSpPr>
          <p:nvPr/>
        </p:nvSpPr>
        <p:spPr bwMode="auto">
          <a:xfrm>
            <a:off x="250825" y="260350"/>
            <a:ext cx="8569325" cy="7417415"/>
          </a:xfrm>
          <a:prstGeom prst="rect">
            <a:avLst/>
          </a:prstGeom>
          <a:noFill/>
          <a:ln w="9525">
            <a:noFill/>
            <a:miter lim="800000"/>
            <a:headEnd/>
            <a:tailEnd/>
          </a:ln>
        </p:spPr>
        <p:txBody>
          <a:bodyPr>
            <a:spAutoFit/>
          </a:bodyPr>
          <a:lstStyle/>
          <a:p>
            <a:pPr algn="ctr"/>
            <a:r>
              <a:rPr lang="en-GB" sz="2800" b="1" dirty="0">
                <a:latin typeface="Calibri" pitchFamily="34" charset="0"/>
              </a:rPr>
              <a:t>Hurry </a:t>
            </a:r>
            <a:r>
              <a:rPr lang="en-GB" sz="2800" b="1" dirty="0" smtClean="0">
                <a:latin typeface="Calibri" pitchFamily="34" charset="0"/>
              </a:rPr>
              <a:t>Sickness</a:t>
            </a:r>
          </a:p>
          <a:p>
            <a:pPr algn="ctr"/>
            <a:endParaRPr lang="en-GB" sz="2800" b="1" dirty="0">
              <a:latin typeface="Calibri" pitchFamily="34" charset="0"/>
            </a:endParaRPr>
          </a:p>
          <a:p>
            <a:r>
              <a:rPr lang="en-GB" sz="2800" b="1" dirty="0">
                <a:solidFill>
                  <a:srgbClr val="FFFF00"/>
                </a:solidFill>
                <a:latin typeface="Calibri" pitchFamily="34" charset="0"/>
              </a:rPr>
              <a:t>What is the main idea of this paragraph</a:t>
            </a:r>
            <a:r>
              <a:rPr lang="en-GB" sz="2800" b="1" dirty="0" smtClean="0">
                <a:solidFill>
                  <a:srgbClr val="FFFF00"/>
                </a:solidFill>
                <a:latin typeface="Calibri" pitchFamily="34" charset="0"/>
              </a:rPr>
              <a:t>?</a:t>
            </a:r>
          </a:p>
          <a:p>
            <a:endParaRPr lang="en-GB" sz="2800" dirty="0">
              <a:latin typeface="Calibri" pitchFamily="34" charset="0"/>
            </a:endParaRPr>
          </a:p>
          <a:p>
            <a:r>
              <a:rPr lang="en-GB" sz="2800" dirty="0">
                <a:latin typeface="Calibri" pitchFamily="34" charset="0"/>
              </a:rPr>
              <a:t>According to statistics, it is becoming increasingly rare in many Western countries for families to eat together.  It seems that people no longer have time to enjoy a meal, let alone buy and prepare the ingredients.  Meanwhile, fast food outlets are proliferating.  Further evidence of the effects of the increasing pace of life can be seen on all sides.  Motorists drum their fingers impatiently at stop lights.  Tempers flare in supermarket queues.  Saddest of all is the success of an American series of books called ‘One Minute Bedtime Stories”.  What, one has to ask, do parents do with the time thus saved?</a:t>
            </a:r>
          </a:p>
          <a:p>
            <a:r>
              <a:rPr lang="en-GB" sz="2800" dirty="0">
                <a:latin typeface="Calibri" pitchFamily="34" charset="0"/>
              </a:rPr>
              <a:t> </a:t>
            </a:r>
          </a:p>
          <a:p>
            <a:r>
              <a:rPr lang="en-GB" sz="2800" dirty="0">
                <a:latin typeface="Calibri" pitchFamily="34"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620713"/>
            <a:ext cx="8496944" cy="5632311"/>
          </a:xfrm>
          <a:prstGeom prst="rect">
            <a:avLst/>
          </a:prstGeom>
          <a:noFill/>
        </p:spPr>
        <p:txBody>
          <a:bodyPr wrap="square">
            <a:spAutoFit/>
          </a:bodyPr>
          <a:lstStyle/>
          <a:p>
            <a:pPr algn="ctr" fontAlgn="auto">
              <a:spcBef>
                <a:spcPts val="0"/>
              </a:spcBef>
              <a:spcAft>
                <a:spcPts val="0"/>
              </a:spcAft>
              <a:defRPr/>
            </a:pPr>
            <a:r>
              <a:rPr lang="en-GB" sz="3600" b="1" dirty="0" smtClean="0">
                <a:solidFill>
                  <a:srgbClr val="FFFF00"/>
                </a:solidFill>
                <a:latin typeface="+mn-lt"/>
                <a:cs typeface="+mn-cs"/>
              </a:rPr>
              <a:t>Which </a:t>
            </a:r>
            <a:r>
              <a:rPr lang="en-GB" sz="3600" b="1" dirty="0">
                <a:solidFill>
                  <a:srgbClr val="FFFF00"/>
                </a:solidFill>
                <a:latin typeface="+mn-lt"/>
                <a:cs typeface="+mn-cs"/>
              </a:rPr>
              <a:t>is the most suitable heading?</a:t>
            </a:r>
          </a:p>
          <a:p>
            <a:pPr algn="ctr" fontAlgn="auto">
              <a:spcBef>
                <a:spcPts val="0"/>
              </a:spcBef>
              <a:spcAft>
                <a:spcPts val="0"/>
              </a:spcAft>
              <a:defRPr/>
            </a:pPr>
            <a:endParaRPr lang="en-GB" sz="3600" dirty="0">
              <a:solidFill>
                <a:srgbClr val="FFFF00"/>
              </a:solidFill>
              <a:latin typeface="+mn-lt"/>
              <a:cs typeface="+mn-cs"/>
            </a:endParaRPr>
          </a:p>
          <a:p>
            <a:pPr marL="514350" indent="-514350" algn="ctr" fontAlgn="auto">
              <a:spcBef>
                <a:spcPts val="0"/>
              </a:spcBef>
              <a:spcAft>
                <a:spcPts val="0"/>
              </a:spcAft>
              <a:buAutoNum type="arabicPeriod"/>
              <a:defRPr/>
            </a:pPr>
            <a:r>
              <a:rPr lang="en-GB" sz="2400" dirty="0" smtClean="0">
                <a:latin typeface="Arial" panose="020B0604020202020204" pitchFamily="34" charset="0"/>
                <a:cs typeface="Arial" panose="020B0604020202020204" pitchFamily="34" charset="0"/>
              </a:rPr>
              <a:t>People </a:t>
            </a:r>
            <a:r>
              <a:rPr lang="en-GB" sz="2400" dirty="0">
                <a:latin typeface="Arial" panose="020B0604020202020204" pitchFamily="34" charset="0"/>
                <a:cs typeface="Arial" panose="020B0604020202020204" pitchFamily="34" charset="0"/>
              </a:rPr>
              <a:t>don’t eat together as much as before</a:t>
            </a:r>
            <a:r>
              <a:rPr lang="en-GB" sz="2400" dirty="0" smtClean="0">
                <a:latin typeface="Arial" panose="020B0604020202020204" pitchFamily="34" charset="0"/>
                <a:cs typeface="Arial" panose="020B0604020202020204" pitchFamily="34" charset="0"/>
              </a:rPr>
              <a:t>.</a:t>
            </a:r>
          </a:p>
          <a:p>
            <a:pPr algn="ctr" fontAlgn="auto">
              <a:spcBef>
                <a:spcPts val="0"/>
              </a:spcBef>
              <a:spcAft>
                <a:spcPts val="0"/>
              </a:spcAft>
              <a:defRPr/>
            </a:pPr>
            <a:endParaRPr lang="en-GB" sz="2400" dirty="0">
              <a:latin typeface="Arial" panose="020B0604020202020204" pitchFamily="34" charset="0"/>
              <a:cs typeface="Arial" panose="020B0604020202020204" pitchFamily="34" charset="0"/>
            </a:endParaRPr>
          </a:p>
          <a:p>
            <a:pPr algn="ctr" fontAlgn="auto">
              <a:spcBef>
                <a:spcPts val="0"/>
              </a:spcBef>
              <a:spcAft>
                <a:spcPts val="0"/>
              </a:spcAft>
              <a:defRPr/>
            </a:pPr>
            <a:r>
              <a:rPr lang="en-GB" sz="2400" dirty="0" smtClean="0">
                <a:latin typeface="Arial" panose="020B0604020202020204" pitchFamily="34" charset="0"/>
                <a:cs typeface="Arial" panose="020B0604020202020204" pitchFamily="34" charset="0"/>
              </a:rPr>
              <a:t>    2.  Examples </a:t>
            </a:r>
            <a:r>
              <a:rPr lang="en-GB" sz="2400" dirty="0">
                <a:latin typeface="Arial" panose="020B0604020202020204" pitchFamily="34" charset="0"/>
                <a:cs typeface="Arial" panose="020B0604020202020204" pitchFamily="34" charset="0"/>
              </a:rPr>
              <a:t>of the increased speed of modern </a:t>
            </a:r>
            <a:r>
              <a:rPr lang="en-GB" sz="2400" dirty="0" smtClean="0">
                <a:latin typeface="Arial" panose="020B0604020202020204" pitchFamily="34" charset="0"/>
                <a:cs typeface="Arial" panose="020B0604020202020204" pitchFamily="34" charset="0"/>
              </a:rPr>
              <a:t>life.</a:t>
            </a:r>
          </a:p>
          <a:p>
            <a:pPr algn="ctr" fontAlgn="auto">
              <a:spcBef>
                <a:spcPts val="0"/>
              </a:spcBef>
              <a:spcAft>
                <a:spcPts val="0"/>
              </a:spcAft>
              <a:defRPr/>
            </a:pPr>
            <a:endParaRPr lang="en-GB" sz="2400" dirty="0">
              <a:latin typeface="Arial" panose="020B0604020202020204" pitchFamily="34" charset="0"/>
              <a:cs typeface="Arial" panose="020B0604020202020204" pitchFamily="34" charset="0"/>
            </a:endParaRPr>
          </a:p>
          <a:p>
            <a:pPr algn="ctr" fontAlgn="auto">
              <a:spcBef>
                <a:spcPts val="0"/>
              </a:spcBef>
              <a:spcAft>
                <a:spcPts val="0"/>
              </a:spcAft>
              <a:defRPr/>
            </a:pPr>
            <a:r>
              <a:rPr lang="en-GB" sz="2400" dirty="0" smtClean="0">
                <a:latin typeface="Arial" panose="020B0604020202020204" pitchFamily="34" charset="0"/>
                <a:cs typeface="Arial" panose="020B0604020202020204" pitchFamily="34" charset="0"/>
              </a:rPr>
              <a:t>  3.  Parents </a:t>
            </a:r>
            <a:r>
              <a:rPr lang="en-GB" sz="2400" dirty="0">
                <a:latin typeface="Arial" panose="020B0604020202020204" pitchFamily="34" charset="0"/>
                <a:cs typeface="Arial" panose="020B0604020202020204" pitchFamily="34" charset="0"/>
              </a:rPr>
              <a:t>don’t have time to read to their </a:t>
            </a:r>
            <a:r>
              <a:rPr lang="en-GB" sz="2400" dirty="0" smtClean="0">
                <a:latin typeface="Arial" panose="020B0604020202020204" pitchFamily="34" charset="0"/>
                <a:cs typeface="Arial" panose="020B0604020202020204" pitchFamily="34" charset="0"/>
              </a:rPr>
              <a:t>children</a:t>
            </a:r>
          </a:p>
          <a:p>
            <a:pPr algn="ctr" fontAlgn="auto">
              <a:spcBef>
                <a:spcPts val="0"/>
              </a:spcBef>
              <a:spcAft>
                <a:spcPts val="0"/>
              </a:spcAft>
              <a:defRPr/>
            </a:pPr>
            <a:endParaRPr lang="en-GB" sz="2400" dirty="0" smtClean="0">
              <a:latin typeface="Arial" panose="020B0604020202020204" pitchFamily="34" charset="0"/>
              <a:cs typeface="Arial" panose="020B0604020202020204" pitchFamily="34" charset="0"/>
            </a:endParaRPr>
          </a:p>
          <a:p>
            <a:pPr algn="ctr" fontAlgn="auto">
              <a:spcBef>
                <a:spcPts val="0"/>
              </a:spcBef>
              <a:spcAft>
                <a:spcPts val="0"/>
              </a:spcAft>
              <a:defRPr/>
            </a:pPr>
            <a:endParaRPr lang="en-GB" sz="2400" dirty="0">
              <a:latin typeface="Arial" panose="020B0604020202020204" pitchFamily="34" charset="0"/>
              <a:cs typeface="Arial" panose="020B0604020202020204" pitchFamily="34" charset="0"/>
            </a:endParaRPr>
          </a:p>
          <a:p>
            <a:pPr fontAlgn="auto">
              <a:spcBef>
                <a:spcPts val="0"/>
              </a:spcBef>
              <a:spcAft>
                <a:spcPts val="0"/>
              </a:spcAft>
              <a:defRPr/>
            </a:pPr>
            <a:r>
              <a:rPr lang="en-GB" sz="2400" dirty="0" smtClean="0">
                <a:solidFill>
                  <a:srgbClr val="FFFF00"/>
                </a:solidFill>
                <a:latin typeface="Arial" panose="020B0604020202020204" pitchFamily="34" charset="0"/>
                <a:cs typeface="Arial" panose="020B0604020202020204" pitchFamily="34" charset="0"/>
              </a:rPr>
              <a:t>After reading, ask students to analyse the paragraph:</a:t>
            </a:r>
          </a:p>
          <a:p>
            <a:pPr fontAlgn="auto">
              <a:spcBef>
                <a:spcPts val="0"/>
              </a:spcBef>
              <a:spcAft>
                <a:spcPts val="0"/>
              </a:spcAft>
              <a:defRPr/>
            </a:pPr>
            <a:endParaRPr lang="en-GB" sz="2400" dirty="0">
              <a:solidFill>
                <a:srgbClr val="FFFF00"/>
              </a:solidFill>
              <a:latin typeface="Arial" panose="020B0604020202020204" pitchFamily="34" charset="0"/>
              <a:cs typeface="Arial" panose="020B0604020202020204" pitchFamily="34" charset="0"/>
            </a:endParaRPr>
          </a:p>
          <a:p>
            <a:pPr fontAlgn="auto">
              <a:spcBef>
                <a:spcPts val="0"/>
              </a:spcBef>
              <a:spcAft>
                <a:spcPts val="0"/>
              </a:spcAft>
              <a:defRPr/>
            </a:pPr>
            <a:r>
              <a:rPr lang="en-GB" sz="2400" dirty="0" smtClean="0">
                <a:solidFill>
                  <a:srgbClr val="FFFF00"/>
                </a:solidFill>
                <a:latin typeface="Arial" panose="020B0604020202020204" pitchFamily="34" charset="0"/>
                <a:cs typeface="Arial" panose="020B0604020202020204" pitchFamily="34" charset="0"/>
              </a:rPr>
              <a:t>How many different ideas are in the paragraph?</a:t>
            </a:r>
            <a:endParaRPr lang="en-GB" sz="2400" dirty="0">
              <a:solidFill>
                <a:srgbClr val="FFFF00"/>
              </a:solidFill>
              <a:latin typeface="Arial" panose="020B0604020202020204" pitchFamily="34" charset="0"/>
              <a:cs typeface="Arial" panose="020B0604020202020204" pitchFamily="34" charset="0"/>
            </a:endParaRPr>
          </a:p>
          <a:p>
            <a:pPr algn="ctr" fontAlgn="auto">
              <a:spcBef>
                <a:spcPts val="0"/>
              </a:spcBef>
              <a:spcAft>
                <a:spcPts val="0"/>
              </a:spcAft>
              <a:defRPr/>
            </a:pPr>
            <a:endParaRPr lang="en-GB" sz="2400" dirty="0">
              <a:solidFill>
                <a:srgbClr val="FFFF00"/>
              </a:solidFill>
              <a:latin typeface="+mn-lt"/>
              <a:cs typeface="+mn-cs"/>
            </a:endParaRPr>
          </a:p>
          <a:p>
            <a:pPr fontAlgn="auto">
              <a:spcBef>
                <a:spcPts val="0"/>
              </a:spcBef>
              <a:spcAft>
                <a:spcPts val="0"/>
              </a:spcAft>
              <a:defRPr/>
            </a:pPr>
            <a:r>
              <a:rPr lang="en-GB" sz="2400" dirty="0">
                <a:latin typeface="+mn-lt"/>
                <a:cs typeface="+mn-cs"/>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Box 1"/>
          <p:cNvSpPr txBox="1">
            <a:spLocks noChangeArrowheads="1"/>
          </p:cNvSpPr>
          <p:nvPr/>
        </p:nvSpPr>
        <p:spPr bwMode="auto">
          <a:xfrm>
            <a:off x="344488" y="115888"/>
            <a:ext cx="8496300" cy="7017306"/>
          </a:xfrm>
          <a:prstGeom prst="rect">
            <a:avLst/>
          </a:prstGeom>
          <a:noFill/>
          <a:ln w="9525">
            <a:noFill/>
            <a:miter lim="800000"/>
            <a:headEnd/>
            <a:tailEnd/>
          </a:ln>
        </p:spPr>
        <p:txBody>
          <a:bodyPr>
            <a:spAutoFit/>
          </a:bodyPr>
          <a:lstStyle/>
          <a:p>
            <a:r>
              <a:rPr lang="en-GB" sz="3000" b="1" dirty="0">
                <a:solidFill>
                  <a:srgbClr val="FFFF00"/>
                </a:solidFill>
                <a:latin typeface="Calibri" pitchFamily="34" charset="0"/>
              </a:rPr>
              <a:t>How many different ideas are in this paragraph</a:t>
            </a:r>
            <a:r>
              <a:rPr lang="en-GB" sz="3000" b="1" dirty="0" smtClean="0">
                <a:solidFill>
                  <a:srgbClr val="FFFF00"/>
                </a:solidFill>
                <a:latin typeface="Calibri" pitchFamily="34" charset="0"/>
              </a:rPr>
              <a:t>?</a:t>
            </a:r>
          </a:p>
          <a:p>
            <a:endParaRPr lang="en-GB" sz="3000" b="1" dirty="0">
              <a:solidFill>
                <a:srgbClr val="FFFF00"/>
              </a:solidFill>
              <a:latin typeface="Calibri" pitchFamily="34" charset="0"/>
            </a:endParaRPr>
          </a:p>
          <a:p>
            <a:r>
              <a:rPr lang="en-GB" sz="3000" dirty="0" smtClean="0">
                <a:latin typeface="Calibri" pitchFamily="34" charset="0"/>
              </a:rPr>
              <a:t>According </a:t>
            </a:r>
            <a:r>
              <a:rPr lang="en-GB" sz="3000" dirty="0">
                <a:latin typeface="Calibri" pitchFamily="34" charset="0"/>
              </a:rPr>
              <a:t>to statistics, it is becoming increasingly rare in many Western countries for families to eat together.  It seems that people no longer have time to enjoy a meal, let alone buy and prepare the ingredients.  Meanwhile, fast food outlets are proliferating.  Further evidence of the effects of the increasing pace of life can be seen on all sides.  Motorists drum their fingers impatiently at stop lights.  Tempers flare in supermarket queues.  Saddest of all is the success of an American series of books called ‘One Minute Bedtime Stories”.  What, one has to ask, do parents do with the time saved?</a:t>
            </a:r>
          </a:p>
          <a:p>
            <a:endParaRPr lang="en-GB" sz="3000"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3"/>
          <p:cNvSpPr txBox="1">
            <a:spLocks noChangeArrowheads="1"/>
          </p:cNvSpPr>
          <p:nvPr/>
        </p:nvSpPr>
        <p:spPr bwMode="auto">
          <a:xfrm>
            <a:off x="684213" y="620713"/>
            <a:ext cx="7272337" cy="5509200"/>
          </a:xfrm>
          <a:prstGeom prst="rect">
            <a:avLst/>
          </a:prstGeom>
          <a:noFill/>
          <a:ln w="9525">
            <a:noFill/>
            <a:miter lim="800000"/>
            <a:headEnd/>
            <a:tailEnd/>
          </a:ln>
        </p:spPr>
        <p:txBody>
          <a:bodyPr>
            <a:spAutoFit/>
          </a:bodyPr>
          <a:lstStyle/>
          <a:p>
            <a:pPr marL="457200" indent="-457200">
              <a:buFont typeface="Arial" charset="0"/>
              <a:buChar char="•"/>
            </a:pPr>
            <a:r>
              <a:rPr lang="en-GB" sz="3200" b="1" dirty="0">
                <a:solidFill>
                  <a:srgbClr val="FFFF00"/>
                </a:solidFill>
                <a:latin typeface="Calibri" pitchFamily="34" charset="0"/>
              </a:rPr>
              <a:t>Do your students find </a:t>
            </a:r>
            <a:r>
              <a:rPr lang="en-GB" sz="3200" b="1" dirty="0" smtClean="0">
                <a:solidFill>
                  <a:srgbClr val="FFFF00"/>
                </a:solidFill>
                <a:latin typeface="Calibri" pitchFamily="34" charset="0"/>
              </a:rPr>
              <a:t>reading </a:t>
            </a:r>
            <a:r>
              <a:rPr lang="en-GB" sz="3200" b="1" dirty="0">
                <a:solidFill>
                  <a:srgbClr val="FFFF00"/>
                </a:solidFill>
                <a:latin typeface="Calibri" pitchFamily="34" charset="0"/>
              </a:rPr>
              <a:t>difficult?  If so, why?</a:t>
            </a:r>
          </a:p>
          <a:p>
            <a:pPr marL="457200" indent="-457200">
              <a:buFont typeface="Arial" charset="0"/>
              <a:buChar char="•"/>
            </a:pPr>
            <a:endParaRPr lang="en-GB" sz="3200" b="1" dirty="0">
              <a:solidFill>
                <a:srgbClr val="FFFF00"/>
              </a:solidFill>
              <a:latin typeface="Calibri" pitchFamily="34" charset="0"/>
            </a:endParaRPr>
          </a:p>
          <a:p>
            <a:pPr marL="457200" indent="-457200">
              <a:buFont typeface="Arial" charset="0"/>
              <a:buChar char="•"/>
            </a:pPr>
            <a:r>
              <a:rPr lang="en-GB" sz="3200" b="1" dirty="0" smtClean="0">
                <a:solidFill>
                  <a:srgbClr val="FFFF00"/>
                </a:solidFill>
                <a:latin typeface="Calibri" pitchFamily="34" charset="0"/>
              </a:rPr>
              <a:t>What </a:t>
            </a:r>
            <a:r>
              <a:rPr lang="en-GB" sz="3200" b="1" dirty="0">
                <a:solidFill>
                  <a:srgbClr val="FFFF00"/>
                </a:solidFill>
                <a:latin typeface="Calibri" pitchFamily="34" charset="0"/>
              </a:rPr>
              <a:t>reading strategies and techniques do you teach your students</a:t>
            </a:r>
            <a:r>
              <a:rPr lang="en-GB" sz="3200" b="1" dirty="0" smtClean="0">
                <a:solidFill>
                  <a:srgbClr val="FFFF00"/>
                </a:solidFill>
                <a:latin typeface="Calibri" pitchFamily="34" charset="0"/>
              </a:rPr>
              <a:t>?</a:t>
            </a:r>
          </a:p>
          <a:p>
            <a:pPr marL="457200" indent="-457200">
              <a:buFont typeface="Arial" charset="0"/>
              <a:buChar char="•"/>
            </a:pPr>
            <a:endParaRPr lang="en-GB" sz="3200" b="1" dirty="0">
              <a:solidFill>
                <a:srgbClr val="FFFF00"/>
              </a:solidFill>
              <a:latin typeface="Calibri" pitchFamily="34" charset="0"/>
            </a:endParaRPr>
          </a:p>
          <a:p>
            <a:pPr marL="457200" indent="-457200">
              <a:buFont typeface="Arial" charset="0"/>
              <a:buChar char="•"/>
            </a:pPr>
            <a:r>
              <a:rPr lang="en-GB" sz="3200" b="1" dirty="0" smtClean="0">
                <a:solidFill>
                  <a:srgbClr val="FFFF00"/>
                </a:solidFill>
                <a:latin typeface="Calibri" pitchFamily="34" charset="0"/>
              </a:rPr>
              <a:t> How can we as teachers make reading interesting?</a:t>
            </a:r>
            <a:endParaRPr lang="en-GB" sz="3200" b="1" dirty="0">
              <a:solidFill>
                <a:srgbClr val="FFFF00"/>
              </a:solidFill>
              <a:latin typeface="Calibri" pitchFamily="34" charset="0"/>
            </a:endParaRPr>
          </a:p>
          <a:p>
            <a:pPr marL="457200" indent="-457200">
              <a:buFont typeface="Arial" charset="0"/>
              <a:buChar char="•"/>
            </a:pPr>
            <a:endParaRPr lang="en-GB" sz="3200" b="1" dirty="0">
              <a:solidFill>
                <a:srgbClr val="FFFF00"/>
              </a:solidFill>
              <a:latin typeface="Calibri" pitchFamily="34" charset="0"/>
            </a:endParaRPr>
          </a:p>
          <a:p>
            <a:pPr marL="457200" indent="-457200">
              <a:buFont typeface="Arial" charset="0"/>
              <a:buChar char="•"/>
            </a:pPr>
            <a:endParaRPr lang="en-GB" sz="3200" b="1" dirty="0">
              <a:solidFill>
                <a:srgbClr val="FFFF00"/>
              </a:solidFill>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3"/>
          <p:cNvSpPr txBox="1">
            <a:spLocks noChangeArrowheads="1"/>
          </p:cNvSpPr>
          <p:nvPr/>
        </p:nvSpPr>
        <p:spPr bwMode="auto">
          <a:xfrm>
            <a:off x="755650" y="620713"/>
            <a:ext cx="7488238" cy="369887"/>
          </a:xfrm>
          <a:prstGeom prst="rect">
            <a:avLst/>
          </a:prstGeom>
          <a:noFill/>
          <a:ln w="9525">
            <a:noFill/>
            <a:miter lim="800000"/>
            <a:headEnd/>
            <a:tailEnd/>
          </a:ln>
        </p:spPr>
        <p:txBody>
          <a:bodyPr>
            <a:spAutoFit/>
          </a:bodyPr>
          <a:lstStyle/>
          <a:p>
            <a:r>
              <a:rPr lang="en-GB">
                <a:latin typeface="Calibri" pitchFamily="34" charset="0"/>
              </a:rPr>
              <a:t>    </a:t>
            </a:r>
          </a:p>
        </p:txBody>
      </p:sp>
      <p:sp>
        <p:nvSpPr>
          <p:cNvPr id="22530" name="TextBox 1"/>
          <p:cNvSpPr txBox="1">
            <a:spLocks noChangeArrowheads="1"/>
          </p:cNvSpPr>
          <p:nvPr/>
        </p:nvSpPr>
        <p:spPr bwMode="auto">
          <a:xfrm>
            <a:off x="366713" y="182563"/>
            <a:ext cx="8424862" cy="6492875"/>
          </a:xfrm>
          <a:prstGeom prst="rect">
            <a:avLst/>
          </a:prstGeom>
          <a:noFill/>
          <a:ln w="9525">
            <a:noFill/>
            <a:miter lim="800000"/>
            <a:headEnd/>
            <a:tailEnd/>
          </a:ln>
        </p:spPr>
        <p:txBody>
          <a:bodyPr>
            <a:spAutoFit/>
          </a:bodyPr>
          <a:lstStyle/>
          <a:p>
            <a:r>
              <a:rPr lang="en-GB" sz="3200">
                <a:solidFill>
                  <a:srgbClr val="FFFF00"/>
                </a:solidFill>
                <a:latin typeface="Calibri" pitchFamily="34" charset="0"/>
              </a:rPr>
              <a:t>1. </a:t>
            </a:r>
            <a:r>
              <a:rPr lang="en-GB" sz="3200">
                <a:latin typeface="Calibri" pitchFamily="34" charset="0"/>
              </a:rPr>
              <a:t>According to statistics, it is becoming increasingly rare in many Western countries for families to eat together.  It seems that people no longer have time to enjoy a meal, let alone buy and prepare the ingredients.  </a:t>
            </a:r>
            <a:r>
              <a:rPr lang="en-GB" sz="3200">
                <a:solidFill>
                  <a:srgbClr val="FFFF00"/>
                </a:solidFill>
                <a:latin typeface="Calibri" pitchFamily="34" charset="0"/>
              </a:rPr>
              <a:t>2. </a:t>
            </a:r>
            <a:r>
              <a:rPr lang="en-GB" sz="3200">
                <a:latin typeface="Calibri" pitchFamily="34" charset="0"/>
              </a:rPr>
              <a:t>Meanwhile, fast food outlets are proliferating.  Further evidence of the effects of the increasing pace of life can be seen on all sides.  </a:t>
            </a:r>
            <a:r>
              <a:rPr lang="en-GB" sz="3200">
                <a:solidFill>
                  <a:srgbClr val="FFFF00"/>
                </a:solidFill>
                <a:latin typeface="Calibri" pitchFamily="34" charset="0"/>
              </a:rPr>
              <a:t>3. </a:t>
            </a:r>
            <a:r>
              <a:rPr lang="en-GB" sz="3200">
                <a:latin typeface="Calibri" pitchFamily="34" charset="0"/>
              </a:rPr>
              <a:t>Motorists drum their fingers impatiently at stop lights.  </a:t>
            </a:r>
            <a:r>
              <a:rPr lang="en-GB" sz="3200">
                <a:solidFill>
                  <a:srgbClr val="FFFF00"/>
                </a:solidFill>
                <a:latin typeface="Calibri" pitchFamily="34" charset="0"/>
              </a:rPr>
              <a:t>4. </a:t>
            </a:r>
            <a:r>
              <a:rPr lang="en-GB" sz="3200">
                <a:latin typeface="Calibri" pitchFamily="34" charset="0"/>
              </a:rPr>
              <a:t>Tempers flare in supermarket queues.  </a:t>
            </a:r>
            <a:r>
              <a:rPr lang="en-GB" sz="3200">
                <a:solidFill>
                  <a:srgbClr val="FFFF00"/>
                </a:solidFill>
                <a:latin typeface="Calibri" pitchFamily="34" charset="0"/>
              </a:rPr>
              <a:t>5. </a:t>
            </a:r>
            <a:r>
              <a:rPr lang="en-GB" sz="3200">
                <a:latin typeface="Calibri" pitchFamily="34" charset="0"/>
              </a:rPr>
              <a:t>Saddest of all is the success of an American series of books called ‘One Minute Bedtime Stories”.  What, one has to ask, do parents do with the time thus saved?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Box 1"/>
          <p:cNvSpPr txBox="1">
            <a:spLocks noChangeArrowheads="1"/>
          </p:cNvSpPr>
          <p:nvPr/>
        </p:nvSpPr>
        <p:spPr bwMode="auto">
          <a:xfrm>
            <a:off x="611560" y="836712"/>
            <a:ext cx="7921625" cy="6124754"/>
          </a:xfrm>
          <a:prstGeom prst="rect">
            <a:avLst/>
          </a:prstGeom>
          <a:noFill/>
          <a:ln w="9525">
            <a:noFill/>
            <a:miter lim="800000"/>
            <a:headEnd/>
            <a:tailEnd/>
          </a:ln>
        </p:spPr>
        <p:txBody>
          <a:bodyPr>
            <a:spAutoFit/>
          </a:bodyPr>
          <a:lstStyle/>
          <a:p>
            <a:pPr algn="ctr"/>
            <a:r>
              <a:rPr lang="en-GB" sz="4000" dirty="0" smtClean="0">
                <a:latin typeface="Arial" panose="020B0604020202020204" pitchFamily="34" charset="0"/>
                <a:cs typeface="Arial" panose="020B0604020202020204" pitchFamily="34" charset="0"/>
              </a:rPr>
              <a:t>Technique 4:  Helping students read better by ignoring unimportant words</a:t>
            </a:r>
          </a:p>
          <a:p>
            <a:pPr algn="ctr"/>
            <a:endParaRPr lang="en-GB" sz="4000" dirty="0" smtClean="0">
              <a:solidFill>
                <a:srgbClr val="FFFF00"/>
              </a:solidFill>
              <a:latin typeface="Arial" panose="020B0604020202020204" pitchFamily="34" charset="0"/>
              <a:cs typeface="Arial" panose="020B0604020202020204" pitchFamily="34" charset="0"/>
            </a:endParaRPr>
          </a:p>
          <a:p>
            <a:r>
              <a:rPr lang="en-GB" sz="3200" dirty="0" smtClean="0">
                <a:solidFill>
                  <a:srgbClr val="FFFF00"/>
                </a:solidFill>
                <a:latin typeface="Arial" panose="020B0604020202020204" pitchFamily="34" charset="0"/>
                <a:cs typeface="Arial" panose="020B0604020202020204" pitchFamily="34" charset="0"/>
              </a:rPr>
              <a:t>Which </a:t>
            </a:r>
            <a:r>
              <a:rPr lang="en-GB" sz="3200" dirty="0">
                <a:solidFill>
                  <a:srgbClr val="FFFF00"/>
                </a:solidFill>
                <a:latin typeface="Arial" panose="020B0604020202020204" pitchFamily="34" charset="0"/>
                <a:cs typeface="Arial" panose="020B0604020202020204" pitchFamily="34" charset="0"/>
              </a:rPr>
              <a:t>types of words should students ignore when reading for the gist of a paragraph?</a:t>
            </a:r>
          </a:p>
          <a:p>
            <a:endParaRPr lang="en-GB" sz="3200" dirty="0">
              <a:solidFill>
                <a:srgbClr val="FFFF00"/>
              </a:solidFill>
              <a:latin typeface="Arial" panose="020B0604020202020204" pitchFamily="34" charset="0"/>
              <a:cs typeface="Arial" panose="020B0604020202020204" pitchFamily="34" charset="0"/>
            </a:endParaRPr>
          </a:p>
          <a:p>
            <a:r>
              <a:rPr lang="en-GB" sz="3200" dirty="0">
                <a:solidFill>
                  <a:srgbClr val="FFFF00"/>
                </a:solidFill>
                <a:latin typeface="Arial" panose="020B0604020202020204" pitchFamily="34" charset="0"/>
                <a:cs typeface="Arial" panose="020B0604020202020204" pitchFamily="34" charset="0"/>
              </a:rPr>
              <a:t>How can you encourage them to ignore unimportant words?</a:t>
            </a:r>
          </a:p>
          <a:p>
            <a:pPr algn="ctr"/>
            <a:endParaRPr lang="en-GB" sz="4000" dirty="0">
              <a:solidFill>
                <a:srgbClr val="FFFF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850" y="260350"/>
            <a:ext cx="8424863" cy="6247864"/>
          </a:xfrm>
          <a:prstGeom prst="rect">
            <a:avLst/>
          </a:prstGeom>
          <a:noFill/>
        </p:spPr>
        <p:txBody>
          <a:bodyPr>
            <a:spAutoFit/>
          </a:bodyPr>
          <a:lstStyle/>
          <a:p>
            <a:pPr algn="ctr" fontAlgn="auto">
              <a:spcBef>
                <a:spcPts val="0"/>
              </a:spcBef>
              <a:spcAft>
                <a:spcPts val="0"/>
              </a:spcAft>
              <a:defRPr/>
            </a:pPr>
            <a:r>
              <a:rPr lang="en-GB" sz="4000" dirty="0" smtClean="0">
                <a:solidFill>
                  <a:srgbClr val="FFFF00"/>
                </a:solidFill>
                <a:latin typeface="Arial" panose="020B0604020202020204" pitchFamily="34" charset="0"/>
                <a:cs typeface="Arial" panose="020B0604020202020204" pitchFamily="34" charset="0"/>
              </a:rPr>
              <a:t>Words students should ignore</a:t>
            </a:r>
          </a:p>
          <a:p>
            <a:pPr algn="ctr" fontAlgn="auto">
              <a:spcBef>
                <a:spcPts val="0"/>
              </a:spcBef>
              <a:spcAft>
                <a:spcPts val="0"/>
              </a:spcAft>
              <a:defRPr/>
            </a:pPr>
            <a:endParaRPr lang="en-GB" sz="4000" dirty="0" smtClean="0">
              <a:solidFill>
                <a:srgbClr val="FFFF00"/>
              </a:solidFill>
              <a:latin typeface="Arial" panose="020B0604020202020204" pitchFamily="34" charset="0"/>
              <a:cs typeface="Arial" panose="020B0604020202020204" pitchFamily="34" charset="0"/>
            </a:endParaRPr>
          </a:p>
          <a:p>
            <a:pPr marL="285750" indent="-285750" fontAlgn="auto">
              <a:spcBef>
                <a:spcPts val="0"/>
              </a:spcBef>
              <a:spcAft>
                <a:spcPts val="0"/>
              </a:spcAft>
              <a:buFont typeface="Arial" pitchFamily="34" charset="0"/>
              <a:buChar char="•"/>
              <a:defRPr/>
            </a:pPr>
            <a:r>
              <a:rPr lang="en-GB" sz="3200" dirty="0" smtClean="0">
                <a:latin typeface="Arial" panose="020B0604020202020204" pitchFamily="34" charset="0"/>
                <a:cs typeface="Arial" panose="020B0604020202020204" pitchFamily="34" charset="0"/>
              </a:rPr>
              <a:t>Words </a:t>
            </a:r>
            <a:r>
              <a:rPr lang="en-GB" sz="3200" dirty="0">
                <a:latin typeface="Arial" panose="020B0604020202020204" pitchFamily="34" charset="0"/>
                <a:cs typeface="Arial" panose="020B0604020202020204" pitchFamily="34" charset="0"/>
              </a:rPr>
              <a:t>they don’t know</a:t>
            </a:r>
          </a:p>
          <a:p>
            <a:pPr marL="285750" indent="-285750" fontAlgn="auto">
              <a:spcBef>
                <a:spcPts val="0"/>
              </a:spcBef>
              <a:spcAft>
                <a:spcPts val="0"/>
              </a:spcAft>
              <a:buFont typeface="Arial" pitchFamily="34" charset="0"/>
              <a:buChar char="•"/>
              <a:defRPr/>
            </a:pPr>
            <a:endParaRPr lang="en-GB" sz="3200" dirty="0">
              <a:latin typeface="Arial" panose="020B0604020202020204" pitchFamily="34" charset="0"/>
              <a:cs typeface="Arial" panose="020B0604020202020204" pitchFamily="34" charset="0"/>
            </a:endParaRPr>
          </a:p>
          <a:p>
            <a:pPr marL="285750" indent="-285750" fontAlgn="auto">
              <a:spcBef>
                <a:spcPts val="0"/>
              </a:spcBef>
              <a:spcAft>
                <a:spcPts val="0"/>
              </a:spcAft>
              <a:buFont typeface="Arial" pitchFamily="34" charset="0"/>
              <a:buChar char="•"/>
              <a:defRPr/>
            </a:pPr>
            <a:r>
              <a:rPr lang="en-GB" sz="3200" dirty="0">
                <a:latin typeface="Arial" panose="020B0604020202020204" pitchFamily="34" charset="0"/>
                <a:cs typeface="Arial" panose="020B0604020202020204" pitchFamily="34" charset="0"/>
              </a:rPr>
              <a:t>Technical or scientific words</a:t>
            </a:r>
          </a:p>
          <a:p>
            <a:pPr fontAlgn="auto">
              <a:spcBef>
                <a:spcPts val="0"/>
              </a:spcBef>
              <a:spcAft>
                <a:spcPts val="0"/>
              </a:spcAft>
              <a:defRPr/>
            </a:pPr>
            <a:endParaRPr lang="en-GB" sz="3200" dirty="0">
              <a:latin typeface="Arial" panose="020B0604020202020204" pitchFamily="34" charset="0"/>
              <a:cs typeface="Arial" panose="020B0604020202020204" pitchFamily="34" charset="0"/>
            </a:endParaRPr>
          </a:p>
          <a:p>
            <a:pPr marL="285750" indent="-285750" fontAlgn="auto">
              <a:spcBef>
                <a:spcPts val="0"/>
              </a:spcBef>
              <a:spcAft>
                <a:spcPts val="0"/>
              </a:spcAft>
              <a:buFont typeface="Arial" pitchFamily="34" charset="0"/>
              <a:buChar char="•"/>
              <a:defRPr/>
            </a:pPr>
            <a:r>
              <a:rPr lang="en-GB" sz="3200" dirty="0">
                <a:latin typeface="Arial" panose="020B0604020202020204" pitchFamily="34" charset="0"/>
                <a:cs typeface="Arial" panose="020B0604020202020204" pitchFamily="34" charset="0"/>
              </a:rPr>
              <a:t>Words which don’t carry meaning (articles, prepositions, </a:t>
            </a:r>
            <a:r>
              <a:rPr lang="en-GB" sz="3200" dirty="0" err="1">
                <a:latin typeface="Arial" panose="020B0604020202020204" pitchFamily="34" charset="0"/>
                <a:cs typeface="Arial" panose="020B0604020202020204" pitchFamily="34" charset="0"/>
              </a:rPr>
              <a:t>etc</a:t>
            </a:r>
            <a:r>
              <a:rPr lang="en-GB" sz="3200" dirty="0">
                <a:latin typeface="Arial" panose="020B0604020202020204" pitchFamily="34" charset="0"/>
                <a:cs typeface="Arial" panose="020B0604020202020204" pitchFamily="34" charset="0"/>
              </a:rPr>
              <a:t>)</a:t>
            </a:r>
          </a:p>
          <a:p>
            <a:pPr marL="285750" indent="-285750" fontAlgn="auto">
              <a:spcBef>
                <a:spcPts val="0"/>
              </a:spcBef>
              <a:spcAft>
                <a:spcPts val="0"/>
              </a:spcAft>
              <a:buFont typeface="Arial" pitchFamily="34" charset="0"/>
              <a:buChar char="•"/>
              <a:defRPr/>
            </a:pPr>
            <a:endParaRPr lang="en-GB" sz="3200" dirty="0">
              <a:latin typeface="Arial" panose="020B0604020202020204" pitchFamily="34" charset="0"/>
              <a:cs typeface="Arial" panose="020B0604020202020204" pitchFamily="34" charset="0"/>
            </a:endParaRPr>
          </a:p>
          <a:p>
            <a:pPr marL="285750" indent="-285750" fontAlgn="auto">
              <a:spcBef>
                <a:spcPts val="0"/>
              </a:spcBef>
              <a:spcAft>
                <a:spcPts val="0"/>
              </a:spcAft>
              <a:buFont typeface="Arial" pitchFamily="34" charset="0"/>
              <a:buChar char="•"/>
              <a:defRPr/>
            </a:pPr>
            <a:r>
              <a:rPr lang="en-GB" sz="3200" dirty="0">
                <a:latin typeface="Arial" panose="020B0604020202020204" pitchFamily="34" charset="0"/>
                <a:cs typeface="Arial" panose="020B0604020202020204" pitchFamily="34" charset="0"/>
              </a:rPr>
              <a:t>Adjectives which don’t add to the </a:t>
            </a:r>
            <a:r>
              <a:rPr lang="en-GB" sz="3200" dirty="0" smtClean="0">
                <a:latin typeface="Arial" panose="020B0604020202020204" pitchFamily="34" charset="0"/>
                <a:cs typeface="Arial" panose="020B0604020202020204" pitchFamily="34" charset="0"/>
              </a:rPr>
              <a:t>meaning</a:t>
            </a:r>
          </a:p>
          <a:p>
            <a:pPr fontAlgn="auto">
              <a:spcBef>
                <a:spcPts val="0"/>
              </a:spcBef>
              <a:spcAft>
                <a:spcPts val="0"/>
              </a:spcAft>
              <a:defRPr/>
            </a:pPr>
            <a:endParaRPr lang="en-GB" sz="3200" dirty="0">
              <a:latin typeface="Arial" panose="020B0604020202020204" pitchFamily="34" charset="0"/>
              <a:cs typeface="Arial" panose="020B0604020202020204" pitchFamily="34" charset="0"/>
            </a:endParaRPr>
          </a:p>
          <a:p>
            <a:pPr marL="285750" indent="-285750" fontAlgn="auto">
              <a:spcBef>
                <a:spcPts val="0"/>
              </a:spcBef>
              <a:spcAft>
                <a:spcPts val="0"/>
              </a:spcAft>
              <a:buFont typeface="Arial" pitchFamily="34" charset="0"/>
              <a:buChar char="•"/>
              <a:defRPr/>
            </a:pPr>
            <a:r>
              <a:rPr lang="en-GB" sz="3200" dirty="0">
                <a:latin typeface="Arial" panose="020B0604020202020204" pitchFamily="34" charset="0"/>
                <a:cs typeface="Arial" panose="020B0604020202020204" pitchFamily="34" charset="0"/>
              </a:rPr>
              <a:t>Clauses/sentences which add extra detail</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1"/>
          <p:cNvSpPr txBox="1">
            <a:spLocks noChangeArrowheads="1"/>
          </p:cNvSpPr>
          <p:nvPr/>
        </p:nvSpPr>
        <p:spPr bwMode="auto">
          <a:xfrm>
            <a:off x="179388" y="115888"/>
            <a:ext cx="8785225" cy="7018337"/>
          </a:xfrm>
          <a:prstGeom prst="rect">
            <a:avLst/>
          </a:prstGeom>
          <a:noFill/>
          <a:ln w="9525">
            <a:noFill/>
            <a:miter lim="800000"/>
            <a:headEnd/>
            <a:tailEnd/>
          </a:ln>
        </p:spPr>
        <p:txBody>
          <a:bodyPr>
            <a:spAutoFit/>
          </a:bodyPr>
          <a:lstStyle/>
          <a:p>
            <a:pPr algn="ctr"/>
            <a:r>
              <a:rPr lang="en-GB" sz="3600" b="1" dirty="0">
                <a:solidFill>
                  <a:srgbClr val="FFFF00"/>
                </a:solidFill>
                <a:latin typeface="Calibri" pitchFamily="34" charset="0"/>
              </a:rPr>
              <a:t>‘Unmasking Skin’</a:t>
            </a:r>
          </a:p>
          <a:p>
            <a:endParaRPr lang="en-GB" sz="3600" dirty="0">
              <a:latin typeface="Calibri" pitchFamily="34" charset="0"/>
            </a:endParaRPr>
          </a:p>
          <a:p>
            <a:r>
              <a:rPr lang="en-GB" sz="3600" dirty="0">
                <a:latin typeface="Calibri" pitchFamily="34" charset="0"/>
              </a:rPr>
              <a:t>This impervious yet permeable barrier, less than a millimetre thick in places, is composed of three layers.  The outermost layer is the bloodless epidermis.  The dermis includes collagen, elastin and nerve endings.  The innermost layer, subcutaneous fat, contains tissue that acts as an energy source, cushion and insulator for the body.</a:t>
            </a:r>
          </a:p>
          <a:p>
            <a:endParaRPr lang="en-GB" sz="3600" dirty="0">
              <a:latin typeface="Calibri" pitchFamily="34" charset="0"/>
            </a:endParaRPr>
          </a:p>
          <a:p>
            <a:r>
              <a:rPr lang="en-GB" sz="3600" dirty="0">
                <a:latin typeface="Calibri" pitchFamily="34" charset="0"/>
              </a:rPr>
              <a:t>Summary: _____________________________</a:t>
            </a:r>
          </a:p>
          <a:p>
            <a:endParaRPr lang="en-GB" dirty="0">
              <a:latin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1"/>
          <p:cNvSpPr txBox="1">
            <a:spLocks noChangeArrowheads="1"/>
          </p:cNvSpPr>
          <p:nvPr/>
        </p:nvSpPr>
        <p:spPr bwMode="auto">
          <a:xfrm>
            <a:off x="179388" y="188913"/>
            <a:ext cx="8640762" cy="6246812"/>
          </a:xfrm>
          <a:prstGeom prst="rect">
            <a:avLst/>
          </a:prstGeom>
          <a:noFill/>
          <a:ln w="9525">
            <a:noFill/>
            <a:miter lim="800000"/>
            <a:headEnd/>
            <a:tailEnd/>
          </a:ln>
        </p:spPr>
        <p:txBody>
          <a:bodyPr>
            <a:spAutoFit/>
          </a:bodyPr>
          <a:lstStyle/>
          <a:p>
            <a:r>
              <a:rPr lang="en-GB" sz="4000">
                <a:solidFill>
                  <a:srgbClr val="FFFF00"/>
                </a:solidFill>
                <a:latin typeface="Calibri" pitchFamily="34" charset="0"/>
              </a:rPr>
              <a:t>This</a:t>
            </a:r>
            <a:r>
              <a:rPr lang="en-GB" sz="4000">
                <a:latin typeface="Calibri" pitchFamily="34" charset="0"/>
              </a:rPr>
              <a:t> impervious yet permeable </a:t>
            </a:r>
            <a:r>
              <a:rPr lang="en-GB" sz="4000">
                <a:solidFill>
                  <a:srgbClr val="FFFF00"/>
                </a:solidFill>
                <a:latin typeface="Calibri" pitchFamily="34" charset="0"/>
              </a:rPr>
              <a:t>barrier, </a:t>
            </a:r>
            <a:r>
              <a:rPr lang="en-GB" sz="4000">
                <a:latin typeface="Calibri" pitchFamily="34" charset="0"/>
              </a:rPr>
              <a:t>less than a millimetre thick in places, </a:t>
            </a:r>
            <a:r>
              <a:rPr lang="en-GB" sz="4000">
                <a:solidFill>
                  <a:srgbClr val="FFFF00"/>
                </a:solidFill>
                <a:latin typeface="Calibri" pitchFamily="34" charset="0"/>
              </a:rPr>
              <a:t>is</a:t>
            </a:r>
            <a:r>
              <a:rPr lang="en-GB" sz="4000">
                <a:latin typeface="Calibri" pitchFamily="34" charset="0"/>
              </a:rPr>
              <a:t> </a:t>
            </a:r>
            <a:r>
              <a:rPr lang="en-GB" sz="4000">
                <a:solidFill>
                  <a:srgbClr val="FFFF00"/>
                </a:solidFill>
                <a:latin typeface="Calibri" pitchFamily="34" charset="0"/>
              </a:rPr>
              <a:t>composed of three layers</a:t>
            </a:r>
            <a:r>
              <a:rPr lang="en-GB" sz="4000">
                <a:latin typeface="Calibri" pitchFamily="34" charset="0"/>
              </a:rPr>
              <a:t>.  </a:t>
            </a:r>
            <a:r>
              <a:rPr lang="en-GB" sz="4000">
                <a:solidFill>
                  <a:srgbClr val="FFFF00"/>
                </a:solidFill>
                <a:latin typeface="Calibri" pitchFamily="34" charset="0"/>
              </a:rPr>
              <a:t>The outermost layer</a:t>
            </a:r>
            <a:r>
              <a:rPr lang="en-GB" sz="4000">
                <a:latin typeface="Calibri" pitchFamily="34" charset="0"/>
              </a:rPr>
              <a:t> is the bloodless epidermis.  </a:t>
            </a:r>
            <a:r>
              <a:rPr lang="en-GB" sz="4000">
                <a:solidFill>
                  <a:srgbClr val="FFFF00"/>
                </a:solidFill>
                <a:latin typeface="Calibri" pitchFamily="34" charset="0"/>
              </a:rPr>
              <a:t>The dermis</a:t>
            </a:r>
            <a:r>
              <a:rPr lang="en-GB" sz="4000">
                <a:latin typeface="Calibri" pitchFamily="34" charset="0"/>
              </a:rPr>
              <a:t> includes collagen, elastin and nerve endings.  </a:t>
            </a:r>
            <a:r>
              <a:rPr lang="en-GB" sz="4000">
                <a:solidFill>
                  <a:srgbClr val="FFFF00"/>
                </a:solidFill>
                <a:latin typeface="Calibri" pitchFamily="34" charset="0"/>
              </a:rPr>
              <a:t>The innermost layer</a:t>
            </a:r>
            <a:r>
              <a:rPr lang="en-GB" sz="4000">
                <a:latin typeface="Calibri" pitchFamily="34" charset="0"/>
              </a:rPr>
              <a:t>, subcutaneous fat, contains tissue that acts as an energy source, cushion and insulator for the body.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Box 1"/>
          <p:cNvSpPr txBox="1">
            <a:spLocks noChangeArrowheads="1"/>
          </p:cNvSpPr>
          <p:nvPr/>
        </p:nvSpPr>
        <p:spPr bwMode="auto">
          <a:xfrm>
            <a:off x="539750" y="620713"/>
            <a:ext cx="7993063" cy="3939540"/>
          </a:xfrm>
          <a:prstGeom prst="rect">
            <a:avLst/>
          </a:prstGeom>
          <a:noFill/>
          <a:ln w="9525">
            <a:noFill/>
            <a:miter lim="800000"/>
            <a:headEnd/>
            <a:tailEnd/>
          </a:ln>
        </p:spPr>
        <p:txBody>
          <a:bodyPr>
            <a:spAutoFit/>
          </a:bodyPr>
          <a:lstStyle/>
          <a:p>
            <a:endParaRPr lang="en-GB" dirty="0">
              <a:latin typeface="Calibri" pitchFamily="34" charset="0"/>
            </a:endParaRPr>
          </a:p>
          <a:p>
            <a:r>
              <a:rPr lang="en-GB" sz="4000" dirty="0">
                <a:solidFill>
                  <a:srgbClr val="FFFF00"/>
                </a:solidFill>
                <a:latin typeface="Calibri" pitchFamily="34" charset="0"/>
              </a:rPr>
              <a:t>Choose the correct heading:</a:t>
            </a:r>
          </a:p>
          <a:p>
            <a:endParaRPr lang="en-GB" sz="3200" dirty="0">
              <a:latin typeface="Calibri" pitchFamily="34" charset="0"/>
            </a:endParaRPr>
          </a:p>
          <a:p>
            <a:pPr marL="571500" indent="-571500">
              <a:buAutoNum type="romanLcParenBoth"/>
            </a:pPr>
            <a:r>
              <a:rPr lang="en-GB" sz="3200" dirty="0" smtClean="0">
                <a:latin typeface="Calibri" pitchFamily="34" charset="0"/>
              </a:rPr>
              <a:t>The </a:t>
            </a:r>
            <a:r>
              <a:rPr lang="en-GB" sz="3200" dirty="0">
                <a:latin typeface="Calibri" pitchFamily="34" charset="0"/>
              </a:rPr>
              <a:t>skin is very thin</a:t>
            </a:r>
            <a:r>
              <a:rPr lang="en-GB" sz="3200" dirty="0" smtClean="0">
                <a:latin typeface="Calibri" pitchFamily="34" charset="0"/>
              </a:rPr>
              <a:t>.</a:t>
            </a:r>
          </a:p>
          <a:p>
            <a:endParaRPr lang="en-GB" sz="3200" dirty="0">
              <a:latin typeface="Calibri" pitchFamily="34" charset="0"/>
            </a:endParaRPr>
          </a:p>
          <a:p>
            <a:pPr marL="571500" indent="-571500">
              <a:buAutoNum type="romanLcParenBoth" startAt="2"/>
            </a:pPr>
            <a:r>
              <a:rPr lang="en-GB" sz="3200" dirty="0" smtClean="0">
                <a:latin typeface="Calibri" pitchFamily="34" charset="0"/>
              </a:rPr>
              <a:t>Description </a:t>
            </a:r>
            <a:r>
              <a:rPr lang="en-GB" sz="3200" dirty="0">
                <a:latin typeface="Calibri" pitchFamily="34" charset="0"/>
              </a:rPr>
              <a:t>of different parts of the skin</a:t>
            </a:r>
            <a:r>
              <a:rPr lang="en-GB" sz="3200" dirty="0" smtClean="0">
                <a:latin typeface="Calibri" pitchFamily="34" charset="0"/>
              </a:rPr>
              <a:t>.</a:t>
            </a:r>
          </a:p>
          <a:p>
            <a:endParaRPr lang="en-GB" sz="3200" dirty="0">
              <a:latin typeface="Calibri" pitchFamily="34" charset="0"/>
            </a:endParaRPr>
          </a:p>
          <a:p>
            <a:r>
              <a:rPr lang="en-GB" sz="3200" dirty="0">
                <a:latin typeface="Calibri" pitchFamily="34" charset="0"/>
              </a:rPr>
              <a:t>(iii) The skin protects the body.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Box 1"/>
          <p:cNvSpPr txBox="1">
            <a:spLocks noChangeArrowheads="1"/>
          </p:cNvSpPr>
          <p:nvPr/>
        </p:nvSpPr>
        <p:spPr bwMode="auto">
          <a:xfrm>
            <a:off x="611560" y="332656"/>
            <a:ext cx="7489825" cy="6494085"/>
          </a:xfrm>
          <a:prstGeom prst="rect">
            <a:avLst/>
          </a:prstGeom>
          <a:noFill/>
          <a:ln w="9525">
            <a:noFill/>
            <a:miter lim="800000"/>
            <a:headEnd/>
            <a:tailEnd/>
          </a:ln>
        </p:spPr>
        <p:txBody>
          <a:bodyPr>
            <a:spAutoFit/>
          </a:bodyPr>
          <a:lstStyle/>
          <a:p>
            <a:pPr algn="ctr"/>
            <a:r>
              <a:rPr lang="en-GB" sz="4000" dirty="0" smtClean="0">
                <a:solidFill>
                  <a:srgbClr val="FFFF00"/>
                </a:solidFill>
                <a:latin typeface="Arial" panose="020B0604020202020204" pitchFamily="34" charset="0"/>
                <a:cs typeface="Arial" panose="020B0604020202020204" pitchFamily="34" charset="0"/>
              </a:rPr>
              <a:t>Technique 5: Teaching </a:t>
            </a:r>
            <a:r>
              <a:rPr lang="en-GB" sz="4000" dirty="0">
                <a:solidFill>
                  <a:srgbClr val="FFFF00"/>
                </a:solidFill>
                <a:latin typeface="Arial" panose="020B0604020202020204" pitchFamily="34" charset="0"/>
                <a:cs typeface="Arial" panose="020B0604020202020204" pitchFamily="34" charset="0"/>
              </a:rPr>
              <a:t>skills with </a:t>
            </a:r>
            <a:r>
              <a:rPr lang="en-GB" sz="4000" dirty="0" smtClean="0">
                <a:solidFill>
                  <a:srgbClr val="FFFF00"/>
                </a:solidFill>
                <a:latin typeface="Arial" panose="020B0604020202020204" pitchFamily="34" charset="0"/>
                <a:cs typeface="Arial" panose="020B0604020202020204" pitchFamily="34" charset="0"/>
              </a:rPr>
              <a:t>micro-texts</a:t>
            </a:r>
          </a:p>
          <a:p>
            <a:pPr algn="ctr"/>
            <a:endParaRPr lang="en-GB" sz="4000" dirty="0">
              <a:solidFill>
                <a:srgbClr val="FFFF00"/>
              </a:solidFill>
              <a:latin typeface="Arial" panose="020B0604020202020204" pitchFamily="34" charset="0"/>
              <a:cs typeface="Arial" panose="020B0604020202020204" pitchFamily="34" charset="0"/>
            </a:endParaRPr>
          </a:p>
          <a:p>
            <a:r>
              <a:rPr lang="en-GB" sz="3200" dirty="0" smtClean="0">
                <a:latin typeface="Arial" panose="020B0604020202020204" pitchFamily="34" charset="0"/>
                <a:cs typeface="Arial" panose="020B0604020202020204" pitchFamily="34" charset="0"/>
              </a:rPr>
              <a:t>Focus on specific reading skills (e.g. answering T/F/NG questions.</a:t>
            </a:r>
          </a:p>
          <a:p>
            <a:endParaRPr lang="en-GB" sz="3200" dirty="0">
              <a:latin typeface="Arial" panose="020B0604020202020204" pitchFamily="34" charset="0"/>
              <a:cs typeface="Arial" panose="020B0604020202020204" pitchFamily="34" charset="0"/>
            </a:endParaRPr>
          </a:p>
          <a:p>
            <a:r>
              <a:rPr lang="en-GB" sz="3200" dirty="0" smtClean="0">
                <a:latin typeface="Arial" panose="020B0604020202020204" pitchFamily="34" charset="0"/>
                <a:cs typeface="Arial" panose="020B0604020202020204" pitchFamily="34" charset="0"/>
              </a:rPr>
              <a:t>Make the text easy, so students can work on technique.</a:t>
            </a:r>
          </a:p>
          <a:p>
            <a:endParaRPr lang="en-GB" sz="3200" dirty="0">
              <a:latin typeface="Arial" panose="020B0604020202020204" pitchFamily="34" charset="0"/>
              <a:cs typeface="Arial" panose="020B0604020202020204" pitchFamily="34" charset="0"/>
            </a:endParaRPr>
          </a:p>
          <a:p>
            <a:r>
              <a:rPr lang="en-GB" sz="3200" dirty="0" smtClean="0">
                <a:latin typeface="Arial" panose="020B0604020202020204" pitchFamily="34" charset="0"/>
                <a:cs typeface="Arial" panose="020B0604020202020204" pitchFamily="34" charset="0"/>
              </a:rPr>
              <a:t>Then make the texts progressively harder.</a:t>
            </a:r>
          </a:p>
          <a:p>
            <a:pPr algn="ctr"/>
            <a:endParaRPr lang="en-GB" sz="4000" dirty="0">
              <a:solidFill>
                <a:srgbClr val="FFFF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6013" y="765175"/>
            <a:ext cx="7127875" cy="5508625"/>
          </a:xfrm>
          <a:prstGeom prst="rect">
            <a:avLst/>
          </a:prstGeom>
          <a:noFill/>
        </p:spPr>
        <p:txBody>
          <a:bodyPr>
            <a:spAutoFit/>
          </a:bodyPr>
          <a:lstStyle/>
          <a:p>
            <a:pPr algn="ctr" fontAlgn="auto">
              <a:spcBef>
                <a:spcPts val="0"/>
              </a:spcBef>
              <a:spcAft>
                <a:spcPts val="0"/>
              </a:spcAft>
              <a:defRPr/>
            </a:pPr>
            <a:r>
              <a:rPr lang="en-GB" sz="4400" b="1" dirty="0">
                <a:solidFill>
                  <a:srgbClr val="FFFF00"/>
                </a:solidFill>
                <a:latin typeface="+mn-lt"/>
                <a:cs typeface="+mn-cs"/>
              </a:rPr>
              <a:t>True/False/Not Given</a:t>
            </a:r>
          </a:p>
          <a:p>
            <a:pPr algn="ctr" fontAlgn="auto">
              <a:spcBef>
                <a:spcPts val="0"/>
              </a:spcBef>
              <a:spcAft>
                <a:spcPts val="0"/>
              </a:spcAft>
              <a:defRPr/>
            </a:pPr>
            <a:r>
              <a:rPr lang="en-GB" sz="4400" b="1" dirty="0">
                <a:solidFill>
                  <a:srgbClr val="FFFF00"/>
                </a:solidFill>
                <a:latin typeface="+mn-lt"/>
                <a:cs typeface="+mn-cs"/>
              </a:rPr>
              <a:t>Questions</a:t>
            </a:r>
          </a:p>
          <a:p>
            <a:pPr algn="ctr" fontAlgn="auto">
              <a:spcBef>
                <a:spcPts val="0"/>
              </a:spcBef>
              <a:spcAft>
                <a:spcPts val="0"/>
              </a:spcAft>
              <a:defRPr/>
            </a:pPr>
            <a:endParaRPr lang="en-GB" sz="4400" b="1" dirty="0">
              <a:latin typeface="+mn-lt"/>
              <a:cs typeface="+mn-cs"/>
            </a:endParaRPr>
          </a:p>
          <a:p>
            <a:pPr marL="571500" indent="-571500" fontAlgn="auto">
              <a:spcBef>
                <a:spcPts val="0"/>
              </a:spcBef>
              <a:spcAft>
                <a:spcPts val="0"/>
              </a:spcAft>
              <a:buFont typeface="Arial" pitchFamily="34" charset="0"/>
              <a:buChar char="•"/>
              <a:defRPr/>
            </a:pPr>
            <a:r>
              <a:rPr lang="en-GB" sz="4400" dirty="0">
                <a:latin typeface="+mn-lt"/>
                <a:cs typeface="+mn-cs"/>
              </a:rPr>
              <a:t>Do your students have trouble with this type of question?  If so, why?</a:t>
            </a:r>
          </a:p>
          <a:p>
            <a:pPr marL="571500" indent="-571500" fontAlgn="auto">
              <a:spcBef>
                <a:spcPts val="0"/>
              </a:spcBef>
              <a:spcAft>
                <a:spcPts val="0"/>
              </a:spcAft>
              <a:buFont typeface="Arial" pitchFamily="34" charset="0"/>
              <a:buChar char="•"/>
              <a:defRPr/>
            </a:pPr>
            <a:endParaRPr lang="en-GB" sz="4400" dirty="0">
              <a:latin typeface="+mn-lt"/>
              <a:cs typeface="+mn-cs"/>
            </a:endParaRPr>
          </a:p>
          <a:p>
            <a:pPr marL="571500" indent="-571500" fontAlgn="auto">
              <a:spcBef>
                <a:spcPts val="0"/>
              </a:spcBef>
              <a:spcAft>
                <a:spcPts val="0"/>
              </a:spcAft>
              <a:buFont typeface="Arial" pitchFamily="34" charset="0"/>
              <a:buChar char="•"/>
              <a:defRPr/>
            </a:pPr>
            <a:r>
              <a:rPr lang="en-GB" sz="4400" dirty="0">
                <a:latin typeface="+mn-lt"/>
                <a:cs typeface="+mn-cs"/>
              </a:rPr>
              <a:t>What techniques can help?</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Box 1"/>
          <p:cNvSpPr txBox="1">
            <a:spLocks noChangeArrowheads="1"/>
          </p:cNvSpPr>
          <p:nvPr/>
        </p:nvSpPr>
        <p:spPr bwMode="auto">
          <a:xfrm>
            <a:off x="539750" y="1196975"/>
            <a:ext cx="8424863" cy="5386388"/>
          </a:xfrm>
          <a:prstGeom prst="rect">
            <a:avLst/>
          </a:prstGeom>
          <a:noFill/>
          <a:ln w="9525">
            <a:noFill/>
            <a:miter lim="800000"/>
            <a:headEnd/>
            <a:tailEnd/>
          </a:ln>
        </p:spPr>
        <p:txBody>
          <a:bodyPr>
            <a:spAutoFit/>
          </a:bodyPr>
          <a:lstStyle/>
          <a:p>
            <a:endParaRPr lang="en-GB" sz="2800" b="1">
              <a:solidFill>
                <a:srgbClr val="FFFF00"/>
              </a:solidFill>
              <a:latin typeface="Calibri" pitchFamily="34" charset="0"/>
            </a:endParaRPr>
          </a:p>
          <a:p>
            <a:endParaRPr lang="en-GB" sz="2800" b="1">
              <a:latin typeface="Calibri" pitchFamily="34" charset="0"/>
            </a:endParaRPr>
          </a:p>
          <a:p>
            <a:endParaRPr lang="en-GB" sz="3200" b="1">
              <a:latin typeface="Calibri" pitchFamily="34" charset="0"/>
            </a:endParaRPr>
          </a:p>
          <a:p>
            <a:r>
              <a:rPr lang="en-GB" sz="3200" b="1">
                <a:latin typeface="Calibri" pitchFamily="34" charset="0"/>
              </a:rPr>
              <a:t>Example: I </a:t>
            </a:r>
            <a:r>
              <a:rPr lang="en-GB" sz="3200" b="1" u="sng">
                <a:latin typeface="Calibri" pitchFamily="34" charset="0"/>
              </a:rPr>
              <a:t>studied</a:t>
            </a:r>
            <a:r>
              <a:rPr lang="en-GB" sz="3200" b="1">
                <a:latin typeface="Calibri" pitchFamily="34" charset="0"/>
              </a:rPr>
              <a:t> in Barcelona in 1999.   = F   </a:t>
            </a:r>
          </a:p>
          <a:p>
            <a:endParaRPr lang="en-GB" sz="3200" b="1">
              <a:latin typeface="Calibri" pitchFamily="34" charset="0"/>
            </a:endParaRPr>
          </a:p>
          <a:p>
            <a:r>
              <a:rPr lang="en-GB" sz="3200" b="1">
                <a:latin typeface="Calibri" pitchFamily="34" charset="0"/>
              </a:rPr>
              <a:t>1.  I worked in Barcelona for 18 months.</a:t>
            </a:r>
          </a:p>
          <a:p>
            <a:r>
              <a:rPr lang="en-GB" sz="3200" b="1">
                <a:latin typeface="Calibri" pitchFamily="34" charset="0"/>
              </a:rPr>
              <a:t>2.  I worked in Barcelona in the 1990s.</a:t>
            </a:r>
          </a:p>
          <a:p>
            <a:r>
              <a:rPr lang="en-GB" sz="3200" b="1">
                <a:latin typeface="Calibri" pitchFamily="34" charset="0"/>
              </a:rPr>
              <a:t>3.  I worked in Spain in education in 1999.</a:t>
            </a:r>
          </a:p>
          <a:p>
            <a:r>
              <a:rPr lang="en-GB" sz="3200" b="1">
                <a:latin typeface="Calibri" pitchFamily="34" charset="0"/>
              </a:rPr>
              <a:t>4.  I learned a lot of Spanish when I lived in Barcelona.</a:t>
            </a:r>
          </a:p>
          <a:p>
            <a:r>
              <a:rPr lang="en-GB" sz="3200" b="1">
                <a:latin typeface="Calibri" pitchFamily="34" charset="0"/>
              </a:rPr>
              <a:t>5.  I worked as a waiter in Barcelona in 1999.</a:t>
            </a:r>
            <a:endParaRPr lang="en-GB" sz="3600" b="1">
              <a:solidFill>
                <a:srgbClr val="FFFF00"/>
              </a:solidFill>
              <a:latin typeface="Calibri" pitchFamily="34" charset="0"/>
            </a:endParaRPr>
          </a:p>
        </p:txBody>
      </p:sp>
      <p:graphicFrame>
        <p:nvGraphicFramePr>
          <p:cNvPr id="4" name="Table 3"/>
          <p:cNvGraphicFramePr>
            <a:graphicFrameLocks noGrp="1"/>
          </p:cNvGraphicFramePr>
          <p:nvPr/>
        </p:nvGraphicFramePr>
        <p:xfrm>
          <a:off x="1619250" y="549275"/>
          <a:ext cx="6096000" cy="1737360"/>
        </p:xfrm>
        <a:graphic>
          <a:graphicData uri="http://schemas.openxmlformats.org/drawingml/2006/table">
            <a:tbl>
              <a:tblPr firstRow="1" bandRow="1">
                <a:tableStyleId>{5C22544A-7EE6-4342-B048-85BDC9FD1C3A}</a:tableStyleId>
              </a:tblPr>
              <a:tblGrid>
                <a:gridCol w="6096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3600" b="1" dirty="0" smtClean="0">
                          <a:solidFill>
                            <a:srgbClr val="FFFF00"/>
                          </a:solidFill>
                        </a:rPr>
                        <a:t>In 1999, I went to </a:t>
                      </a:r>
                      <a:r>
                        <a:rPr lang="en-GB" sz="3600" b="1" u="sng" dirty="0" smtClean="0">
                          <a:solidFill>
                            <a:srgbClr val="FFFF00"/>
                          </a:solidFill>
                        </a:rPr>
                        <a:t>work</a:t>
                      </a:r>
                      <a:r>
                        <a:rPr lang="en-GB" sz="3600" b="1" dirty="0" smtClean="0">
                          <a:solidFill>
                            <a:srgbClr val="FFFF00"/>
                          </a:solidFill>
                        </a:rPr>
                        <a:t> in Barcelona for a year as a teacher.</a:t>
                      </a:r>
                      <a:endParaRPr lang="en-GB" sz="3600"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Box 1"/>
          <p:cNvSpPr txBox="1">
            <a:spLocks noChangeArrowheads="1"/>
          </p:cNvSpPr>
          <p:nvPr/>
        </p:nvSpPr>
        <p:spPr bwMode="auto">
          <a:xfrm>
            <a:off x="539750" y="1268413"/>
            <a:ext cx="8424863" cy="5324475"/>
          </a:xfrm>
          <a:prstGeom prst="rect">
            <a:avLst/>
          </a:prstGeom>
          <a:noFill/>
          <a:ln w="9525">
            <a:noFill/>
            <a:miter lim="800000"/>
            <a:headEnd/>
            <a:tailEnd/>
          </a:ln>
        </p:spPr>
        <p:txBody>
          <a:bodyPr>
            <a:spAutoFit/>
          </a:bodyPr>
          <a:lstStyle/>
          <a:p>
            <a:endParaRPr lang="en-GB" sz="2800" b="1">
              <a:solidFill>
                <a:srgbClr val="FFFF00"/>
              </a:solidFill>
              <a:latin typeface="Calibri" pitchFamily="34" charset="0"/>
            </a:endParaRPr>
          </a:p>
          <a:p>
            <a:endParaRPr lang="en-GB" sz="2800" b="1">
              <a:latin typeface="Calibri" pitchFamily="34" charset="0"/>
            </a:endParaRPr>
          </a:p>
          <a:p>
            <a:endParaRPr lang="en-GB" sz="2800" b="1">
              <a:latin typeface="Calibri" pitchFamily="34" charset="0"/>
            </a:endParaRPr>
          </a:p>
          <a:p>
            <a:r>
              <a:rPr lang="en-GB" sz="3200" b="1">
                <a:latin typeface="Calibri" pitchFamily="34" charset="0"/>
              </a:rPr>
              <a:t>Example: I </a:t>
            </a:r>
            <a:r>
              <a:rPr lang="en-GB" sz="3200" b="1" u="sng">
                <a:latin typeface="Calibri" pitchFamily="34" charset="0"/>
              </a:rPr>
              <a:t>studied</a:t>
            </a:r>
            <a:r>
              <a:rPr lang="en-GB" sz="3200" b="1">
                <a:latin typeface="Calibri" pitchFamily="34" charset="0"/>
              </a:rPr>
              <a:t> in Barcelona in 1999.   = F   </a:t>
            </a:r>
          </a:p>
          <a:p>
            <a:endParaRPr lang="en-GB" sz="3200" b="1">
              <a:latin typeface="Calibri" pitchFamily="34" charset="0"/>
            </a:endParaRPr>
          </a:p>
          <a:p>
            <a:r>
              <a:rPr lang="en-GB" sz="3200" b="1">
                <a:latin typeface="Calibri" pitchFamily="34" charset="0"/>
              </a:rPr>
              <a:t>1.  I worked in Barcelona for </a:t>
            </a:r>
            <a:r>
              <a:rPr lang="en-GB" sz="3200" b="1">
                <a:solidFill>
                  <a:srgbClr val="FF0000"/>
                </a:solidFill>
                <a:latin typeface="Calibri" pitchFamily="34" charset="0"/>
              </a:rPr>
              <a:t>18 months</a:t>
            </a:r>
            <a:r>
              <a:rPr lang="en-GB" sz="3200" b="1">
                <a:latin typeface="Calibri" pitchFamily="34" charset="0"/>
              </a:rPr>
              <a:t>. = F</a:t>
            </a:r>
          </a:p>
          <a:p>
            <a:r>
              <a:rPr lang="en-GB" sz="3200" b="1">
                <a:latin typeface="Calibri" pitchFamily="34" charset="0"/>
              </a:rPr>
              <a:t>2.  I worked in Barcelona </a:t>
            </a:r>
            <a:r>
              <a:rPr lang="en-GB" sz="3200" b="1">
                <a:solidFill>
                  <a:srgbClr val="FF0000"/>
                </a:solidFill>
                <a:latin typeface="Calibri" pitchFamily="34" charset="0"/>
              </a:rPr>
              <a:t>in the 1990s.</a:t>
            </a:r>
            <a:r>
              <a:rPr lang="en-GB" sz="3200" b="1">
                <a:latin typeface="Calibri" pitchFamily="34" charset="0"/>
              </a:rPr>
              <a:t> = T</a:t>
            </a:r>
            <a:endParaRPr lang="en-GB" sz="3200" b="1">
              <a:solidFill>
                <a:srgbClr val="FF0000"/>
              </a:solidFill>
              <a:latin typeface="Calibri" pitchFamily="34" charset="0"/>
            </a:endParaRPr>
          </a:p>
          <a:p>
            <a:r>
              <a:rPr lang="en-GB" sz="3200" b="1">
                <a:latin typeface="Calibri" pitchFamily="34" charset="0"/>
              </a:rPr>
              <a:t>3.  I worked in </a:t>
            </a:r>
            <a:r>
              <a:rPr lang="en-GB" sz="3200" b="1">
                <a:solidFill>
                  <a:srgbClr val="FF0000"/>
                </a:solidFill>
                <a:latin typeface="Calibri" pitchFamily="34" charset="0"/>
              </a:rPr>
              <a:t>Spain</a:t>
            </a:r>
            <a:r>
              <a:rPr lang="en-GB" sz="3200" b="1">
                <a:latin typeface="Calibri" pitchFamily="34" charset="0"/>
              </a:rPr>
              <a:t> </a:t>
            </a:r>
            <a:r>
              <a:rPr lang="en-GB" sz="3200" b="1">
                <a:solidFill>
                  <a:srgbClr val="FFC000"/>
                </a:solidFill>
                <a:latin typeface="Calibri" pitchFamily="34" charset="0"/>
              </a:rPr>
              <a:t>in education </a:t>
            </a:r>
            <a:r>
              <a:rPr lang="en-GB" sz="3200" b="1">
                <a:latin typeface="Calibri" pitchFamily="34" charset="0"/>
              </a:rPr>
              <a:t>in 1999. = T</a:t>
            </a:r>
          </a:p>
          <a:p>
            <a:r>
              <a:rPr lang="en-GB" sz="3200" b="1">
                <a:latin typeface="Calibri" pitchFamily="34" charset="0"/>
              </a:rPr>
              <a:t>4.  I learned a lot of Spanish when I lived in Barcelona.</a:t>
            </a:r>
          </a:p>
          <a:p>
            <a:r>
              <a:rPr lang="en-GB" sz="3200" b="1">
                <a:latin typeface="Calibri" pitchFamily="34" charset="0"/>
              </a:rPr>
              <a:t>5.  I worked as a </a:t>
            </a:r>
            <a:r>
              <a:rPr lang="en-GB" sz="3200" b="1">
                <a:solidFill>
                  <a:srgbClr val="FF0000"/>
                </a:solidFill>
                <a:latin typeface="Calibri" pitchFamily="34" charset="0"/>
              </a:rPr>
              <a:t>waiter</a:t>
            </a:r>
            <a:r>
              <a:rPr lang="en-GB" sz="3200" b="1">
                <a:latin typeface="Calibri" pitchFamily="34" charset="0"/>
              </a:rPr>
              <a:t> in Barcelona in 1999. = F</a:t>
            </a:r>
            <a:endParaRPr lang="en-GB" sz="3200" b="1">
              <a:solidFill>
                <a:srgbClr val="FFFF00"/>
              </a:solidFill>
              <a:latin typeface="Calibri" pitchFamily="34" charset="0"/>
            </a:endParaRPr>
          </a:p>
        </p:txBody>
      </p:sp>
      <p:graphicFrame>
        <p:nvGraphicFramePr>
          <p:cNvPr id="4" name="Table 3"/>
          <p:cNvGraphicFramePr>
            <a:graphicFrameLocks noGrp="1"/>
          </p:cNvGraphicFramePr>
          <p:nvPr/>
        </p:nvGraphicFramePr>
        <p:xfrm>
          <a:off x="1619250" y="549275"/>
          <a:ext cx="6096000" cy="1737360"/>
        </p:xfrm>
        <a:graphic>
          <a:graphicData uri="http://schemas.openxmlformats.org/drawingml/2006/table">
            <a:tbl>
              <a:tblPr firstRow="1" bandRow="1">
                <a:tableStyleId>{5C22544A-7EE6-4342-B048-85BDC9FD1C3A}</a:tableStyleId>
              </a:tblPr>
              <a:tblGrid>
                <a:gridCol w="6096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3600" b="1" dirty="0" smtClean="0">
                          <a:solidFill>
                            <a:srgbClr val="FFFF00"/>
                          </a:solidFill>
                        </a:rPr>
                        <a:t>In 1999, I went to </a:t>
                      </a:r>
                      <a:r>
                        <a:rPr lang="en-GB" sz="3600" b="1" u="sng" dirty="0" smtClean="0">
                          <a:solidFill>
                            <a:srgbClr val="FFFF00"/>
                          </a:solidFill>
                        </a:rPr>
                        <a:t>work</a:t>
                      </a:r>
                      <a:r>
                        <a:rPr lang="en-GB" sz="3600" b="1" dirty="0" smtClean="0">
                          <a:solidFill>
                            <a:srgbClr val="FFFF00"/>
                          </a:solidFill>
                        </a:rPr>
                        <a:t> in Barcelona for a year as a teacher.</a:t>
                      </a:r>
                      <a:endParaRPr lang="en-GB" sz="3600"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
          <p:cNvSpPr txBox="1">
            <a:spLocks noChangeArrowheads="1"/>
          </p:cNvSpPr>
          <p:nvPr/>
        </p:nvSpPr>
        <p:spPr bwMode="auto">
          <a:xfrm>
            <a:off x="827088" y="549275"/>
            <a:ext cx="7273925" cy="5509200"/>
          </a:xfrm>
          <a:prstGeom prst="rect">
            <a:avLst/>
          </a:prstGeom>
          <a:noFill/>
          <a:ln w="9525">
            <a:noFill/>
            <a:miter lim="800000"/>
            <a:headEnd/>
            <a:tailEnd/>
          </a:ln>
        </p:spPr>
        <p:txBody>
          <a:bodyPr>
            <a:spAutoFit/>
          </a:bodyPr>
          <a:lstStyle/>
          <a:p>
            <a:pPr algn="ctr"/>
            <a:r>
              <a:rPr lang="en-GB" sz="3200" dirty="0" smtClean="0">
                <a:solidFill>
                  <a:srgbClr val="FFFF00"/>
                </a:solidFill>
                <a:latin typeface="Calibri" pitchFamily="34" charset="0"/>
              </a:rPr>
              <a:t>Difficulties with reading</a:t>
            </a:r>
          </a:p>
          <a:p>
            <a:pPr algn="ctr"/>
            <a:endParaRPr lang="en-GB" sz="3200" dirty="0">
              <a:latin typeface="Calibri" pitchFamily="34" charset="0"/>
            </a:endParaRPr>
          </a:p>
          <a:p>
            <a:pPr marL="514350" indent="-514350">
              <a:buFont typeface="Arial" panose="020B0604020202020204" pitchFamily="34" charset="0"/>
              <a:buChar char="•"/>
            </a:pPr>
            <a:r>
              <a:rPr lang="en-GB" sz="3200" dirty="0" smtClean="0">
                <a:latin typeface="Calibri" pitchFamily="34" charset="0"/>
              </a:rPr>
              <a:t>Not communicative.</a:t>
            </a:r>
          </a:p>
          <a:p>
            <a:pPr marL="514350" indent="-514350">
              <a:buFont typeface="Arial" panose="020B0604020202020204" pitchFamily="34" charset="0"/>
              <a:buChar char="•"/>
            </a:pPr>
            <a:endParaRPr lang="en-GB" sz="3200" dirty="0">
              <a:latin typeface="Calibri" pitchFamily="34" charset="0"/>
            </a:endParaRPr>
          </a:p>
          <a:p>
            <a:pPr marL="514350" indent="-514350">
              <a:buFont typeface="Arial" panose="020B0604020202020204" pitchFamily="34" charset="0"/>
              <a:buChar char="•"/>
            </a:pPr>
            <a:r>
              <a:rPr lang="en-GB" sz="3200" dirty="0" smtClean="0">
                <a:latin typeface="Calibri" pitchFamily="34" charset="0"/>
              </a:rPr>
              <a:t> New vocabulary.</a:t>
            </a:r>
          </a:p>
          <a:p>
            <a:pPr marL="514350" indent="-514350">
              <a:buFont typeface="Arial" panose="020B0604020202020204" pitchFamily="34" charset="0"/>
              <a:buChar char="•"/>
            </a:pPr>
            <a:endParaRPr lang="en-GB" sz="3200" dirty="0">
              <a:latin typeface="Calibri" pitchFamily="34" charset="0"/>
            </a:endParaRPr>
          </a:p>
          <a:p>
            <a:pPr marL="514350" indent="-514350">
              <a:buFont typeface="Arial" panose="020B0604020202020204" pitchFamily="34" charset="0"/>
              <a:buChar char="•"/>
            </a:pPr>
            <a:r>
              <a:rPr lang="en-GB" sz="3200" dirty="0" smtClean="0">
                <a:latin typeface="Calibri" pitchFamily="34" charset="0"/>
              </a:rPr>
              <a:t> What’s the reason to read?</a:t>
            </a:r>
          </a:p>
          <a:p>
            <a:pPr marL="514350" indent="-514350">
              <a:buFont typeface="Arial" panose="020B0604020202020204" pitchFamily="34" charset="0"/>
              <a:buChar char="•"/>
            </a:pPr>
            <a:endParaRPr lang="en-GB" sz="3200" dirty="0">
              <a:latin typeface="Calibri" pitchFamily="34" charset="0"/>
            </a:endParaRPr>
          </a:p>
          <a:p>
            <a:pPr marL="514350" indent="-514350">
              <a:buFont typeface="Arial" panose="020B0604020202020204" pitchFamily="34" charset="0"/>
              <a:buChar char="•"/>
            </a:pPr>
            <a:r>
              <a:rPr lang="en-GB" sz="3200" dirty="0" smtClean="0">
                <a:latin typeface="Calibri" pitchFamily="34" charset="0"/>
              </a:rPr>
              <a:t> What do you do with a reading text once the students have read it?</a:t>
            </a:r>
            <a:endParaRPr lang="en-GB" sz="3200" dirty="0">
              <a:latin typeface="Calibri" pitchFamily="34" charset="0"/>
            </a:endParaRPr>
          </a:p>
          <a:p>
            <a:pPr marL="457200" indent="-457200">
              <a:buFont typeface="Arial" panose="020B0604020202020204" pitchFamily="34" charset="0"/>
              <a:buChar char="•"/>
            </a:pPr>
            <a:endParaRPr lang="en-GB" sz="3200" dirty="0">
              <a:latin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088" y="336550"/>
            <a:ext cx="7129462" cy="6184900"/>
          </a:xfrm>
          <a:prstGeom prst="rect">
            <a:avLst/>
          </a:prstGeom>
          <a:noFill/>
        </p:spPr>
        <p:txBody>
          <a:bodyPr>
            <a:spAutoFit/>
          </a:bodyPr>
          <a:lstStyle/>
          <a:p>
            <a:pPr algn="ctr" fontAlgn="auto">
              <a:spcBef>
                <a:spcPts val="0"/>
              </a:spcBef>
              <a:spcAft>
                <a:spcPts val="0"/>
              </a:spcAft>
              <a:defRPr/>
            </a:pPr>
            <a:r>
              <a:rPr lang="en-GB" sz="4400" b="1" dirty="0">
                <a:solidFill>
                  <a:srgbClr val="FFFF00"/>
                </a:solidFill>
                <a:latin typeface="+mn-lt"/>
                <a:cs typeface="+mn-cs"/>
              </a:rPr>
              <a:t>Make up short personalised texts about your class.</a:t>
            </a:r>
          </a:p>
          <a:p>
            <a:pPr fontAlgn="auto">
              <a:spcBef>
                <a:spcPts val="0"/>
              </a:spcBef>
              <a:spcAft>
                <a:spcPts val="0"/>
              </a:spcAft>
              <a:defRPr/>
            </a:pPr>
            <a:endParaRPr lang="en-GB" sz="4400" dirty="0">
              <a:latin typeface="+mn-lt"/>
              <a:cs typeface="+mn-cs"/>
            </a:endParaRPr>
          </a:p>
          <a:p>
            <a:pPr marL="285750" indent="-285750" fontAlgn="auto">
              <a:spcBef>
                <a:spcPts val="0"/>
              </a:spcBef>
              <a:spcAft>
                <a:spcPts val="0"/>
              </a:spcAft>
              <a:buFont typeface="Arial" pitchFamily="34" charset="0"/>
              <a:buChar char="•"/>
              <a:defRPr/>
            </a:pPr>
            <a:r>
              <a:rPr lang="en-GB" sz="4400" dirty="0">
                <a:latin typeface="+mn-lt"/>
                <a:cs typeface="+mn-cs"/>
              </a:rPr>
              <a:t>More fun and motivating</a:t>
            </a:r>
          </a:p>
          <a:p>
            <a:pPr marL="285750" indent="-285750" fontAlgn="auto">
              <a:spcBef>
                <a:spcPts val="0"/>
              </a:spcBef>
              <a:spcAft>
                <a:spcPts val="0"/>
              </a:spcAft>
              <a:buFont typeface="Arial" pitchFamily="34" charset="0"/>
              <a:buChar char="•"/>
              <a:defRPr/>
            </a:pPr>
            <a:endParaRPr lang="en-GB" sz="4400" dirty="0">
              <a:latin typeface="+mn-lt"/>
              <a:cs typeface="+mn-cs"/>
            </a:endParaRPr>
          </a:p>
          <a:p>
            <a:pPr marL="285750" indent="-285750" fontAlgn="auto">
              <a:spcBef>
                <a:spcPts val="0"/>
              </a:spcBef>
              <a:spcAft>
                <a:spcPts val="0"/>
              </a:spcAft>
              <a:buFont typeface="Arial" pitchFamily="34" charset="0"/>
              <a:buChar char="•"/>
              <a:defRPr/>
            </a:pPr>
            <a:r>
              <a:rPr lang="en-GB" sz="4400" dirty="0">
                <a:latin typeface="+mn-lt"/>
                <a:cs typeface="+mn-cs"/>
              </a:rPr>
              <a:t>You can add information which the class knows is true or false, but which isn’t in the text.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73" name="Group 9"/>
          <p:cNvGraphicFramePr>
            <a:graphicFrameLocks noGrp="1"/>
          </p:cNvGraphicFramePr>
          <p:nvPr/>
        </p:nvGraphicFramePr>
        <p:xfrm>
          <a:off x="395288" y="260350"/>
          <a:ext cx="8280400" cy="2987040"/>
        </p:xfrm>
        <a:graphic>
          <a:graphicData uri="http://schemas.openxmlformats.org/drawingml/2006/table">
            <a:tbl>
              <a:tblPr/>
              <a:tblGrid>
                <a:gridCol w="8280400"/>
              </a:tblGrid>
              <a:tr h="2879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smtClean="0">
                          <a:ln>
                            <a:noFill/>
                          </a:ln>
                          <a:solidFill>
                            <a:srgbClr val="FFFFFF"/>
                          </a:solidFill>
                          <a:effectLst/>
                          <a:latin typeface="Calibri" pitchFamily="34" charset="0"/>
                          <a:cs typeface="Arial" charset="0"/>
                        </a:rPr>
                        <a:t> Mi-yeon and Se-Hee come from Korea.  Four students out of nine are taking IELTS in two weeks’ time.  Only three out of the nine students are European. Kezban wants to get a good IELTS score for her career as a lawyer in Turkey.  Abdullah studies in the same class as his wife in the morning lessons.  Lewis is the oldest person in the class (40), but he only looks 22.</a:t>
                      </a:r>
                      <a:endParaRPr kumimoji="0" lang="en-GB" sz="2800" b="1" i="0" u="none" strike="noStrike" cap="none" normalizeH="0" baseline="0" smtClean="0">
                        <a:ln>
                          <a:noFill/>
                        </a:ln>
                        <a:solidFill>
                          <a:srgbClr val="FFFFFF"/>
                        </a:solidFill>
                        <a:effectLst/>
                        <a:latin typeface="Arial"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6" name="Rectangle 1"/>
          <p:cNvSpPr>
            <a:spLocks noChangeArrowheads="1"/>
          </p:cNvSpPr>
          <p:nvPr/>
        </p:nvSpPr>
        <p:spPr bwMode="auto">
          <a:xfrm>
            <a:off x="179388" y="2289175"/>
            <a:ext cx="8713787" cy="4756150"/>
          </a:xfrm>
          <a:prstGeom prst="rect">
            <a:avLst/>
          </a:prstGeom>
          <a:noFill/>
          <a:ln>
            <a:noFill/>
          </a:ln>
          <a:effectLst/>
          <a:extLst/>
        </p:spPr>
        <p:txBody>
          <a:bodyPr anchor="ctr">
            <a:spAutoFit/>
          </a:bodyPr>
          <a:lstStyle/>
          <a:p>
            <a:pPr>
              <a:buFontTx/>
              <a:buAutoNum type="arabicPeriod"/>
              <a:defRPr/>
            </a:pPr>
            <a:endParaRPr lang="en-GB" sz="1200" dirty="0">
              <a:latin typeface="Arial" pitchFamily="34" charset="0"/>
              <a:ea typeface="Times New Roman" pitchFamily="18" charset="0"/>
              <a:cs typeface="Times New Roman" pitchFamily="18" charset="0"/>
            </a:endParaRPr>
          </a:p>
          <a:p>
            <a:pPr>
              <a:buFontTx/>
              <a:buAutoNum type="arabicPeriod"/>
              <a:defRPr/>
            </a:pPr>
            <a:endParaRPr lang="en-GB" sz="1200" dirty="0">
              <a:latin typeface="Arial" pitchFamily="34" charset="0"/>
              <a:ea typeface="Times New Roman" pitchFamily="18" charset="0"/>
              <a:cs typeface="Times New Roman" pitchFamily="18" charset="0"/>
            </a:endParaRPr>
          </a:p>
          <a:p>
            <a:pPr>
              <a:buFontTx/>
              <a:buAutoNum type="arabicPeriod"/>
              <a:defRPr/>
            </a:pPr>
            <a:endParaRPr lang="en-GB" sz="1200" dirty="0">
              <a:latin typeface="Arial" pitchFamily="34" charset="0"/>
              <a:ea typeface="Times New Roman" pitchFamily="18" charset="0"/>
              <a:cs typeface="Times New Roman" pitchFamily="18" charset="0"/>
            </a:endParaRPr>
          </a:p>
          <a:p>
            <a:pPr>
              <a:buFontTx/>
              <a:buAutoNum type="arabicPeriod"/>
              <a:defRPr/>
            </a:pPr>
            <a:endParaRPr lang="en-GB" sz="1200" dirty="0">
              <a:latin typeface="Arial" pitchFamily="34" charset="0"/>
              <a:ea typeface="Times New Roman" pitchFamily="18" charset="0"/>
              <a:cs typeface="Times New Roman" pitchFamily="18" charset="0"/>
            </a:endParaRPr>
          </a:p>
          <a:p>
            <a:pPr>
              <a:buFontTx/>
              <a:buAutoNum type="arabicPeriod"/>
              <a:defRPr/>
            </a:pPr>
            <a:endParaRPr lang="en-GB" sz="1200" dirty="0">
              <a:latin typeface="Arial" pitchFamily="34" charset="0"/>
              <a:ea typeface="Times New Roman" pitchFamily="18" charset="0"/>
              <a:cs typeface="Times New Roman" pitchFamily="18" charset="0"/>
            </a:endParaRPr>
          </a:p>
          <a:p>
            <a:pPr>
              <a:buFontTx/>
              <a:buAutoNum type="arabicPeriod"/>
              <a:defRPr/>
            </a:pPr>
            <a:endParaRPr lang="en-GB" sz="1200" dirty="0">
              <a:latin typeface="Arial" pitchFamily="34" charset="0"/>
              <a:ea typeface="Times New Roman" pitchFamily="18" charset="0"/>
              <a:cs typeface="Times New Roman" pitchFamily="18" charset="0"/>
            </a:endParaRPr>
          </a:p>
          <a:p>
            <a:pPr>
              <a:buFontTx/>
              <a:buAutoNum type="arabicPeriod"/>
              <a:defRPr/>
            </a:pPr>
            <a:r>
              <a:rPr lang="en-GB" sz="2600" dirty="0">
                <a:latin typeface="+mn-lt"/>
                <a:ea typeface="Times New Roman" pitchFamily="18" charset="0"/>
                <a:cs typeface="Times New Roman" pitchFamily="18" charset="0"/>
              </a:rPr>
              <a:t>  </a:t>
            </a:r>
            <a:r>
              <a:rPr lang="en-GB" sz="2700" dirty="0">
                <a:latin typeface="+mn-lt"/>
                <a:ea typeface="Times New Roman" pitchFamily="18" charset="0"/>
                <a:cs typeface="Times New Roman" pitchFamily="18" charset="0"/>
              </a:rPr>
              <a:t>Lewis is 22.</a:t>
            </a:r>
          </a:p>
          <a:p>
            <a:pPr>
              <a:buFontTx/>
              <a:buAutoNum type="arabicPeriod"/>
              <a:defRPr/>
            </a:pPr>
            <a:r>
              <a:rPr lang="en-GB" sz="2700" dirty="0">
                <a:latin typeface="+mn-lt"/>
                <a:ea typeface="Times New Roman" pitchFamily="18" charset="0"/>
                <a:cs typeface="Times New Roman" pitchFamily="18" charset="0"/>
              </a:rPr>
              <a:t>  </a:t>
            </a:r>
            <a:r>
              <a:rPr lang="en-GB" sz="2700" dirty="0" err="1">
                <a:latin typeface="+mn-lt"/>
                <a:ea typeface="Times New Roman" pitchFamily="18" charset="0"/>
                <a:cs typeface="Times New Roman" pitchFamily="18" charset="0"/>
              </a:rPr>
              <a:t>Mi-Yeon</a:t>
            </a:r>
            <a:r>
              <a:rPr lang="en-GB" sz="2700" dirty="0">
                <a:latin typeface="+mn-lt"/>
                <a:ea typeface="Times New Roman" pitchFamily="18" charset="0"/>
                <a:cs typeface="Times New Roman" pitchFamily="18" charset="0"/>
              </a:rPr>
              <a:t> and Se-</a:t>
            </a:r>
            <a:r>
              <a:rPr lang="en-GB" sz="2700" dirty="0" err="1">
                <a:latin typeface="+mn-lt"/>
                <a:ea typeface="Times New Roman" pitchFamily="18" charset="0"/>
                <a:cs typeface="Times New Roman" pitchFamily="18" charset="0"/>
              </a:rPr>
              <a:t>Hee</a:t>
            </a:r>
            <a:r>
              <a:rPr lang="en-GB" sz="2700" dirty="0">
                <a:latin typeface="+mn-lt"/>
                <a:ea typeface="Times New Roman" pitchFamily="18" charset="0"/>
                <a:cs typeface="Times New Roman" pitchFamily="18" charset="0"/>
              </a:rPr>
              <a:t> are from the same city.</a:t>
            </a:r>
          </a:p>
          <a:p>
            <a:pPr>
              <a:buFontTx/>
              <a:buAutoNum type="arabicPeriod"/>
              <a:defRPr/>
            </a:pPr>
            <a:r>
              <a:rPr lang="en-GB" sz="2700" dirty="0">
                <a:latin typeface="+mn-lt"/>
                <a:ea typeface="Times New Roman" pitchFamily="18" charset="0"/>
                <a:cs typeface="Times New Roman" pitchFamily="18" charset="0"/>
              </a:rPr>
              <a:t>  The majority of the students are taking IELTS in a fortnight’s time.</a:t>
            </a:r>
          </a:p>
          <a:p>
            <a:pPr>
              <a:buFontTx/>
              <a:buAutoNum type="arabicPeriod"/>
              <a:defRPr/>
            </a:pPr>
            <a:r>
              <a:rPr lang="en-GB" sz="2700" dirty="0">
                <a:latin typeface="+mn-lt"/>
                <a:ea typeface="Times New Roman" pitchFamily="18" charset="0"/>
                <a:cs typeface="Times New Roman" pitchFamily="18" charset="0"/>
              </a:rPr>
              <a:t>  Abdullah is the only person in the class who is married.</a:t>
            </a:r>
          </a:p>
          <a:p>
            <a:pPr>
              <a:buFontTx/>
              <a:buAutoNum type="arabicPeriod"/>
              <a:defRPr/>
            </a:pPr>
            <a:r>
              <a:rPr lang="en-GB" sz="2700" dirty="0">
                <a:latin typeface="+mn-lt"/>
                <a:ea typeface="Times New Roman" pitchFamily="18" charset="0"/>
                <a:cs typeface="Times New Roman" pitchFamily="18" charset="0"/>
              </a:rPr>
              <a:t>  About a third of the class come from Europe.</a:t>
            </a:r>
          </a:p>
          <a:p>
            <a:pPr>
              <a:buFontTx/>
              <a:buAutoNum type="arabicPeriod"/>
              <a:defRPr/>
            </a:pPr>
            <a:r>
              <a:rPr lang="en-GB" sz="2700" dirty="0">
                <a:latin typeface="+mn-lt"/>
                <a:ea typeface="Times New Roman" pitchFamily="18" charset="0"/>
                <a:cs typeface="Times New Roman" pitchFamily="18" charset="0"/>
              </a:rPr>
              <a:t>  </a:t>
            </a:r>
            <a:r>
              <a:rPr lang="en-GB" sz="2700" dirty="0" err="1">
                <a:latin typeface="+mn-lt"/>
                <a:ea typeface="Times New Roman" pitchFamily="18" charset="0"/>
                <a:cs typeface="Times New Roman" pitchFamily="18" charset="0"/>
              </a:rPr>
              <a:t>Kezban</a:t>
            </a:r>
            <a:r>
              <a:rPr lang="en-GB" sz="2700" dirty="0">
                <a:latin typeface="+mn-lt"/>
                <a:ea typeface="Times New Roman" pitchFamily="18" charset="0"/>
                <a:cs typeface="Times New Roman" pitchFamily="18" charset="0"/>
              </a:rPr>
              <a:t> is studying IELTS so she can study in the UK.</a:t>
            </a:r>
          </a:p>
          <a:p>
            <a:pPr>
              <a:defRPr/>
            </a:pPr>
            <a:endParaRPr lang="en-GB" sz="2400" dirty="0">
              <a:latin typeface="+mj-lt"/>
              <a:cs typeface="Arial" pitchFamily="34" charset="0"/>
            </a:endParaRPr>
          </a:p>
          <a:p>
            <a:pPr eaLnBrk="0" hangingPunct="0">
              <a:defRPr/>
            </a:pP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1196752"/>
            <a:ext cx="7056784" cy="2062103"/>
          </a:xfrm>
          <a:prstGeom prst="rect">
            <a:avLst/>
          </a:prstGeom>
          <a:noFill/>
        </p:spPr>
        <p:txBody>
          <a:bodyPr wrap="square" rtlCol="0">
            <a:spAutoFit/>
          </a:bodyPr>
          <a:lstStyle/>
          <a:p>
            <a:pPr algn="ctr"/>
            <a:r>
              <a:rPr lang="en-GB" sz="3200" dirty="0" smtClean="0"/>
              <a:t>Get students to make up their own texts and write 5 T/F/NG questions for it</a:t>
            </a:r>
          </a:p>
          <a:p>
            <a:pPr algn="ctr"/>
            <a:endParaRPr lang="en-GB" sz="3200" dirty="0"/>
          </a:p>
        </p:txBody>
      </p:sp>
    </p:spTree>
    <p:extLst>
      <p:ext uri="{BB962C8B-B14F-4D97-AF65-F5344CB8AC3E}">
        <p14:creationId xmlns:p14="http://schemas.microsoft.com/office/powerpoint/2010/main" val="42548843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extBox 2"/>
          <p:cNvSpPr txBox="1">
            <a:spLocks noChangeArrowheads="1"/>
          </p:cNvSpPr>
          <p:nvPr/>
        </p:nvSpPr>
        <p:spPr bwMode="auto">
          <a:xfrm>
            <a:off x="755576" y="764704"/>
            <a:ext cx="6985000" cy="4893647"/>
          </a:xfrm>
          <a:prstGeom prst="rect">
            <a:avLst/>
          </a:prstGeom>
          <a:noFill/>
          <a:ln w="9525">
            <a:noFill/>
            <a:miter lim="800000"/>
            <a:headEnd/>
            <a:tailEnd/>
          </a:ln>
        </p:spPr>
        <p:txBody>
          <a:bodyPr>
            <a:spAutoFit/>
          </a:bodyPr>
          <a:lstStyle/>
          <a:p>
            <a:pPr algn="ctr"/>
            <a:r>
              <a:rPr lang="en-GB" sz="4000" dirty="0" smtClean="0">
                <a:solidFill>
                  <a:srgbClr val="FFFF00"/>
                </a:solidFill>
                <a:latin typeface="Arial" panose="020B0604020202020204" pitchFamily="34" charset="0"/>
                <a:cs typeface="Arial" panose="020B0604020202020204" pitchFamily="34" charset="0"/>
              </a:rPr>
              <a:t>Technique 6: Identifying </a:t>
            </a:r>
            <a:r>
              <a:rPr lang="en-GB" sz="4000" dirty="0">
                <a:solidFill>
                  <a:srgbClr val="FFFF00"/>
                </a:solidFill>
                <a:latin typeface="Arial" panose="020B0604020202020204" pitchFamily="34" charset="0"/>
                <a:cs typeface="Arial" panose="020B0604020202020204" pitchFamily="34" charset="0"/>
              </a:rPr>
              <a:t>topic </a:t>
            </a:r>
            <a:r>
              <a:rPr lang="en-GB" sz="4000" dirty="0" smtClean="0">
                <a:solidFill>
                  <a:srgbClr val="FFFF00"/>
                </a:solidFill>
                <a:latin typeface="Arial" panose="020B0604020202020204" pitchFamily="34" charset="0"/>
                <a:cs typeface="Arial" panose="020B0604020202020204" pitchFamily="34" charset="0"/>
              </a:rPr>
              <a:t>sentences</a:t>
            </a:r>
          </a:p>
          <a:p>
            <a:pPr algn="ctr"/>
            <a:endParaRPr lang="en-GB" sz="4000" dirty="0">
              <a:solidFill>
                <a:srgbClr val="FFFF00"/>
              </a:solidFill>
              <a:latin typeface="Arial" panose="020B0604020202020204" pitchFamily="34" charset="0"/>
              <a:cs typeface="Arial" panose="020B0604020202020204" pitchFamily="34" charset="0"/>
            </a:endParaRPr>
          </a:p>
          <a:p>
            <a:r>
              <a:rPr lang="en-GB" sz="3200" dirty="0" smtClean="0">
                <a:latin typeface="Arial" panose="020B0604020202020204" pitchFamily="34" charset="0"/>
                <a:cs typeface="Arial" panose="020B0604020202020204" pitchFamily="34" charset="0"/>
              </a:rPr>
              <a:t>Help students to understand the main idea of a paragraph by identifying the topic sentence.</a:t>
            </a:r>
          </a:p>
          <a:p>
            <a:endParaRPr lang="en-GB" sz="3200" dirty="0">
              <a:latin typeface="Arial" panose="020B0604020202020204" pitchFamily="34" charset="0"/>
              <a:cs typeface="Arial" panose="020B0604020202020204" pitchFamily="34" charset="0"/>
            </a:endParaRPr>
          </a:p>
          <a:p>
            <a:r>
              <a:rPr lang="en-GB" sz="3200" dirty="0" smtClean="0">
                <a:latin typeface="Arial" panose="020B0604020202020204" pitchFamily="34" charset="0"/>
                <a:cs typeface="Arial" panose="020B0604020202020204" pitchFamily="34" charset="0"/>
              </a:rPr>
              <a:t>Gets students to think about how texts are organised.</a:t>
            </a:r>
            <a:endParaRPr lang="en-GB" sz="32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extBox 1"/>
          <p:cNvSpPr txBox="1">
            <a:spLocks noChangeArrowheads="1"/>
          </p:cNvSpPr>
          <p:nvPr/>
        </p:nvSpPr>
        <p:spPr bwMode="auto">
          <a:xfrm>
            <a:off x="179388" y="115888"/>
            <a:ext cx="8713787" cy="6494462"/>
          </a:xfrm>
          <a:prstGeom prst="rect">
            <a:avLst/>
          </a:prstGeom>
          <a:noFill/>
          <a:ln w="9525">
            <a:noFill/>
            <a:miter lim="800000"/>
            <a:headEnd/>
            <a:tailEnd/>
          </a:ln>
        </p:spPr>
        <p:txBody>
          <a:bodyPr>
            <a:spAutoFit/>
          </a:bodyPr>
          <a:lstStyle/>
          <a:p>
            <a:r>
              <a:rPr lang="en-GB" sz="3200" b="1">
                <a:solidFill>
                  <a:srgbClr val="FFFF00"/>
                </a:solidFill>
                <a:latin typeface="Calibri" pitchFamily="34" charset="0"/>
              </a:rPr>
              <a:t>Identify the topic sentence:</a:t>
            </a:r>
          </a:p>
          <a:p>
            <a:endParaRPr lang="en-GB" sz="3200">
              <a:latin typeface="Calibri" pitchFamily="34" charset="0"/>
            </a:endParaRPr>
          </a:p>
          <a:p>
            <a:r>
              <a:rPr lang="en-GB" sz="3200">
                <a:latin typeface="Calibri" pitchFamily="34" charset="0"/>
              </a:rPr>
              <a:t>Opinion is divided about testing.  However, many educationalists believe that testing is by far the best way to find a student’s level.  They argue that exams allow teachers to see who is doing well, and who is not.  At the same time, they argue, exams are fair, because each student takes the same test, on the same day, in the same conditions.  As a result, the results will reflect each student’s real ability.  Coursework, by contrast, is seen as subjective, and depends on the teacher’s interpretation of what is good, and what is not.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extBox 1"/>
          <p:cNvSpPr txBox="1">
            <a:spLocks noChangeArrowheads="1"/>
          </p:cNvSpPr>
          <p:nvPr/>
        </p:nvSpPr>
        <p:spPr bwMode="auto">
          <a:xfrm>
            <a:off x="250825" y="260350"/>
            <a:ext cx="8208963" cy="6002338"/>
          </a:xfrm>
          <a:prstGeom prst="rect">
            <a:avLst/>
          </a:prstGeom>
          <a:noFill/>
          <a:ln w="9525">
            <a:noFill/>
            <a:miter lim="800000"/>
            <a:headEnd/>
            <a:tailEnd/>
          </a:ln>
        </p:spPr>
        <p:txBody>
          <a:bodyPr>
            <a:spAutoFit/>
          </a:bodyPr>
          <a:lstStyle/>
          <a:p>
            <a:r>
              <a:rPr lang="en-GB" sz="3200">
                <a:latin typeface="Calibri" pitchFamily="34" charset="0"/>
              </a:rPr>
              <a:t>Opinion is divided about testing.  </a:t>
            </a:r>
            <a:r>
              <a:rPr lang="en-GB" sz="3200" b="1">
                <a:solidFill>
                  <a:srgbClr val="FFFF00"/>
                </a:solidFill>
                <a:latin typeface="Calibri" pitchFamily="34" charset="0"/>
              </a:rPr>
              <a:t>However, many educationalists believe that testing is by far the best way to find a student’s level</a:t>
            </a:r>
            <a:r>
              <a:rPr lang="en-GB" sz="3200">
                <a:latin typeface="Calibri" pitchFamily="34" charset="0"/>
              </a:rPr>
              <a:t>.  They argue that exams allow teachers to see who is doing well, and who is not.  At the same time, they argue, exams are fair, because each student takes the same test, on the same day, in the same conditions.  As a result, the results will reflect each student’s real ability.  Coursework, by contrast, is seen as subjective, and depends on the teacher’s interpretation of what is good, and what is not.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0825" y="260350"/>
            <a:ext cx="8353425" cy="6002338"/>
          </a:xfrm>
          <a:prstGeom prst="rect">
            <a:avLst/>
          </a:prstGeom>
          <a:noFill/>
        </p:spPr>
        <p:txBody>
          <a:bodyPr>
            <a:spAutoFit/>
          </a:bodyPr>
          <a:lstStyle/>
          <a:p>
            <a:pPr fontAlgn="auto">
              <a:spcBef>
                <a:spcPts val="0"/>
              </a:spcBef>
              <a:spcAft>
                <a:spcPts val="0"/>
              </a:spcAft>
              <a:defRPr/>
            </a:pPr>
            <a:r>
              <a:rPr lang="en-GB" sz="3200" dirty="0">
                <a:latin typeface="+mn-lt"/>
                <a:cs typeface="+mn-cs"/>
              </a:rPr>
              <a:t>Opinion is divided about testing.  </a:t>
            </a:r>
            <a:r>
              <a:rPr lang="en-GB" sz="3200" b="1" dirty="0">
                <a:solidFill>
                  <a:srgbClr val="FFFF00"/>
                </a:solidFill>
                <a:latin typeface="+mn-lt"/>
                <a:cs typeface="+mn-cs"/>
              </a:rPr>
              <a:t>However, many educationalists believe that testing is by far the best way to find a student’s level</a:t>
            </a:r>
            <a:r>
              <a:rPr lang="en-GB" sz="3200" dirty="0">
                <a:latin typeface="+mn-lt"/>
                <a:cs typeface="+mn-cs"/>
              </a:rPr>
              <a:t>.  </a:t>
            </a:r>
          </a:p>
          <a:p>
            <a:pPr fontAlgn="auto">
              <a:spcBef>
                <a:spcPts val="0"/>
              </a:spcBef>
              <a:spcAft>
                <a:spcPts val="0"/>
              </a:spcAft>
              <a:defRPr/>
            </a:pPr>
            <a:endParaRPr lang="en-GB" sz="3200" dirty="0">
              <a:latin typeface="+mn-lt"/>
              <a:cs typeface="+mn-cs"/>
            </a:endParaRPr>
          </a:p>
          <a:p>
            <a:pPr fontAlgn="auto">
              <a:spcBef>
                <a:spcPts val="0"/>
              </a:spcBef>
              <a:spcAft>
                <a:spcPts val="0"/>
              </a:spcAft>
              <a:defRPr/>
            </a:pPr>
            <a:r>
              <a:rPr lang="en-GB" sz="3200" dirty="0">
                <a:latin typeface="+mn-lt"/>
                <a:cs typeface="+mn-cs"/>
              </a:rPr>
              <a:t>Why?</a:t>
            </a:r>
          </a:p>
          <a:p>
            <a:pPr fontAlgn="auto">
              <a:spcBef>
                <a:spcPts val="0"/>
              </a:spcBef>
              <a:spcAft>
                <a:spcPts val="0"/>
              </a:spcAft>
              <a:defRPr/>
            </a:pPr>
            <a:endParaRPr lang="en-GB" sz="3200" dirty="0">
              <a:latin typeface="+mn-lt"/>
              <a:cs typeface="+mn-cs"/>
            </a:endParaRPr>
          </a:p>
          <a:p>
            <a:pPr fontAlgn="auto">
              <a:spcBef>
                <a:spcPts val="0"/>
              </a:spcBef>
              <a:spcAft>
                <a:spcPts val="0"/>
              </a:spcAft>
              <a:defRPr/>
            </a:pPr>
            <a:r>
              <a:rPr lang="en-GB" sz="3200" dirty="0" err="1">
                <a:latin typeface="+mn-lt"/>
                <a:cs typeface="+mn-cs"/>
              </a:rPr>
              <a:t>i</a:t>
            </a:r>
            <a:r>
              <a:rPr lang="en-GB" sz="3200" dirty="0">
                <a:latin typeface="+mn-lt"/>
                <a:cs typeface="+mn-cs"/>
              </a:rPr>
              <a:t>)  The teacher can see who is doing well.</a:t>
            </a:r>
          </a:p>
          <a:p>
            <a:pPr fontAlgn="auto">
              <a:spcBef>
                <a:spcPts val="0"/>
              </a:spcBef>
              <a:spcAft>
                <a:spcPts val="0"/>
              </a:spcAft>
              <a:defRPr/>
            </a:pPr>
            <a:endParaRPr lang="en-GB" sz="3200" dirty="0">
              <a:latin typeface="+mn-lt"/>
              <a:cs typeface="+mn-cs"/>
            </a:endParaRPr>
          </a:p>
          <a:p>
            <a:pPr marL="571500" indent="-571500" fontAlgn="auto">
              <a:spcBef>
                <a:spcPts val="0"/>
              </a:spcBef>
              <a:spcAft>
                <a:spcPts val="0"/>
              </a:spcAft>
              <a:buFontTx/>
              <a:buAutoNum type="romanLcParenR" startAt="2"/>
              <a:defRPr/>
            </a:pPr>
            <a:r>
              <a:rPr lang="en-GB" sz="3200" dirty="0">
                <a:latin typeface="+mn-lt"/>
                <a:cs typeface="+mn-cs"/>
              </a:rPr>
              <a:t>Exams are fair and objective.</a:t>
            </a:r>
          </a:p>
          <a:p>
            <a:pPr fontAlgn="auto">
              <a:spcBef>
                <a:spcPts val="0"/>
              </a:spcBef>
              <a:spcAft>
                <a:spcPts val="0"/>
              </a:spcAft>
              <a:defRPr/>
            </a:pPr>
            <a:endParaRPr lang="en-GB" sz="3200" dirty="0">
              <a:latin typeface="+mn-lt"/>
              <a:cs typeface="+mn-cs"/>
            </a:endParaRPr>
          </a:p>
          <a:p>
            <a:pPr fontAlgn="auto">
              <a:spcBef>
                <a:spcPts val="0"/>
              </a:spcBef>
              <a:spcAft>
                <a:spcPts val="0"/>
              </a:spcAft>
              <a:defRPr/>
            </a:pPr>
            <a:r>
              <a:rPr lang="en-GB" sz="3200" dirty="0">
                <a:latin typeface="+mn-lt"/>
                <a:cs typeface="+mn-cs"/>
              </a:rPr>
              <a:t>iii)  The alternative – continuous assessment – isn’t any good, because it’s subjective.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extBox 1"/>
          <p:cNvSpPr txBox="1">
            <a:spLocks noChangeArrowheads="1"/>
          </p:cNvSpPr>
          <p:nvPr/>
        </p:nvSpPr>
        <p:spPr bwMode="auto">
          <a:xfrm>
            <a:off x="179388" y="188913"/>
            <a:ext cx="8640762" cy="6294437"/>
          </a:xfrm>
          <a:prstGeom prst="rect">
            <a:avLst/>
          </a:prstGeom>
          <a:noFill/>
          <a:ln w="9525">
            <a:noFill/>
            <a:miter lim="800000"/>
            <a:headEnd/>
            <a:tailEnd/>
          </a:ln>
        </p:spPr>
        <p:txBody>
          <a:bodyPr>
            <a:spAutoFit/>
          </a:bodyPr>
          <a:lstStyle/>
          <a:p>
            <a:r>
              <a:rPr lang="en-GB" sz="3100">
                <a:latin typeface="Calibri" pitchFamily="34" charset="0"/>
              </a:rPr>
              <a:t>Working too hard before an exam is counterproductive.  If you work too hard, you can get stressed, and then be burned out when it comes to the day of the exam.  Also, it is important to start studying several months before your exam, so that you can build up your level over time.  Trying to cram lots of information in quickly is never effective.  Another tip is to do lots of past papers, so that you can familiarise yourself with the exam.  Do one past paper a week for two months, and by the end of the time you will be well-prepared.  Steady, hard work over a period of time, rather than last minute rush and stress is the way to success.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Box 1"/>
          <p:cNvSpPr txBox="1">
            <a:spLocks noChangeArrowheads="1"/>
          </p:cNvSpPr>
          <p:nvPr/>
        </p:nvSpPr>
        <p:spPr bwMode="auto">
          <a:xfrm>
            <a:off x="250825" y="260350"/>
            <a:ext cx="8642350" cy="6294438"/>
          </a:xfrm>
          <a:prstGeom prst="rect">
            <a:avLst/>
          </a:prstGeom>
          <a:noFill/>
          <a:ln w="9525">
            <a:noFill/>
            <a:miter lim="800000"/>
            <a:headEnd/>
            <a:tailEnd/>
          </a:ln>
        </p:spPr>
        <p:txBody>
          <a:bodyPr>
            <a:spAutoFit/>
          </a:bodyPr>
          <a:lstStyle/>
          <a:p>
            <a:r>
              <a:rPr lang="en-GB" sz="3100">
                <a:latin typeface="Calibri" pitchFamily="34" charset="0"/>
              </a:rPr>
              <a:t>Working too hard before an exam is counterproductive.  If you work too hard, you can get stressed, and then be burned out when it comes to the day of the exam.  Also, it is important to start studying several months before your exam, so that you can build up your level over time.  Trying to cram lots of information in quickly is never effective.  Another tip is to do lots of past papers, so that you can familiarise yourself with the exam.  Do one past paper a week for two months, and by the end of the time you will be well-prepared.  </a:t>
            </a:r>
            <a:r>
              <a:rPr lang="en-GB" sz="3100" b="1">
                <a:solidFill>
                  <a:srgbClr val="FFFF00"/>
                </a:solidFill>
                <a:latin typeface="Calibri" pitchFamily="34" charset="0"/>
              </a:rPr>
              <a:t>Steady, hard work over a period of time, rather than last minute rush and stress is the way to success.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2988" y="404813"/>
            <a:ext cx="7058025" cy="7294562"/>
          </a:xfrm>
          <a:prstGeom prst="rect">
            <a:avLst/>
          </a:prstGeom>
          <a:noFill/>
        </p:spPr>
        <p:txBody>
          <a:bodyPr>
            <a:spAutoFit/>
          </a:bodyPr>
          <a:lstStyle/>
          <a:p>
            <a:pPr marL="342900" indent="-342900" fontAlgn="auto">
              <a:spcBef>
                <a:spcPts val="0"/>
              </a:spcBef>
              <a:spcAft>
                <a:spcPts val="0"/>
              </a:spcAft>
              <a:buFontTx/>
              <a:buAutoNum type="arabicPeriod"/>
              <a:defRPr/>
            </a:pPr>
            <a:r>
              <a:rPr lang="en-GB" sz="3600" dirty="0">
                <a:latin typeface="+mn-lt"/>
                <a:cs typeface="+mn-cs"/>
              </a:rPr>
              <a:t>Don’t work too hard before the exam.</a:t>
            </a:r>
          </a:p>
          <a:p>
            <a:pPr marL="342900" indent="-342900" fontAlgn="auto">
              <a:spcBef>
                <a:spcPts val="0"/>
              </a:spcBef>
              <a:spcAft>
                <a:spcPts val="0"/>
              </a:spcAft>
              <a:buFontTx/>
              <a:buAutoNum type="arabicPeriod"/>
              <a:defRPr/>
            </a:pPr>
            <a:endParaRPr lang="en-GB" sz="3600" dirty="0">
              <a:latin typeface="+mn-lt"/>
              <a:cs typeface="+mn-cs"/>
            </a:endParaRPr>
          </a:p>
          <a:p>
            <a:pPr marL="342900" indent="-342900" fontAlgn="auto">
              <a:spcBef>
                <a:spcPts val="0"/>
              </a:spcBef>
              <a:spcAft>
                <a:spcPts val="0"/>
              </a:spcAft>
              <a:buFontTx/>
              <a:buAutoNum type="arabicPeriod"/>
              <a:defRPr/>
            </a:pPr>
            <a:r>
              <a:rPr lang="en-GB" sz="3600" dirty="0">
                <a:latin typeface="+mn-lt"/>
                <a:cs typeface="+mn-cs"/>
              </a:rPr>
              <a:t>Start early</a:t>
            </a:r>
          </a:p>
          <a:p>
            <a:pPr marL="342900" indent="-342900" fontAlgn="auto">
              <a:spcBef>
                <a:spcPts val="0"/>
              </a:spcBef>
              <a:spcAft>
                <a:spcPts val="0"/>
              </a:spcAft>
              <a:buFontTx/>
              <a:buAutoNum type="arabicPeriod"/>
              <a:defRPr/>
            </a:pPr>
            <a:endParaRPr lang="en-GB" sz="3600" dirty="0">
              <a:latin typeface="+mn-lt"/>
              <a:cs typeface="+mn-cs"/>
            </a:endParaRPr>
          </a:p>
          <a:p>
            <a:pPr marL="342900" indent="-342900" fontAlgn="auto">
              <a:spcBef>
                <a:spcPts val="0"/>
              </a:spcBef>
              <a:spcAft>
                <a:spcPts val="0"/>
              </a:spcAft>
              <a:buFontTx/>
              <a:buAutoNum type="arabicPeriod"/>
              <a:defRPr/>
            </a:pPr>
            <a:r>
              <a:rPr lang="en-GB" sz="3600" dirty="0">
                <a:latin typeface="+mn-lt"/>
                <a:cs typeface="+mn-cs"/>
              </a:rPr>
              <a:t>Do lots of past papers over a period of time.</a:t>
            </a:r>
          </a:p>
          <a:p>
            <a:pPr fontAlgn="auto">
              <a:spcBef>
                <a:spcPts val="0"/>
              </a:spcBef>
              <a:spcAft>
                <a:spcPts val="0"/>
              </a:spcAft>
              <a:defRPr/>
            </a:pPr>
            <a:endParaRPr lang="en-GB" sz="3600" dirty="0">
              <a:latin typeface="+mn-lt"/>
              <a:cs typeface="+mn-cs"/>
            </a:endParaRPr>
          </a:p>
          <a:p>
            <a:pPr fontAlgn="auto">
              <a:spcBef>
                <a:spcPts val="0"/>
              </a:spcBef>
              <a:spcAft>
                <a:spcPts val="0"/>
              </a:spcAft>
              <a:defRPr/>
            </a:pPr>
            <a:r>
              <a:rPr lang="en-GB" sz="3600" b="1" dirty="0">
                <a:solidFill>
                  <a:srgbClr val="FFFF00"/>
                </a:solidFill>
                <a:latin typeface="+mn-lt"/>
                <a:cs typeface="+mn-cs"/>
              </a:rPr>
              <a:t>Steady, hard work over a period of time, rather than last minute rush and stress is the way to success.</a:t>
            </a:r>
          </a:p>
          <a:p>
            <a:pPr fontAlgn="auto">
              <a:spcBef>
                <a:spcPts val="0"/>
              </a:spcBef>
              <a:spcAft>
                <a:spcPts val="0"/>
              </a:spcAft>
              <a:defRPr/>
            </a:pPr>
            <a:endParaRPr lang="en-GB" dirty="0">
              <a:latin typeface="+mn-lt"/>
              <a:cs typeface="+mn-cs"/>
            </a:endParaRPr>
          </a:p>
          <a:p>
            <a:pPr marL="342900" indent="-342900" fontAlgn="auto">
              <a:spcBef>
                <a:spcPts val="0"/>
              </a:spcBef>
              <a:spcAft>
                <a:spcPts val="0"/>
              </a:spcAft>
              <a:buFontTx/>
              <a:buAutoNum type="arabicPeriod"/>
              <a:defRPr/>
            </a:pPr>
            <a:endParaRPr lang="en-GB" dirty="0">
              <a:latin typeface="+mn-lt"/>
              <a:cs typeface="+mn-cs"/>
            </a:endParaRPr>
          </a:p>
          <a:p>
            <a:pPr fontAlgn="auto">
              <a:spcBef>
                <a:spcPts val="0"/>
              </a:spcBef>
              <a:spcAft>
                <a:spcPts val="0"/>
              </a:spcAft>
              <a:defRPr/>
            </a:pPr>
            <a:endParaRPr lang="en-GB" dirty="0">
              <a:latin typeface="+mn-lt"/>
              <a:cs typeface="+mn-cs"/>
            </a:endParaRPr>
          </a:p>
          <a:p>
            <a:pPr fontAlgn="auto">
              <a:spcBef>
                <a:spcPts val="0"/>
              </a:spcBef>
              <a:spcAft>
                <a:spcPts val="0"/>
              </a:spcAft>
              <a:defRPr/>
            </a:pPr>
            <a:r>
              <a:rPr lang="en-GB" dirty="0">
                <a:latin typeface="+mn-lt"/>
                <a:cs typeface="+mn-cs"/>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1052736"/>
            <a:ext cx="6840760" cy="4093428"/>
          </a:xfrm>
          <a:prstGeom prst="rect">
            <a:avLst/>
          </a:prstGeom>
          <a:noFill/>
        </p:spPr>
        <p:txBody>
          <a:bodyPr wrap="square" rtlCol="0">
            <a:spAutoFit/>
          </a:bodyPr>
          <a:lstStyle/>
          <a:p>
            <a:pPr algn="ctr"/>
            <a:r>
              <a:rPr lang="en-GB" sz="3200" dirty="0" smtClean="0">
                <a:solidFill>
                  <a:srgbClr val="FFFF00"/>
                </a:solidFill>
              </a:rPr>
              <a:t>Types of Reading</a:t>
            </a:r>
          </a:p>
          <a:p>
            <a:pPr algn="ctr"/>
            <a:endParaRPr lang="en-GB" sz="3200" dirty="0">
              <a:solidFill>
                <a:srgbClr val="FFFF00"/>
              </a:solidFill>
            </a:endParaRPr>
          </a:p>
          <a:p>
            <a:pPr marL="514350" indent="-514350">
              <a:buAutoNum type="arabicPeriod"/>
            </a:pPr>
            <a:r>
              <a:rPr lang="en-GB" sz="2800" dirty="0" smtClean="0"/>
              <a:t>Reading Practice (e.g. readers)</a:t>
            </a:r>
          </a:p>
          <a:p>
            <a:pPr marL="514350" indent="-514350">
              <a:buAutoNum type="arabicPeriod"/>
            </a:pPr>
            <a:endParaRPr lang="en-GB" sz="2800" dirty="0"/>
          </a:p>
          <a:p>
            <a:pPr marL="514350" indent="-514350">
              <a:buAutoNum type="arabicPeriod"/>
            </a:pPr>
            <a:r>
              <a:rPr lang="en-GB" sz="2800" dirty="0" smtClean="0"/>
              <a:t>Reading with a language aim (e.g. grammar or vocabulary)</a:t>
            </a:r>
          </a:p>
          <a:p>
            <a:pPr marL="514350" indent="-514350">
              <a:buAutoNum type="arabicPeriod"/>
            </a:pPr>
            <a:endParaRPr lang="en-GB" sz="2800" dirty="0"/>
          </a:p>
          <a:p>
            <a:pPr marL="514350" indent="-514350">
              <a:buAutoNum type="arabicPeriod"/>
            </a:pPr>
            <a:r>
              <a:rPr lang="en-GB" sz="2800" dirty="0" smtClean="0"/>
              <a:t> Reading Skills (e.g. guessing meaning from context)</a:t>
            </a:r>
            <a:endParaRPr lang="en-GB" sz="2800" dirty="0"/>
          </a:p>
        </p:txBody>
      </p:sp>
    </p:spTree>
    <p:extLst>
      <p:ext uri="{BB962C8B-B14F-4D97-AF65-F5344CB8AC3E}">
        <p14:creationId xmlns:p14="http://schemas.microsoft.com/office/powerpoint/2010/main" val="15988465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extBox 1"/>
          <p:cNvSpPr txBox="1">
            <a:spLocks noChangeArrowheads="1"/>
          </p:cNvSpPr>
          <p:nvPr/>
        </p:nvSpPr>
        <p:spPr bwMode="auto">
          <a:xfrm>
            <a:off x="323850" y="115888"/>
            <a:ext cx="8496300" cy="6494462"/>
          </a:xfrm>
          <a:prstGeom prst="rect">
            <a:avLst/>
          </a:prstGeom>
          <a:noFill/>
          <a:ln w="9525">
            <a:noFill/>
            <a:miter lim="800000"/>
            <a:headEnd/>
            <a:tailEnd/>
          </a:ln>
        </p:spPr>
        <p:txBody>
          <a:bodyPr>
            <a:spAutoFit/>
          </a:bodyPr>
          <a:lstStyle/>
          <a:p>
            <a:r>
              <a:rPr lang="en-GB" sz="3200">
                <a:latin typeface="Calibri" pitchFamily="34" charset="0"/>
              </a:rPr>
              <a:t>Environmental groups like Greenpeace utilise many strategies in order to persuade governments to be more green.  They ask people to sign petitions, and then send the lists of signatures to ministers, in the hope of putting pressure on them.  It is also common for such organisations to mount a publicity campaign in the media, for instance, alerting the public to the dangers of GM crops.  Another way that they get their point across is to set up local action groups in universities.  They establish student organisations up and down the country, which try to convince fellow students of their green goals.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extBox 1"/>
          <p:cNvSpPr txBox="1">
            <a:spLocks noChangeArrowheads="1"/>
          </p:cNvSpPr>
          <p:nvPr/>
        </p:nvSpPr>
        <p:spPr bwMode="auto">
          <a:xfrm>
            <a:off x="250825" y="115888"/>
            <a:ext cx="8642350" cy="6494462"/>
          </a:xfrm>
          <a:prstGeom prst="rect">
            <a:avLst/>
          </a:prstGeom>
          <a:noFill/>
          <a:ln w="9525">
            <a:noFill/>
            <a:miter lim="800000"/>
            <a:headEnd/>
            <a:tailEnd/>
          </a:ln>
        </p:spPr>
        <p:txBody>
          <a:bodyPr>
            <a:spAutoFit/>
          </a:bodyPr>
          <a:lstStyle/>
          <a:p>
            <a:r>
              <a:rPr lang="en-GB" sz="3000" b="1">
                <a:solidFill>
                  <a:srgbClr val="FFFF00"/>
                </a:solidFill>
                <a:latin typeface="Calibri" pitchFamily="34" charset="0"/>
              </a:rPr>
              <a:t>Environmental groups like Greenpeace utilise many strategies in order to persuade governments to be more green.  </a:t>
            </a:r>
            <a:r>
              <a:rPr lang="en-GB" sz="3000">
                <a:latin typeface="Calibri" pitchFamily="34" charset="0"/>
              </a:rPr>
              <a:t>They ask people to sign petitions, and then send the lists of signatures to ministers, in the hope of putting pressure on them.  It is also common for such organisations to mount a publicity campaign in the media, for instance, alerting the public to the dangers of GM crops.  Another way that they get their point across is to set up local action groups in universities.  They establish student organisations up and down the country, which try to convince fellow students of their green goals.</a:t>
            </a:r>
          </a:p>
          <a:p>
            <a:endParaRPr lang="en-GB" sz="2800">
              <a:latin typeface="Calibri" pitchFamily="34" charset="0"/>
            </a:endParaRPr>
          </a:p>
          <a:p>
            <a:r>
              <a:rPr lang="en-GB" sz="2800" b="1">
                <a:solidFill>
                  <a:srgbClr val="FF0000"/>
                </a:solidFill>
                <a:latin typeface="Calibri" pitchFamily="34" charset="0"/>
              </a:rPr>
              <a:t>References to ‘environmental groups like Greenpeace’?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extBox 2"/>
          <p:cNvSpPr txBox="1">
            <a:spLocks noChangeArrowheads="1"/>
          </p:cNvSpPr>
          <p:nvPr/>
        </p:nvSpPr>
        <p:spPr bwMode="auto">
          <a:xfrm>
            <a:off x="323850" y="188913"/>
            <a:ext cx="8712200" cy="6494462"/>
          </a:xfrm>
          <a:prstGeom prst="rect">
            <a:avLst/>
          </a:prstGeom>
          <a:noFill/>
          <a:ln w="9525">
            <a:noFill/>
            <a:miter lim="800000"/>
            <a:headEnd/>
            <a:tailEnd/>
          </a:ln>
        </p:spPr>
        <p:txBody>
          <a:bodyPr>
            <a:spAutoFit/>
          </a:bodyPr>
          <a:lstStyle/>
          <a:p>
            <a:r>
              <a:rPr lang="en-GB" sz="3200">
                <a:latin typeface="Calibri" pitchFamily="34" charset="0"/>
              </a:rPr>
              <a:t>Environmental groups like Greenpeace utilise many strategies in order to persuade governments to be more green.  </a:t>
            </a:r>
            <a:r>
              <a:rPr lang="en-GB" sz="3200" b="1">
                <a:solidFill>
                  <a:srgbClr val="FFFF00"/>
                </a:solidFill>
                <a:latin typeface="Calibri" pitchFamily="34" charset="0"/>
              </a:rPr>
              <a:t>They</a:t>
            </a:r>
            <a:r>
              <a:rPr lang="en-GB" sz="3200">
                <a:latin typeface="Calibri" pitchFamily="34" charset="0"/>
              </a:rPr>
              <a:t> ask people to sign petitions, and then send the lists of signatures to ministers, in the hope of putting pressure on them.  It is also common for </a:t>
            </a:r>
            <a:r>
              <a:rPr lang="en-GB" sz="3200" b="1">
                <a:solidFill>
                  <a:srgbClr val="FFFF00"/>
                </a:solidFill>
                <a:latin typeface="Calibri" pitchFamily="34" charset="0"/>
              </a:rPr>
              <a:t>such organisations</a:t>
            </a:r>
            <a:r>
              <a:rPr lang="en-GB" sz="3200">
                <a:latin typeface="Calibri" pitchFamily="34" charset="0"/>
              </a:rPr>
              <a:t> to mount a publicity campaign in the media, for instance, alerting the public to the dangers of GM crops.  Another way that </a:t>
            </a:r>
            <a:r>
              <a:rPr lang="en-GB" sz="3200" b="1">
                <a:solidFill>
                  <a:srgbClr val="FFFF00"/>
                </a:solidFill>
                <a:latin typeface="Calibri" pitchFamily="34" charset="0"/>
              </a:rPr>
              <a:t>they</a:t>
            </a:r>
            <a:r>
              <a:rPr lang="en-GB" sz="3200">
                <a:latin typeface="Calibri" pitchFamily="34" charset="0"/>
              </a:rPr>
              <a:t> get their point across is to set up local action groups in universities.  </a:t>
            </a:r>
            <a:r>
              <a:rPr lang="en-GB" sz="3200" b="1">
                <a:solidFill>
                  <a:srgbClr val="FFFF00"/>
                </a:solidFill>
                <a:latin typeface="Calibri" pitchFamily="34" charset="0"/>
              </a:rPr>
              <a:t>They</a:t>
            </a:r>
            <a:r>
              <a:rPr lang="en-GB" sz="3200">
                <a:latin typeface="Calibri" pitchFamily="34" charset="0"/>
              </a:rPr>
              <a:t> establish student organisations up and down the country, which try to convince fellow students of </a:t>
            </a:r>
            <a:r>
              <a:rPr lang="en-GB" sz="3200" b="1">
                <a:solidFill>
                  <a:srgbClr val="FFFF00"/>
                </a:solidFill>
                <a:latin typeface="Calibri" pitchFamily="34" charset="0"/>
              </a:rPr>
              <a:t>their</a:t>
            </a:r>
            <a:r>
              <a:rPr lang="en-GB" sz="3200">
                <a:latin typeface="Calibri" pitchFamily="34" charset="0"/>
              </a:rPr>
              <a:t> green goals.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extBox 1"/>
          <p:cNvSpPr txBox="1">
            <a:spLocks noChangeArrowheads="1"/>
          </p:cNvSpPr>
          <p:nvPr/>
        </p:nvSpPr>
        <p:spPr bwMode="auto">
          <a:xfrm>
            <a:off x="250825" y="188913"/>
            <a:ext cx="8569325" cy="6000750"/>
          </a:xfrm>
          <a:prstGeom prst="rect">
            <a:avLst/>
          </a:prstGeom>
          <a:noFill/>
          <a:ln w="9525">
            <a:noFill/>
            <a:miter lim="800000"/>
            <a:headEnd/>
            <a:tailEnd/>
          </a:ln>
        </p:spPr>
        <p:txBody>
          <a:bodyPr>
            <a:spAutoFit/>
          </a:bodyPr>
          <a:lstStyle/>
          <a:p>
            <a:r>
              <a:rPr lang="en-GB" sz="3200">
                <a:latin typeface="Calibri" pitchFamily="34" charset="0"/>
              </a:rPr>
              <a:t>Pets are a constant source of companionship for many people.  Many old people have a dog, and these domestic animals keep them company.  This is particularly important for people who may be alone for one reason or another.  Not only this, but having a feathered or furred-friend at home helps reduce stress.  Tests have shown that the results of stroking a pet such a dog or cat can reduce blood pressure by up to 20%.  Finally, Rover, Fido or Fluffy can protect the owner against burglars.  A barking canine can ward off any potential thief, who will be afraid of being bitten.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Box 1"/>
          <p:cNvSpPr txBox="1">
            <a:spLocks noChangeArrowheads="1"/>
          </p:cNvSpPr>
          <p:nvPr/>
        </p:nvSpPr>
        <p:spPr bwMode="auto">
          <a:xfrm>
            <a:off x="250825" y="182563"/>
            <a:ext cx="8642350" cy="6032500"/>
          </a:xfrm>
          <a:prstGeom prst="rect">
            <a:avLst/>
          </a:prstGeom>
          <a:noFill/>
          <a:ln w="9525">
            <a:noFill/>
            <a:miter lim="800000"/>
            <a:headEnd/>
            <a:tailEnd/>
          </a:ln>
        </p:spPr>
        <p:txBody>
          <a:bodyPr>
            <a:spAutoFit/>
          </a:bodyPr>
          <a:lstStyle/>
          <a:p>
            <a:r>
              <a:rPr lang="en-GB" sz="3000">
                <a:latin typeface="Calibri" pitchFamily="34" charset="0"/>
              </a:rPr>
              <a:t>Pets are a constant source of companionship for many people.  Many old people have a dog, and these domestic animals keep them company.  This is particularly important for people who may be alone for one reason or another.  Not only this, but having a feathered or furred-friend at home helps reduce stress.  Tests have shown that the results of stroking a pet such a dog or cat can reduce blood pressure by up to 20%.  Finally, Rover, Fido or Fluffy can protect the owner against burglars.  A barking canine can ward off any potential thief, who will be afraid of being bitten.</a:t>
            </a:r>
          </a:p>
          <a:p>
            <a:endParaRPr lang="en-GB" sz="2800">
              <a:latin typeface="Calibri" pitchFamily="34" charset="0"/>
            </a:endParaRPr>
          </a:p>
          <a:p>
            <a:r>
              <a:rPr lang="en-GB" sz="2800" b="1" u="sng">
                <a:solidFill>
                  <a:srgbClr val="FFFF00"/>
                </a:solidFill>
                <a:latin typeface="Calibri" pitchFamily="34" charset="0"/>
              </a:rPr>
              <a:t>The benefits of having a pet</a:t>
            </a:r>
            <a:endParaRPr lang="en-GB" sz="2800" b="1">
              <a:solidFill>
                <a:srgbClr val="FFFF00"/>
              </a:solidFill>
              <a:latin typeface="Calibri"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extBox 1"/>
          <p:cNvSpPr txBox="1">
            <a:spLocks noChangeArrowheads="1"/>
          </p:cNvSpPr>
          <p:nvPr/>
        </p:nvSpPr>
        <p:spPr bwMode="auto">
          <a:xfrm>
            <a:off x="179388" y="182563"/>
            <a:ext cx="7993062" cy="6492875"/>
          </a:xfrm>
          <a:prstGeom prst="rect">
            <a:avLst/>
          </a:prstGeom>
          <a:noFill/>
          <a:ln w="9525">
            <a:noFill/>
            <a:miter lim="800000"/>
            <a:headEnd/>
            <a:tailEnd/>
          </a:ln>
        </p:spPr>
        <p:txBody>
          <a:bodyPr>
            <a:spAutoFit/>
          </a:bodyPr>
          <a:lstStyle/>
          <a:p>
            <a:r>
              <a:rPr lang="en-GB" sz="3200">
                <a:solidFill>
                  <a:srgbClr val="FFFF00"/>
                </a:solidFill>
                <a:latin typeface="Calibri" pitchFamily="34" charset="0"/>
              </a:rPr>
              <a:t>Pets</a:t>
            </a:r>
            <a:r>
              <a:rPr lang="en-GB" sz="3200">
                <a:latin typeface="Calibri" pitchFamily="34" charset="0"/>
              </a:rPr>
              <a:t> are a constant source of companionship for many people.  Many old people have a </a:t>
            </a:r>
            <a:r>
              <a:rPr lang="en-GB" sz="3200">
                <a:solidFill>
                  <a:srgbClr val="FFFF00"/>
                </a:solidFill>
                <a:latin typeface="Calibri" pitchFamily="34" charset="0"/>
              </a:rPr>
              <a:t>dog,</a:t>
            </a:r>
            <a:r>
              <a:rPr lang="en-GB" sz="3200">
                <a:latin typeface="Calibri" pitchFamily="34" charset="0"/>
              </a:rPr>
              <a:t> and these </a:t>
            </a:r>
            <a:r>
              <a:rPr lang="en-GB" sz="3200">
                <a:solidFill>
                  <a:srgbClr val="FFFF00"/>
                </a:solidFill>
                <a:latin typeface="Calibri" pitchFamily="34" charset="0"/>
              </a:rPr>
              <a:t>domestic animals </a:t>
            </a:r>
            <a:r>
              <a:rPr lang="en-GB" sz="3200">
                <a:latin typeface="Calibri" pitchFamily="34" charset="0"/>
              </a:rPr>
              <a:t>keep them company.  This is particularly important for people who may be alone for one reason or another.  Not only this, but having </a:t>
            </a:r>
            <a:r>
              <a:rPr lang="en-GB" sz="3200">
                <a:solidFill>
                  <a:srgbClr val="FFFF00"/>
                </a:solidFill>
                <a:latin typeface="Calibri" pitchFamily="34" charset="0"/>
              </a:rPr>
              <a:t>a feathered or furred-friend </a:t>
            </a:r>
            <a:r>
              <a:rPr lang="en-GB" sz="3200">
                <a:latin typeface="Calibri" pitchFamily="34" charset="0"/>
              </a:rPr>
              <a:t>at home helps reduce stress.  Tests have shown that the results of stroking </a:t>
            </a:r>
            <a:r>
              <a:rPr lang="en-GB" sz="3200">
                <a:solidFill>
                  <a:srgbClr val="FFFF00"/>
                </a:solidFill>
                <a:latin typeface="Calibri" pitchFamily="34" charset="0"/>
              </a:rPr>
              <a:t>a pet such a dog or cat </a:t>
            </a:r>
            <a:r>
              <a:rPr lang="en-GB" sz="3200">
                <a:latin typeface="Calibri" pitchFamily="34" charset="0"/>
              </a:rPr>
              <a:t>can reduce blood pressure by up to 20%.  Finally, </a:t>
            </a:r>
            <a:r>
              <a:rPr lang="en-GB" sz="3200">
                <a:solidFill>
                  <a:srgbClr val="FFFF00"/>
                </a:solidFill>
                <a:latin typeface="Calibri" pitchFamily="34" charset="0"/>
              </a:rPr>
              <a:t>Rover, Fido or Fluffy </a:t>
            </a:r>
            <a:r>
              <a:rPr lang="en-GB" sz="3200">
                <a:latin typeface="Calibri" pitchFamily="34" charset="0"/>
              </a:rPr>
              <a:t>can protect the owner against burglars.  A barking </a:t>
            </a:r>
            <a:r>
              <a:rPr lang="en-GB" sz="3200">
                <a:solidFill>
                  <a:srgbClr val="FFFF00"/>
                </a:solidFill>
                <a:latin typeface="Calibri" pitchFamily="34" charset="0"/>
              </a:rPr>
              <a:t>canine</a:t>
            </a:r>
            <a:r>
              <a:rPr lang="en-GB" sz="3200">
                <a:latin typeface="Calibri" pitchFamily="34" charset="0"/>
              </a:rPr>
              <a:t> can ward off any potential thief, who will be afraid of being bitten.</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908720"/>
            <a:ext cx="7200800" cy="1938992"/>
          </a:xfrm>
          <a:prstGeom prst="rect">
            <a:avLst/>
          </a:prstGeom>
          <a:noFill/>
        </p:spPr>
        <p:txBody>
          <a:bodyPr wrap="square" rtlCol="0">
            <a:spAutoFit/>
          </a:bodyPr>
          <a:lstStyle/>
          <a:p>
            <a:pPr algn="ctr"/>
            <a:r>
              <a:rPr lang="en-GB" sz="4000" dirty="0" smtClean="0">
                <a:solidFill>
                  <a:srgbClr val="FFFF00"/>
                </a:solidFill>
              </a:rPr>
              <a:t>Technique 7: Adapting a course book text to get the most out of it</a:t>
            </a:r>
            <a:endParaRPr lang="en-GB" sz="4000" dirty="0">
              <a:solidFill>
                <a:srgbClr val="FFFF00"/>
              </a:solidFill>
            </a:endParaRPr>
          </a:p>
        </p:txBody>
      </p:sp>
    </p:spTree>
    <p:extLst>
      <p:ext uri="{BB962C8B-B14F-4D97-AF65-F5344CB8AC3E}">
        <p14:creationId xmlns:p14="http://schemas.microsoft.com/office/powerpoint/2010/main" val="4635597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980728"/>
            <a:ext cx="7128792" cy="3477875"/>
          </a:xfrm>
          <a:prstGeom prst="rect">
            <a:avLst/>
          </a:prstGeom>
          <a:noFill/>
        </p:spPr>
        <p:txBody>
          <a:bodyPr wrap="square" rtlCol="0">
            <a:spAutoFit/>
          </a:bodyPr>
          <a:lstStyle/>
          <a:p>
            <a:pPr algn="ctr"/>
            <a:r>
              <a:rPr lang="en-GB" sz="4000" dirty="0" smtClean="0">
                <a:solidFill>
                  <a:srgbClr val="FFFF00"/>
                </a:solidFill>
              </a:rPr>
              <a:t>Further Reading</a:t>
            </a:r>
          </a:p>
          <a:p>
            <a:pPr algn="ctr"/>
            <a:endParaRPr lang="en-GB" sz="4000" dirty="0">
              <a:solidFill>
                <a:srgbClr val="FFFF00"/>
              </a:solidFill>
            </a:endParaRPr>
          </a:p>
          <a:p>
            <a:r>
              <a:rPr lang="en-GB" sz="2800" i="1" dirty="0" smtClean="0">
                <a:solidFill>
                  <a:srgbClr val="FFFF00"/>
                </a:solidFill>
              </a:rPr>
              <a:t>Reading in a Foreign Language, </a:t>
            </a:r>
            <a:r>
              <a:rPr lang="en-GB" sz="2800" dirty="0" smtClean="0">
                <a:solidFill>
                  <a:srgbClr val="FFFF00"/>
                </a:solidFill>
              </a:rPr>
              <a:t>William </a:t>
            </a:r>
            <a:r>
              <a:rPr lang="en-GB" sz="2800" dirty="0" err="1" smtClean="0">
                <a:solidFill>
                  <a:srgbClr val="FFFF00"/>
                </a:solidFill>
              </a:rPr>
              <a:t>Grabe</a:t>
            </a:r>
            <a:r>
              <a:rPr lang="en-GB" sz="2800" dirty="0" smtClean="0">
                <a:solidFill>
                  <a:srgbClr val="FFFF00"/>
                </a:solidFill>
              </a:rPr>
              <a:t> (CUP, 2009).</a:t>
            </a:r>
          </a:p>
          <a:p>
            <a:endParaRPr lang="en-GB" sz="2800" i="1" dirty="0">
              <a:solidFill>
                <a:srgbClr val="FFFF00"/>
              </a:solidFill>
            </a:endParaRPr>
          </a:p>
          <a:p>
            <a:r>
              <a:rPr lang="en-GB" sz="2800" i="1" dirty="0" smtClean="0">
                <a:solidFill>
                  <a:srgbClr val="FFFF00"/>
                </a:solidFill>
              </a:rPr>
              <a:t>Teaching Reading Skills, </a:t>
            </a:r>
            <a:r>
              <a:rPr lang="en-GB" sz="2800" dirty="0" smtClean="0">
                <a:solidFill>
                  <a:srgbClr val="FFFF00"/>
                </a:solidFill>
              </a:rPr>
              <a:t>Christine Nuttall (Macmillan, 2005).</a:t>
            </a:r>
            <a:endParaRPr lang="en-GB" sz="2800" i="1" dirty="0"/>
          </a:p>
        </p:txBody>
      </p:sp>
    </p:spTree>
    <p:extLst>
      <p:ext uri="{BB962C8B-B14F-4D97-AF65-F5344CB8AC3E}">
        <p14:creationId xmlns:p14="http://schemas.microsoft.com/office/powerpoint/2010/main" val="2778666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908720"/>
            <a:ext cx="7056784" cy="4093428"/>
          </a:xfrm>
          <a:prstGeom prst="rect">
            <a:avLst/>
          </a:prstGeom>
          <a:noFill/>
        </p:spPr>
        <p:txBody>
          <a:bodyPr wrap="square" rtlCol="0">
            <a:spAutoFit/>
          </a:bodyPr>
          <a:lstStyle/>
          <a:p>
            <a:pPr algn="ctr"/>
            <a:r>
              <a:rPr lang="en-GB" sz="3200" dirty="0" smtClean="0">
                <a:solidFill>
                  <a:srgbClr val="FFFF00"/>
                </a:solidFill>
              </a:rPr>
              <a:t>Technique 1: Jigsaw </a:t>
            </a:r>
            <a:r>
              <a:rPr lang="en-GB" sz="3200" dirty="0">
                <a:solidFill>
                  <a:srgbClr val="FFFF00"/>
                </a:solidFill>
              </a:rPr>
              <a:t>R</a:t>
            </a:r>
            <a:r>
              <a:rPr lang="en-GB" sz="3200" dirty="0" smtClean="0">
                <a:solidFill>
                  <a:srgbClr val="FFFF00"/>
                </a:solidFill>
              </a:rPr>
              <a:t>eading</a:t>
            </a:r>
          </a:p>
          <a:p>
            <a:pPr algn="ctr"/>
            <a:endParaRPr lang="en-GB" sz="3200" dirty="0"/>
          </a:p>
          <a:p>
            <a:pPr marL="457200" indent="-457200">
              <a:buFont typeface="Arial" panose="020B0604020202020204" pitchFamily="34" charset="0"/>
              <a:buChar char="•"/>
            </a:pPr>
            <a:r>
              <a:rPr lang="en-GB" sz="2800" dirty="0" smtClean="0"/>
              <a:t> Creates an information gap.</a:t>
            </a:r>
          </a:p>
          <a:p>
            <a:pPr marL="457200" indent="-457200">
              <a:buFont typeface="Arial" panose="020B0604020202020204" pitchFamily="34" charset="0"/>
              <a:buChar char="•"/>
            </a:pPr>
            <a:r>
              <a:rPr lang="en-GB" sz="2800" dirty="0"/>
              <a:t> </a:t>
            </a:r>
            <a:r>
              <a:rPr lang="en-GB" sz="2800" dirty="0" smtClean="0"/>
              <a:t>Makes communication happen.</a:t>
            </a:r>
          </a:p>
          <a:p>
            <a:pPr marL="457200" indent="-457200">
              <a:buFont typeface="Arial" panose="020B0604020202020204" pitchFamily="34" charset="0"/>
              <a:buChar char="•"/>
            </a:pPr>
            <a:r>
              <a:rPr lang="en-GB" sz="2800" dirty="0"/>
              <a:t> </a:t>
            </a:r>
            <a:r>
              <a:rPr lang="en-GB" sz="2800" dirty="0" smtClean="0"/>
              <a:t>Students have to listen to each other and note-take.</a:t>
            </a:r>
          </a:p>
          <a:p>
            <a:pPr marL="457200" indent="-457200">
              <a:buFont typeface="Arial" panose="020B0604020202020204" pitchFamily="34" charset="0"/>
              <a:buChar char="•"/>
            </a:pPr>
            <a:r>
              <a:rPr lang="en-GB" sz="2800" dirty="0"/>
              <a:t> </a:t>
            </a:r>
            <a:r>
              <a:rPr lang="en-GB" sz="2800" dirty="0" smtClean="0"/>
              <a:t>Increases reading speed and summarising skills.</a:t>
            </a:r>
          </a:p>
          <a:p>
            <a:pPr marL="457200" indent="-457200">
              <a:buFont typeface="Arial" panose="020B0604020202020204" pitchFamily="34" charset="0"/>
              <a:buChar char="•"/>
            </a:pPr>
            <a:r>
              <a:rPr lang="en-GB" sz="2800" dirty="0"/>
              <a:t> </a:t>
            </a:r>
            <a:r>
              <a:rPr lang="en-GB" sz="2800" dirty="0" smtClean="0"/>
              <a:t>Can use it to teach vocabulary as well.</a:t>
            </a:r>
            <a:endParaRPr lang="en-GB" sz="2800" dirty="0"/>
          </a:p>
        </p:txBody>
      </p:sp>
    </p:spTree>
    <p:extLst>
      <p:ext uri="{BB962C8B-B14F-4D97-AF65-F5344CB8AC3E}">
        <p14:creationId xmlns:p14="http://schemas.microsoft.com/office/powerpoint/2010/main" val="3940714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extBox 1"/>
          <p:cNvSpPr txBox="1">
            <a:spLocks noChangeArrowheads="1"/>
          </p:cNvSpPr>
          <p:nvPr/>
        </p:nvSpPr>
        <p:spPr bwMode="auto">
          <a:xfrm>
            <a:off x="900113" y="620713"/>
            <a:ext cx="6624637" cy="5109091"/>
          </a:xfrm>
          <a:prstGeom prst="rect">
            <a:avLst/>
          </a:prstGeom>
          <a:noFill/>
          <a:ln w="9525">
            <a:noFill/>
            <a:miter lim="800000"/>
            <a:headEnd/>
            <a:tailEnd/>
          </a:ln>
        </p:spPr>
        <p:txBody>
          <a:bodyPr>
            <a:spAutoFit/>
          </a:bodyPr>
          <a:lstStyle/>
          <a:p>
            <a:pPr algn="ctr"/>
            <a:r>
              <a:rPr lang="en-GB" sz="3200" dirty="0" smtClean="0">
                <a:solidFill>
                  <a:srgbClr val="FFFF00"/>
                </a:solidFill>
                <a:latin typeface="Arial" panose="020B0604020202020204" pitchFamily="34" charset="0"/>
                <a:cs typeface="Arial" panose="020B0604020202020204" pitchFamily="34" charset="0"/>
              </a:rPr>
              <a:t>Technique 2:</a:t>
            </a:r>
          </a:p>
          <a:p>
            <a:pPr algn="ctr"/>
            <a:r>
              <a:rPr lang="en-GB" sz="3200" dirty="0" smtClean="0">
                <a:solidFill>
                  <a:srgbClr val="FFFF00"/>
                </a:solidFill>
                <a:latin typeface="Arial" panose="020B0604020202020204" pitchFamily="34" charset="0"/>
                <a:cs typeface="Arial" panose="020B0604020202020204" pitchFamily="34" charset="0"/>
              </a:rPr>
              <a:t>Guessing </a:t>
            </a:r>
            <a:r>
              <a:rPr lang="en-GB" sz="3200" dirty="0">
                <a:solidFill>
                  <a:srgbClr val="FFFF00"/>
                </a:solidFill>
                <a:latin typeface="Arial" panose="020B0604020202020204" pitchFamily="34" charset="0"/>
                <a:cs typeface="Arial" panose="020B0604020202020204" pitchFamily="34" charset="0"/>
              </a:rPr>
              <a:t>meaning from </a:t>
            </a:r>
            <a:r>
              <a:rPr lang="en-GB" sz="3200" dirty="0" smtClean="0">
                <a:solidFill>
                  <a:srgbClr val="FFFF00"/>
                </a:solidFill>
                <a:latin typeface="Arial" panose="020B0604020202020204" pitchFamily="34" charset="0"/>
                <a:cs typeface="Arial" panose="020B0604020202020204" pitchFamily="34" charset="0"/>
              </a:rPr>
              <a:t>context</a:t>
            </a:r>
          </a:p>
          <a:p>
            <a:pPr algn="ctr"/>
            <a:endParaRPr lang="en-GB" sz="3200" dirty="0">
              <a:solidFill>
                <a:srgbClr val="FFFF00"/>
              </a:solidFill>
              <a:latin typeface="Arial" panose="020B0604020202020204" pitchFamily="34" charset="0"/>
              <a:cs typeface="Arial" panose="020B0604020202020204" pitchFamily="34" charset="0"/>
            </a:endParaRPr>
          </a:p>
          <a:p>
            <a:pPr marL="514350" indent="-514350">
              <a:buAutoNum type="arabicPeriod"/>
            </a:pPr>
            <a:r>
              <a:rPr lang="en-GB" sz="2800" dirty="0" smtClean="0">
                <a:latin typeface="Arial" panose="020B0604020202020204" pitchFamily="34" charset="0"/>
                <a:cs typeface="Arial" panose="020B0604020202020204" pitchFamily="34" charset="0"/>
              </a:rPr>
              <a:t>Train students to use the surrounding sentence to help guess meaning.</a:t>
            </a:r>
          </a:p>
          <a:p>
            <a:pPr marL="514350" indent="-514350">
              <a:buAutoNum type="arabicPeriod"/>
            </a:pPr>
            <a:endParaRPr lang="en-GB" sz="2800" dirty="0">
              <a:latin typeface="Arial" panose="020B0604020202020204" pitchFamily="34" charset="0"/>
              <a:cs typeface="Arial" panose="020B0604020202020204" pitchFamily="34" charset="0"/>
            </a:endParaRPr>
          </a:p>
          <a:p>
            <a:pPr marL="514350" indent="-514350">
              <a:buAutoNum type="arabicPeriod"/>
            </a:pPr>
            <a:r>
              <a:rPr lang="en-GB" sz="2800" dirty="0" smtClean="0">
                <a:latin typeface="Arial" panose="020B0604020202020204" pitchFamily="34" charset="0"/>
                <a:cs typeface="Arial" panose="020B0604020202020204" pitchFamily="34" charset="0"/>
              </a:rPr>
              <a:t> Use the grammar of the word to help. </a:t>
            </a:r>
          </a:p>
          <a:p>
            <a:pPr marL="514350" indent="-514350">
              <a:buAutoNum type="arabicPeriod"/>
            </a:pPr>
            <a:endParaRPr lang="en-GB" sz="2800" dirty="0">
              <a:latin typeface="Arial" panose="020B0604020202020204" pitchFamily="34" charset="0"/>
              <a:cs typeface="Arial" panose="020B0604020202020204" pitchFamily="34" charset="0"/>
            </a:endParaRPr>
          </a:p>
          <a:p>
            <a:pPr marL="514350" indent="-514350">
              <a:buAutoNum type="arabicPeriod"/>
            </a:pPr>
            <a:r>
              <a:rPr lang="en-GB" sz="2800" dirty="0" smtClean="0">
                <a:latin typeface="Arial" panose="020B0604020202020204" pitchFamily="34" charset="0"/>
                <a:cs typeface="Arial" panose="020B0604020202020204" pitchFamily="34" charset="0"/>
              </a:rPr>
              <a:t> Use the context of the paragraph.</a:t>
            </a:r>
            <a:endParaRPr lang="en-GB" sz="2800" dirty="0">
              <a:latin typeface="Arial" panose="020B0604020202020204" pitchFamily="34" charset="0"/>
              <a:cs typeface="Arial" panose="020B0604020202020204" pitchFamily="34" charset="0"/>
            </a:endParaRPr>
          </a:p>
          <a:p>
            <a:endParaRPr lang="en-GB" sz="1600" b="1" dirty="0">
              <a:latin typeface="Calibri" pitchFamily="34" charset="0"/>
            </a:endParaRPr>
          </a:p>
          <a:p>
            <a:endParaRPr lang="en-GB"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extBox 1"/>
          <p:cNvSpPr txBox="1">
            <a:spLocks noChangeArrowheads="1"/>
          </p:cNvSpPr>
          <p:nvPr/>
        </p:nvSpPr>
        <p:spPr bwMode="auto">
          <a:xfrm>
            <a:off x="683568" y="764704"/>
            <a:ext cx="7416800" cy="4401205"/>
          </a:xfrm>
          <a:prstGeom prst="rect">
            <a:avLst/>
          </a:prstGeom>
          <a:noFill/>
          <a:ln w="9525">
            <a:noFill/>
            <a:miter lim="800000"/>
            <a:headEnd/>
            <a:tailEnd/>
          </a:ln>
        </p:spPr>
        <p:txBody>
          <a:bodyPr>
            <a:spAutoFit/>
          </a:bodyPr>
          <a:lstStyle/>
          <a:p>
            <a:pPr algn="ctr"/>
            <a:r>
              <a:rPr lang="en-GB" sz="4000" dirty="0">
                <a:latin typeface="Arial" panose="020B0604020202020204" pitchFamily="34" charset="0"/>
                <a:cs typeface="Arial" panose="020B0604020202020204" pitchFamily="34" charset="0"/>
              </a:rPr>
              <a:t>Use the same sentence to help </a:t>
            </a:r>
            <a:r>
              <a:rPr lang="en-GB" sz="4000" dirty="0" smtClean="0">
                <a:latin typeface="Arial" panose="020B0604020202020204" pitchFamily="34" charset="0"/>
                <a:cs typeface="Arial" panose="020B0604020202020204" pitchFamily="34" charset="0"/>
              </a:rPr>
              <a:t>you</a:t>
            </a:r>
          </a:p>
          <a:p>
            <a:pPr algn="ctr"/>
            <a:endParaRPr lang="en-GB" sz="4000" dirty="0">
              <a:latin typeface="Arial" panose="020B0604020202020204" pitchFamily="34" charset="0"/>
              <a:cs typeface="Arial" panose="020B0604020202020204" pitchFamily="34" charset="0"/>
            </a:endParaRPr>
          </a:p>
          <a:p>
            <a:r>
              <a:rPr lang="en-GB" sz="3200" dirty="0" smtClean="0">
                <a:solidFill>
                  <a:srgbClr val="FFFF00"/>
                </a:solidFill>
                <a:latin typeface="Arial" panose="020B0604020202020204" pitchFamily="34" charset="0"/>
                <a:cs typeface="Arial" panose="020B0604020202020204" pitchFamily="34" charset="0"/>
              </a:rPr>
              <a:t>In each sentence the nonsense word ‘</a:t>
            </a:r>
            <a:r>
              <a:rPr lang="en-GB" sz="3200" dirty="0" err="1" smtClean="0">
                <a:solidFill>
                  <a:srgbClr val="FFFF00"/>
                </a:solidFill>
                <a:latin typeface="Arial" panose="020B0604020202020204" pitchFamily="34" charset="0"/>
                <a:cs typeface="Arial" panose="020B0604020202020204" pitchFamily="34" charset="0"/>
              </a:rPr>
              <a:t>akakak</a:t>
            </a:r>
            <a:r>
              <a:rPr lang="en-GB" sz="3200" dirty="0" smtClean="0">
                <a:solidFill>
                  <a:srgbClr val="FFFF00"/>
                </a:solidFill>
                <a:latin typeface="Arial" panose="020B0604020202020204" pitchFamily="34" charset="0"/>
                <a:cs typeface="Arial" panose="020B0604020202020204" pitchFamily="34" charset="0"/>
              </a:rPr>
              <a:t>’ replaces a real word.  Each sentence has a different word.</a:t>
            </a:r>
          </a:p>
          <a:p>
            <a:r>
              <a:rPr lang="en-GB" sz="3200" dirty="0">
                <a:solidFill>
                  <a:srgbClr val="FFFF00"/>
                </a:solidFill>
                <a:latin typeface="Arial" panose="020B0604020202020204" pitchFamily="34" charset="0"/>
                <a:cs typeface="Arial" panose="020B0604020202020204" pitchFamily="34" charset="0"/>
              </a:rPr>
              <a:t/>
            </a:r>
            <a:br>
              <a:rPr lang="en-GB" sz="3200" dirty="0">
                <a:solidFill>
                  <a:srgbClr val="FFFF00"/>
                </a:solidFill>
                <a:latin typeface="Arial" panose="020B0604020202020204" pitchFamily="34" charset="0"/>
                <a:cs typeface="Arial" panose="020B0604020202020204" pitchFamily="34" charset="0"/>
              </a:rPr>
            </a:br>
            <a:r>
              <a:rPr lang="en-GB" sz="3200" dirty="0" smtClean="0">
                <a:solidFill>
                  <a:srgbClr val="FFFF00"/>
                </a:solidFill>
                <a:latin typeface="Arial" panose="020B0604020202020204" pitchFamily="34" charset="0"/>
                <a:cs typeface="Arial" panose="020B0604020202020204" pitchFamily="34" charset="0"/>
              </a:rPr>
              <a:t>Try to guess from the context!</a:t>
            </a:r>
            <a:endParaRPr lang="en-GB" sz="3200" dirty="0">
              <a:solidFill>
                <a:srgbClr val="FFFF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179388" y="-34925"/>
            <a:ext cx="8785225" cy="6492875"/>
          </a:xfrm>
          <a:prstGeom prst="rect">
            <a:avLst/>
          </a:prstGeom>
          <a:noFill/>
          <a:ln w="9525">
            <a:noFill/>
            <a:miter lim="800000"/>
            <a:headEnd/>
            <a:tailEnd/>
          </a:ln>
        </p:spPr>
        <p:txBody>
          <a:bodyPr anchor="ctr">
            <a:spAutoFit/>
          </a:bodyPr>
          <a:lstStyle/>
          <a:p>
            <a:pPr>
              <a:buFontTx/>
              <a:buChar char="•"/>
              <a:tabLst>
                <a:tab pos="409575" algn="l"/>
              </a:tabLst>
            </a:pPr>
            <a:r>
              <a:rPr lang="en-GB" sz="3200" dirty="0">
                <a:latin typeface="Calibri" pitchFamily="34" charset="0"/>
                <a:cs typeface="Times New Roman" pitchFamily="18" charset="0"/>
              </a:rPr>
              <a:t>Some of the trees in the New Forest are absolutely </a:t>
            </a:r>
            <a:r>
              <a:rPr lang="en-GB" sz="3200" b="1" dirty="0" err="1">
                <a:solidFill>
                  <a:srgbClr val="FFFF00"/>
                </a:solidFill>
                <a:latin typeface="Calibri" pitchFamily="34" charset="0"/>
                <a:cs typeface="Times New Roman" pitchFamily="18" charset="0"/>
              </a:rPr>
              <a:t>akakak</a:t>
            </a:r>
            <a:r>
              <a:rPr lang="en-GB" sz="3200" dirty="0">
                <a:latin typeface="Calibri" pitchFamily="34" charset="0"/>
                <a:cs typeface="Times New Roman" pitchFamily="18" charset="0"/>
              </a:rPr>
              <a:t>, and in fact they are the tallest trees in the world.</a:t>
            </a:r>
          </a:p>
          <a:p>
            <a:pPr>
              <a:buFontTx/>
              <a:buChar char="•"/>
              <a:tabLst>
                <a:tab pos="409575" algn="l"/>
              </a:tabLst>
            </a:pPr>
            <a:endParaRPr lang="en-GB" sz="3200" dirty="0">
              <a:latin typeface="Calibri" pitchFamily="34" charset="0"/>
            </a:endParaRPr>
          </a:p>
          <a:p>
            <a:pPr eaLnBrk="0" hangingPunct="0">
              <a:buFontTx/>
              <a:buChar char="•"/>
              <a:tabLst>
                <a:tab pos="409575" algn="l"/>
              </a:tabLst>
            </a:pPr>
            <a:r>
              <a:rPr lang="en-GB" sz="3200" dirty="0">
                <a:latin typeface="Calibri" pitchFamily="34" charset="0"/>
                <a:cs typeface="Times New Roman" pitchFamily="18" charset="0"/>
              </a:rPr>
              <a:t>Because he was so </a:t>
            </a:r>
            <a:r>
              <a:rPr lang="en-GB" sz="3200" b="1" dirty="0" err="1">
                <a:solidFill>
                  <a:srgbClr val="FFFF00"/>
                </a:solidFill>
                <a:latin typeface="Calibri" pitchFamily="34" charset="0"/>
                <a:cs typeface="Times New Roman" pitchFamily="18" charset="0"/>
              </a:rPr>
              <a:t>akakak</a:t>
            </a:r>
            <a:r>
              <a:rPr lang="en-GB" sz="3200" dirty="0">
                <a:latin typeface="Calibri" pitchFamily="34" charset="0"/>
                <a:cs typeface="Times New Roman" pitchFamily="18" charset="0"/>
              </a:rPr>
              <a:t>, he passed </a:t>
            </a:r>
            <a:r>
              <a:rPr lang="en-GB" sz="3200" dirty="0" smtClean="0">
                <a:latin typeface="Calibri" pitchFamily="34" charset="0"/>
                <a:cs typeface="Times New Roman" pitchFamily="18" charset="0"/>
              </a:rPr>
              <a:t>his exam </a:t>
            </a:r>
            <a:r>
              <a:rPr lang="en-GB" sz="3200" dirty="0">
                <a:latin typeface="Calibri" pitchFamily="34" charset="0"/>
                <a:cs typeface="Times New Roman" pitchFamily="18" charset="0"/>
              </a:rPr>
              <a:t>with </a:t>
            </a:r>
            <a:r>
              <a:rPr lang="en-GB" sz="3200" dirty="0" smtClean="0">
                <a:latin typeface="Calibri" pitchFamily="34" charset="0"/>
                <a:cs typeface="Times New Roman" pitchFamily="18" charset="0"/>
              </a:rPr>
              <a:t>an A grade </a:t>
            </a:r>
            <a:r>
              <a:rPr lang="en-GB" sz="3200" dirty="0">
                <a:latin typeface="Calibri" pitchFamily="34" charset="0"/>
                <a:cs typeface="Times New Roman" pitchFamily="18" charset="0"/>
              </a:rPr>
              <a:t>the first time without studying.</a:t>
            </a:r>
          </a:p>
          <a:p>
            <a:pPr eaLnBrk="0" hangingPunct="0">
              <a:buFontTx/>
              <a:buChar char="•"/>
              <a:tabLst>
                <a:tab pos="409575" algn="l"/>
              </a:tabLst>
            </a:pPr>
            <a:endParaRPr lang="en-GB" sz="3200" dirty="0">
              <a:latin typeface="Calibri" pitchFamily="34" charset="0"/>
            </a:endParaRPr>
          </a:p>
          <a:p>
            <a:pPr eaLnBrk="0" hangingPunct="0">
              <a:buFontTx/>
              <a:buChar char="•"/>
              <a:tabLst>
                <a:tab pos="409575" algn="l"/>
              </a:tabLst>
            </a:pPr>
            <a:r>
              <a:rPr lang="en-GB" sz="3200" dirty="0">
                <a:latin typeface="Calibri" pitchFamily="34" charset="0"/>
                <a:cs typeface="Times New Roman" pitchFamily="18" charset="0"/>
              </a:rPr>
              <a:t>Worried about rates of smoking, the government has introduced a law to </a:t>
            </a:r>
            <a:r>
              <a:rPr lang="en-GB" sz="3200" b="1" dirty="0" err="1">
                <a:solidFill>
                  <a:srgbClr val="FFFF00"/>
                </a:solidFill>
                <a:latin typeface="Calibri" pitchFamily="34" charset="0"/>
                <a:cs typeface="Times New Roman" pitchFamily="18" charset="0"/>
              </a:rPr>
              <a:t>akakak</a:t>
            </a:r>
            <a:r>
              <a:rPr lang="en-GB" sz="3200" dirty="0">
                <a:latin typeface="Calibri" pitchFamily="34" charset="0"/>
                <a:cs typeface="Times New Roman" pitchFamily="18" charset="0"/>
              </a:rPr>
              <a:t> smoking in public places, such as bars and restaurants.</a:t>
            </a:r>
          </a:p>
          <a:p>
            <a:pPr eaLnBrk="0" hangingPunct="0">
              <a:buFontTx/>
              <a:buChar char="•"/>
              <a:tabLst>
                <a:tab pos="409575" algn="l"/>
              </a:tabLst>
            </a:pPr>
            <a:endParaRPr lang="en-GB" sz="3200" dirty="0">
              <a:latin typeface="Calibri" pitchFamily="34" charset="0"/>
            </a:endParaRPr>
          </a:p>
          <a:p>
            <a:pPr eaLnBrk="0" hangingPunct="0">
              <a:tabLst>
                <a:tab pos="409575" algn="l"/>
              </a:tabLst>
            </a:pPr>
            <a:r>
              <a:rPr lang="en-GB" sz="3200" dirty="0">
                <a:latin typeface="Calibri" pitchFamily="34" charset="0"/>
                <a:cs typeface="Times New Roman" pitchFamily="18" charset="0"/>
              </a:rPr>
              <a:t>What time is the next </a:t>
            </a:r>
            <a:r>
              <a:rPr lang="en-GB" sz="3200" b="1" dirty="0" err="1">
                <a:solidFill>
                  <a:srgbClr val="FFFF00"/>
                </a:solidFill>
                <a:latin typeface="Calibri" pitchFamily="34" charset="0"/>
                <a:cs typeface="Times New Roman" pitchFamily="18" charset="0"/>
              </a:rPr>
              <a:t>akakak</a:t>
            </a:r>
            <a:r>
              <a:rPr lang="en-GB" sz="3200" dirty="0">
                <a:latin typeface="Calibri" pitchFamily="34" charset="0"/>
                <a:cs typeface="Times New Roman" pitchFamily="18" charset="0"/>
              </a:rPr>
              <a:t> due?  I’ve been waiting for 30 minutes </a:t>
            </a:r>
            <a:r>
              <a:rPr lang="en-GB" sz="3200" dirty="0" smtClean="0">
                <a:latin typeface="Calibri" pitchFamily="34" charset="0"/>
                <a:cs typeface="Times New Roman" pitchFamily="18" charset="0"/>
              </a:rPr>
              <a:t>already.</a:t>
            </a:r>
            <a:r>
              <a:rPr lang="en-GB" sz="3200" dirty="0" smtClean="0">
                <a:latin typeface="Calibri" pitchFamily="34" charset="0"/>
              </a:rPr>
              <a:t> </a:t>
            </a:r>
            <a:endParaRPr lang="en-GB" sz="3200" dirty="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extBox 1"/>
          <p:cNvSpPr txBox="1">
            <a:spLocks noChangeArrowheads="1"/>
          </p:cNvSpPr>
          <p:nvPr/>
        </p:nvSpPr>
        <p:spPr bwMode="auto">
          <a:xfrm>
            <a:off x="683568" y="1052736"/>
            <a:ext cx="7343775" cy="4893647"/>
          </a:xfrm>
          <a:prstGeom prst="rect">
            <a:avLst/>
          </a:prstGeom>
          <a:noFill/>
          <a:ln w="9525">
            <a:noFill/>
            <a:miter lim="800000"/>
            <a:headEnd/>
            <a:tailEnd/>
          </a:ln>
        </p:spPr>
        <p:txBody>
          <a:bodyPr>
            <a:spAutoFit/>
          </a:bodyPr>
          <a:lstStyle/>
          <a:p>
            <a:pPr algn="ctr"/>
            <a:r>
              <a:rPr lang="en-GB" sz="4000" dirty="0">
                <a:latin typeface="Arial" panose="020B0604020202020204" pitchFamily="34" charset="0"/>
                <a:cs typeface="Arial" panose="020B0604020202020204" pitchFamily="34" charset="0"/>
              </a:rPr>
              <a:t>Use the grammar to help </a:t>
            </a:r>
            <a:r>
              <a:rPr lang="en-GB" sz="4000" dirty="0" smtClean="0">
                <a:latin typeface="Arial" panose="020B0604020202020204" pitchFamily="34" charset="0"/>
                <a:cs typeface="Arial" panose="020B0604020202020204" pitchFamily="34" charset="0"/>
              </a:rPr>
              <a:t>you</a:t>
            </a:r>
          </a:p>
          <a:p>
            <a:pPr algn="ctr"/>
            <a:endParaRPr lang="en-GB" sz="4000" dirty="0" smtClean="0">
              <a:latin typeface="Arial" panose="020B0604020202020204" pitchFamily="34" charset="0"/>
              <a:cs typeface="Arial" panose="020B0604020202020204" pitchFamily="34" charset="0"/>
            </a:endParaRPr>
          </a:p>
          <a:p>
            <a:r>
              <a:rPr lang="en-GB" sz="3200" dirty="0" smtClean="0">
                <a:solidFill>
                  <a:srgbClr val="FFFF00"/>
                </a:solidFill>
                <a:latin typeface="Arial" panose="020B0604020202020204" pitchFamily="34" charset="0"/>
                <a:cs typeface="Arial" panose="020B0604020202020204" pitchFamily="34" charset="0"/>
              </a:rPr>
              <a:t>Try to work out from each sentence what kind of word has been replaced by ‘</a:t>
            </a:r>
            <a:r>
              <a:rPr lang="en-GB" sz="3200" dirty="0" err="1" smtClean="0">
                <a:solidFill>
                  <a:srgbClr val="FFFF00"/>
                </a:solidFill>
                <a:latin typeface="Arial" panose="020B0604020202020204" pitchFamily="34" charset="0"/>
                <a:cs typeface="Arial" panose="020B0604020202020204" pitchFamily="34" charset="0"/>
              </a:rPr>
              <a:t>akakak</a:t>
            </a:r>
            <a:r>
              <a:rPr lang="en-GB" sz="3200" dirty="0" smtClean="0">
                <a:solidFill>
                  <a:srgbClr val="FFFF00"/>
                </a:solidFill>
                <a:latin typeface="Arial" panose="020B0604020202020204" pitchFamily="34" charset="0"/>
                <a:cs typeface="Arial" panose="020B0604020202020204" pitchFamily="34" charset="0"/>
              </a:rPr>
              <a:t>’.  Is it a verb, noun, adjective?</a:t>
            </a:r>
          </a:p>
          <a:p>
            <a:endParaRPr lang="en-GB" sz="3200" dirty="0">
              <a:solidFill>
                <a:srgbClr val="FFFF00"/>
              </a:solidFill>
              <a:latin typeface="Arial" panose="020B0604020202020204" pitchFamily="34" charset="0"/>
              <a:cs typeface="Arial" panose="020B0604020202020204" pitchFamily="34" charset="0"/>
            </a:endParaRPr>
          </a:p>
          <a:p>
            <a:r>
              <a:rPr lang="en-GB" sz="3200" dirty="0" smtClean="0">
                <a:solidFill>
                  <a:srgbClr val="FFFF00"/>
                </a:solidFill>
                <a:latin typeface="Arial" panose="020B0604020202020204" pitchFamily="34" charset="0"/>
                <a:cs typeface="Arial" panose="020B0604020202020204" pitchFamily="34" charset="0"/>
              </a:rPr>
              <a:t>Then try to think what could be a possible answer.</a:t>
            </a:r>
            <a:endParaRPr lang="en-GB" sz="3200" dirty="0">
              <a:solidFill>
                <a:srgbClr val="FFFF00"/>
              </a:solidFill>
              <a:latin typeface="Arial" panose="020B0604020202020204" pitchFamily="34" charset="0"/>
              <a:cs typeface="Arial" panose="020B0604020202020204" pitchFamily="34" charset="0"/>
            </a:endParaRPr>
          </a:p>
          <a:p>
            <a:pPr algn="ctr"/>
            <a:endParaRPr lang="en-GB" sz="4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TotalTime>
  <Words>3016</Words>
  <Application>Microsoft Office PowerPoint</Application>
  <PresentationFormat>On-screen Show (4:3)</PresentationFormat>
  <Paragraphs>247</Paragraphs>
  <Slides>47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Lewis</dc:creator>
  <cp:lastModifiedBy>Lewis Richards</cp:lastModifiedBy>
  <cp:revision>70</cp:revision>
  <dcterms:created xsi:type="dcterms:W3CDTF">2011-11-10T11:03:44Z</dcterms:created>
  <dcterms:modified xsi:type="dcterms:W3CDTF">2017-08-08T11:09:35Z</dcterms:modified>
</cp:coreProperties>
</file>