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8" r:id="rId17"/>
    <p:sldId id="272" r:id="rId18"/>
    <p:sldId id="273" r:id="rId19"/>
    <p:sldId id="276" r:id="rId20"/>
    <p:sldId id="277" r:id="rId21"/>
    <p:sldId id="290" r:id="rId22"/>
    <p:sldId id="274" r:id="rId23"/>
    <p:sldId id="281" r:id="rId24"/>
    <p:sldId id="291" r:id="rId25"/>
    <p:sldId id="283" r:id="rId26"/>
    <p:sldId id="284" r:id="rId27"/>
    <p:sldId id="286" r:id="rId28"/>
    <p:sldId id="292" r:id="rId29"/>
    <p:sldId id="287" r:id="rId30"/>
    <p:sldId id="285" r:id="rId31"/>
    <p:sldId id="288"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98" autoAdjust="0"/>
  </p:normalViewPr>
  <p:slideViewPr>
    <p:cSldViewPr>
      <p:cViewPr>
        <p:scale>
          <a:sx n="71" d="100"/>
          <a:sy n="71" d="100"/>
        </p:scale>
        <p:origin x="-185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8AE0E2-6842-41A9-8618-78F6E4A8DD48}" type="datetimeFigureOut">
              <a:rPr lang="en-US" smtClean="0"/>
              <a:pPr/>
              <a:t>3/14/2019</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2D5A4B9-163A-4E5A-800C-3FFADA30F208}"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AE0E2-6842-41A9-8618-78F6E4A8DD48}" type="datetimeFigureOut">
              <a:rPr lang="en-US" smtClean="0"/>
              <a:pPr/>
              <a:t>3/14/2019</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5A4B9-163A-4E5A-800C-3FFADA30F208}"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descr="Resultado de imagen de azul pastel"/>
          <p:cNvPicPr>
            <a:picLocks noChangeAspect="1" noChangeArrowheads="1"/>
          </p:cNvPicPr>
          <p:nvPr/>
        </p:nvPicPr>
        <p:blipFill>
          <a:blip r:embed="rId2" cstate="print"/>
          <a:srcRect/>
          <a:stretch>
            <a:fillRect/>
          </a:stretch>
        </p:blipFill>
        <p:spPr bwMode="auto">
          <a:xfrm>
            <a:off x="-2593304" y="-3555776"/>
            <a:ext cx="11737304" cy="11630604"/>
          </a:xfrm>
          <a:prstGeom prst="rect">
            <a:avLst/>
          </a:prstGeom>
          <a:noFill/>
        </p:spPr>
      </p:pic>
      <p:sp>
        <p:nvSpPr>
          <p:cNvPr id="2" name="1 Título"/>
          <p:cNvSpPr>
            <a:spLocks noGrp="1"/>
          </p:cNvSpPr>
          <p:nvPr>
            <p:ph type="ctrTitle"/>
          </p:nvPr>
        </p:nvSpPr>
        <p:spPr>
          <a:xfrm>
            <a:off x="685800" y="2130425"/>
            <a:ext cx="7772400" cy="1226567"/>
          </a:xfrm>
        </p:spPr>
        <p:txBody>
          <a:bodyPr/>
          <a:lstStyle/>
          <a:p>
            <a:r>
              <a:rPr lang="en-US" dirty="0" smtClean="0">
                <a:solidFill>
                  <a:schemeClr val="accent2">
                    <a:lumMod val="75000"/>
                  </a:schemeClr>
                </a:solidFill>
                <a:latin typeface="Bernard MT Condensed" pitchFamily="18" charset="0"/>
              </a:rPr>
              <a:t>FOODS YOU MUST TRY IN SPAIN</a:t>
            </a:r>
            <a:endParaRPr lang="en-US" dirty="0">
              <a:solidFill>
                <a:schemeClr val="accent2">
                  <a:lumMod val="75000"/>
                </a:schemeClr>
              </a:solidFill>
              <a:latin typeface="Bernard MT Condensed" pitchFamily="18" charset="0"/>
            </a:endParaRPr>
          </a:p>
        </p:txBody>
      </p:sp>
      <p:sp>
        <p:nvSpPr>
          <p:cNvPr id="3" name="2 Subtítulo"/>
          <p:cNvSpPr>
            <a:spLocks noGrp="1"/>
          </p:cNvSpPr>
          <p:nvPr>
            <p:ph type="subTitle" idx="1"/>
          </p:nvPr>
        </p:nvSpPr>
        <p:spPr>
          <a:xfrm>
            <a:off x="4283968" y="3789040"/>
            <a:ext cx="4536504" cy="2520280"/>
          </a:xfrm>
        </p:spPr>
        <p:txBody>
          <a:bodyPr>
            <a:normAutofit fontScale="85000" lnSpcReduction="10000"/>
          </a:bodyPr>
          <a:lstStyle/>
          <a:p>
            <a:pPr algn="just"/>
            <a:r>
              <a:rPr lang="en-US" dirty="0" smtClean="0">
                <a:solidFill>
                  <a:schemeClr val="accent1">
                    <a:lumMod val="50000"/>
                  </a:schemeClr>
                </a:solidFill>
              </a:rPr>
              <a:t>Spanish cuisine is characterized by being rich, varied, simple and with a high quality raw material, among the typical Spanish dishes we highlight </a:t>
            </a:r>
            <a:r>
              <a:rPr lang="en-US" b="1" dirty="0" smtClean="0">
                <a:solidFill>
                  <a:schemeClr val="accent1">
                    <a:lumMod val="50000"/>
                  </a:schemeClr>
                </a:solidFill>
              </a:rPr>
              <a:t>the following ones :</a:t>
            </a:r>
            <a:endParaRPr lang="en-US" b="1" dirty="0">
              <a:solidFill>
                <a:schemeClr val="accent1">
                  <a:lumMod val="50000"/>
                </a:schemeClr>
              </a:solidFill>
            </a:endParaRPr>
          </a:p>
        </p:txBody>
      </p:sp>
      <p:pic>
        <p:nvPicPr>
          <p:cNvPr id="14338" name="Picture 2" descr="Resultado de imagen de Tortilla de patatas"/>
          <p:cNvPicPr>
            <a:picLocks noChangeAspect="1" noChangeArrowheads="1"/>
          </p:cNvPicPr>
          <p:nvPr/>
        </p:nvPicPr>
        <p:blipFill>
          <a:blip r:embed="rId3" cstate="print"/>
          <a:srcRect/>
          <a:stretch>
            <a:fillRect/>
          </a:stretch>
        </p:blipFill>
        <p:spPr bwMode="auto">
          <a:xfrm>
            <a:off x="683568" y="476672"/>
            <a:ext cx="1470555" cy="1152128"/>
          </a:xfrm>
          <a:prstGeom prst="rect">
            <a:avLst/>
          </a:prstGeom>
          <a:noFill/>
        </p:spPr>
      </p:pic>
      <p:pic>
        <p:nvPicPr>
          <p:cNvPr id="14340" name="Picture 4" descr="Paella típica española"/>
          <p:cNvPicPr>
            <a:picLocks noChangeAspect="1" noChangeArrowheads="1"/>
          </p:cNvPicPr>
          <p:nvPr/>
        </p:nvPicPr>
        <p:blipFill>
          <a:blip r:embed="rId4" cstate="print"/>
          <a:srcRect/>
          <a:stretch>
            <a:fillRect/>
          </a:stretch>
        </p:blipFill>
        <p:spPr bwMode="auto">
          <a:xfrm>
            <a:off x="4788024" y="404664"/>
            <a:ext cx="2250372" cy="1496498"/>
          </a:xfrm>
          <a:prstGeom prst="rect">
            <a:avLst/>
          </a:prstGeom>
          <a:noFill/>
        </p:spPr>
      </p:pic>
      <p:pic>
        <p:nvPicPr>
          <p:cNvPr id="14342" name="Picture 6" descr="Platos típicos de España"/>
          <p:cNvPicPr>
            <a:picLocks noChangeAspect="1" noChangeArrowheads="1"/>
          </p:cNvPicPr>
          <p:nvPr/>
        </p:nvPicPr>
        <p:blipFill>
          <a:blip r:embed="rId5" cstate="print"/>
          <a:srcRect/>
          <a:stretch>
            <a:fillRect/>
          </a:stretch>
        </p:blipFill>
        <p:spPr bwMode="auto">
          <a:xfrm>
            <a:off x="2483768" y="404664"/>
            <a:ext cx="1728192" cy="1296144"/>
          </a:xfrm>
          <a:prstGeom prst="rect">
            <a:avLst/>
          </a:prstGeom>
          <a:noFill/>
        </p:spPr>
      </p:pic>
      <p:pic>
        <p:nvPicPr>
          <p:cNvPr id="14344" name="Picture 8" descr="GastronomÃ­a tÃ­pica espaÃ±ola"/>
          <p:cNvPicPr>
            <a:picLocks noChangeAspect="1" noChangeArrowheads="1"/>
          </p:cNvPicPr>
          <p:nvPr/>
        </p:nvPicPr>
        <p:blipFill>
          <a:blip r:embed="rId6" cstate="print"/>
          <a:srcRect/>
          <a:stretch>
            <a:fillRect/>
          </a:stretch>
        </p:blipFill>
        <p:spPr bwMode="auto">
          <a:xfrm>
            <a:off x="467544" y="3356992"/>
            <a:ext cx="2448654" cy="1466132"/>
          </a:xfrm>
          <a:prstGeom prst="rect">
            <a:avLst/>
          </a:prstGeom>
          <a:noFill/>
        </p:spPr>
      </p:pic>
      <p:pic>
        <p:nvPicPr>
          <p:cNvPr id="14346" name="Picture 10" descr="Gastronomía Española"/>
          <p:cNvPicPr>
            <a:picLocks noChangeAspect="1" noChangeArrowheads="1"/>
          </p:cNvPicPr>
          <p:nvPr/>
        </p:nvPicPr>
        <p:blipFill>
          <a:blip r:embed="rId7" cstate="print"/>
          <a:srcRect/>
          <a:stretch>
            <a:fillRect/>
          </a:stretch>
        </p:blipFill>
        <p:spPr bwMode="auto">
          <a:xfrm>
            <a:off x="251520" y="5013176"/>
            <a:ext cx="2118265" cy="1413942"/>
          </a:xfrm>
          <a:prstGeom prst="rect">
            <a:avLst/>
          </a:prstGeom>
          <a:noFill/>
        </p:spPr>
      </p:pic>
      <p:pic>
        <p:nvPicPr>
          <p:cNvPr id="14348" name="Picture 12" descr="Platos típicos de España"/>
          <p:cNvPicPr>
            <a:picLocks noChangeAspect="1" noChangeArrowheads="1"/>
          </p:cNvPicPr>
          <p:nvPr/>
        </p:nvPicPr>
        <p:blipFill>
          <a:blip r:embed="rId8" cstate="print"/>
          <a:srcRect/>
          <a:stretch>
            <a:fillRect/>
          </a:stretch>
        </p:blipFill>
        <p:spPr bwMode="auto">
          <a:xfrm>
            <a:off x="3131840" y="3284984"/>
            <a:ext cx="906474" cy="1080120"/>
          </a:xfrm>
          <a:prstGeom prst="rect">
            <a:avLst/>
          </a:prstGeom>
          <a:noFill/>
        </p:spPr>
      </p:pic>
      <p:sp>
        <p:nvSpPr>
          <p:cNvPr id="14350" name="AutoShape 14" descr="Resultado de imagen de azul past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fontScale="92500" lnSpcReduction="20000"/>
          </a:bodyPr>
          <a:lstStyle/>
          <a:p>
            <a:r>
              <a:rPr lang="en-US" dirty="0" smtClean="0"/>
              <a:t>Is the most special food in Spain, something that is only produced here and you will not find anywhere else in the world. So you must live the experience of savoring it.</a:t>
            </a:r>
          </a:p>
          <a:p>
            <a:r>
              <a:rPr lang="en-US" dirty="0" smtClean="0"/>
              <a:t>The </a:t>
            </a:r>
            <a:r>
              <a:rPr lang="en-US" dirty="0" err="1" smtClean="0"/>
              <a:t>serrano</a:t>
            </a:r>
            <a:r>
              <a:rPr lang="en-US" dirty="0" smtClean="0"/>
              <a:t> ham are the hind legs of the pig, which are salted and cured with the fresh air of the sierra.</a:t>
            </a:r>
          </a:p>
          <a:p>
            <a:r>
              <a:rPr lang="en-US" dirty="0" smtClean="0"/>
              <a:t>The history of the ham is long, existing already in the Roman Empire(there are written references from the second century BC) for the need to preserve meat.</a:t>
            </a:r>
            <a:endParaRPr lang="en-US" dirty="0"/>
          </a:p>
        </p:txBody>
      </p:sp>
      <p:pic>
        <p:nvPicPr>
          <p:cNvPr id="5122" name="Picture 2" descr="Resultado de imagen de cerdo png"/>
          <p:cNvPicPr>
            <a:picLocks noChangeAspect="1" noChangeArrowheads="1"/>
          </p:cNvPicPr>
          <p:nvPr/>
        </p:nvPicPr>
        <p:blipFill>
          <a:blip r:embed="rId2" cstate="print"/>
          <a:srcRect/>
          <a:stretch>
            <a:fillRect/>
          </a:stretch>
        </p:blipFill>
        <p:spPr bwMode="auto">
          <a:xfrm>
            <a:off x="3851920" y="4869160"/>
            <a:ext cx="2644552" cy="2644553"/>
          </a:xfrm>
          <a:prstGeom prst="rect">
            <a:avLst/>
          </a:prstGeom>
          <a:noFill/>
        </p:spPr>
      </p:pic>
      <p:pic>
        <p:nvPicPr>
          <p:cNvPr id="5124" name="Picture 4" descr="Resultado de imagen de pata de jamon"/>
          <p:cNvPicPr>
            <a:picLocks noChangeAspect="1" noChangeArrowheads="1"/>
          </p:cNvPicPr>
          <p:nvPr/>
        </p:nvPicPr>
        <p:blipFill>
          <a:blip r:embed="rId3" cstate="print"/>
          <a:srcRect/>
          <a:stretch>
            <a:fillRect/>
          </a:stretch>
        </p:blipFill>
        <p:spPr bwMode="auto">
          <a:xfrm rot="2340687">
            <a:off x="484998" y="-334474"/>
            <a:ext cx="2386236" cy="2386236"/>
          </a:xfrm>
          <a:prstGeom prst="rect">
            <a:avLst/>
          </a:prstGeom>
          <a:noFill/>
        </p:spPr>
      </p:pic>
      <p:pic>
        <p:nvPicPr>
          <p:cNvPr id="5126" name="Picture 6" descr="Resultado de imagen de jamon"/>
          <p:cNvPicPr>
            <a:picLocks noChangeAspect="1" noChangeArrowheads="1"/>
          </p:cNvPicPr>
          <p:nvPr/>
        </p:nvPicPr>
        <p:blipFill>
          <a:blip r:embed="rId4" cstate="print"/>
          <a:srcRect/>
          <a:stretch>
            <a:fillRect/>
          </a:stretch>
        </p:blipFill>
        <p:spPr bwMode="auto">
          <a:xfrm>
            <a:off x="6732240" y="188640"/>
            <a:ext cx="2224907" cy="14847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GAZPACHO ANDALUZ</a:t>
            </a:r>
            <a:endParaRPr lang="en-US" dirty="0">
              <a:solidFill>
                <a:schemeClr val="accent2">
                  <a:lumMod val="75000"/>
                </a:schemeClr>
              </a:solidFill>
              <a:latin typeface="Bernard MT Condensed" pitchFamily="18" charset="0"/>
            </a:endParaRPr>
          </a:p>
        </p:txBody>
      </p:sp>
      <p:pic>
        <p:nvPicPr>
          <p:cNvPr id="4" name="Picture 2" descr="Resultado de imagen de Gazpacho"/>
          <p:cNvPicPr>
            <a:picLocks noGrp="1" noChangeAspect="1" noChangeArrowheads="1"/>
          </p:cNvPicPr>
          <p:nvPr>
            <p:ph idx="1"/>
          </p:nvPr>
        </p:nvPicPr>
        <p:blipFill>
          <a:blip r:embed="rId2" cstate="print"/>
          <a:srcRect/>
          <a:stretch>
            <a:fillRect/>
          </a:stretch>
        </p:blipFill>
        <p:spPr bwMode="auto">
          <a:xfrm>
            <a:off x="755576" y="1196752"/>
            <a:ext cx="7848872" cy="492941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esultado de imagen de gazpacho andaluz"/>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7904" y="5461218"/>
            <a:ext cx="2520280" cy="1396782"/>
          </a:xfrm>
          <a:prstGeom prst="rect">
            <a:avLst/>
          </a:prstGeom>
          <a:noFill/>
        </p:spPr>
      </p:pic>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The gazpacho is a cold soup of mashed bread, water, olive oil, vinegar, tomato, cucumber, onion, garlic and green pepper, delicious and refreshing during the summer months. The history of the gazpacho is uncertain, but it is believed that it must exist since the bread is made, as a way to make use of it, since it was dipped with water, and vinegar, oil and salt were added,</a:t>
            </a:r>
            <a:endParaRPr lang="en-US" dirty="0"/>
          </a:p>
        </p:txBody>
      </p:sp>
      <p:sp>
        <p:nvSpPr>
          <p:cNvPr id="5" name="4 Rectángulo"/>
          <p:cNvSpPr/>
          <p:nvPr/>
        </p:nvSpPr>
        <p:spPr>
          <a:xfrm flipV="1">
            <a:off x="899592" y="1844824"/>
            <a:ext cx="4896544" cy="923330"/>
          </a:xfrm>
          <a:prstGeom prst="rect">
            <a:avLst/>
          </a:prstGeom>
        </p:spPr>
        <p:txBody>
          <a:bodyPr wrap="square">
            <a:spAutoFit/>
          </a:bodyPr>
          <a:lstStyle/>
          <a:p>
            <a:pPr algn="just"/>
            <a:r>
              <a:rPr lang="en-US" dirty="0" smtClean="0"/>
              <a:t/>
            </a:r>
            <a:br>
              <a:rPr lang="en-US" dirty="0" smtClean="0"/>
            </a:br>
            <a:r>
              <a:rPr lang="en-US" dirty="0" smtClean="0"/>
              <a:t>T</a:t>
            </a:r>
          </a:p>
          <a:p>
            <a:pPr algn="just"/>
            <a:endParaRPr lang="en-US" dirty="0"/>
          </a:p>
        </p:txBody>
      </p:sp>
      <p:pic>
        <p:nvPicPr>
          <p:cNvPr id="2052" name="Picture 4" descr="Resultado de imagen de tomate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5561856"/>
            <a:ext cx="1296144" cy="1296144"/>
          </a:xfrm>
          <a:prstGeom prst="rect">
            <a:avLst/>
          </a:prstGeom>
          <a:noFill/>
        </p:spPr>
      </p:pic>
      <p:pic>
        <p:nvPicPr>
          <p:cNvPr id="2056" name="Picture 8" descr="Resultado de imagen de aceite"/>
          <p:cNvPicPr>
            <a:picLocks noChangeAspect="1" noChangeArrowheads="1"/>
          </p:cNvPicPr>
          <p:nvPr/>
        </p:nvPicPr>
        <p:blipFill>
          <a:blip r:embed="rId4" cstate="print"/>
          <a:srcRect/>
          <a:stretch>
            <a:fillRect/>
          </a:stretch>
        </p:blipFill>
        <p:spPr bwMode="auto">
          <a:xfrm>
            <a:off x="6156176" y="5612019"/>
            <a:ext cx="2016224" cy="1245981"/>
          </a:xfrm>
          <a:prstGeom prst="rect">
            <a:avLst/>
          </a:prstGeom>
          <a:noFill/>
        </p:spPr>
      </p:pic>
      <p:pic>
        <p:nvPicPr>
          <p:cNvPr id="2058" name="Picture 10" descr="Resultado de imagen de onion"/>
          <p:cNvPicPr>
            <a:picLocks noChangeAspect="1" noChangeArrowheads="1"/>
          </p:cNvPicPr>
          <p:nvPr/>
        </p:nvPicPr>
        <p:blipFill>
          <a:blip r:embed="rId5" cstate="print"/>
          <a:srcRect/>
          <a:stretch>
            <a:fillRect/>
          </a:stretch>
        </p:blipFill>
        <p:spPr bwMode="auto">
          <a:xfrm>
            <a:off x="539552" y="260648"/>
            <a:ext cx="1323528" cy="1323528"/>
          </a:xfrm>
          <a:prstGeom prst="rect">
            <a:avLst/>
          </a:prstGeom>
          <a:noFill/>
        </p:spPr>
      </p:pic>
      <p:pic>
        <p:nvPicPr>
          <p:cNvPr id="2060" name="Picture 12" descr="Resultado de imagen de pepino"/>
          <p:cNvPicPr>
            <a:picLocks noChangeAspect="1" noChangeArrowheads="1"/>
          </p:cNvPicPr>
          <p:nvPr/>
        </p:nvPicPr>
        <p:blipFill>
          <a:blip r:embed="rId6" cstate="print"/>
          <a:srcRect t="22767" b="23161"/>
          <a:stretch>
            <a:fillRect/>
          </a:stretch>
        </p:blipFill>
        <p:spPr bwMode="auto">
          <a:xfrm>
            <a:off x="4644008" y="332656"/>
            <a:ext cx="3168352" cy="1368152"/>
          </a:xfrm>
          <a:prstGeom prst="rect">
            <a:avLst/>
          </a:prstGeom>
          <a:noFill/>
        </p:spPr>
      </p:pic>
      <p:pic>
        <p:nvPicPr>
          <p:cNvPr id="2062" name="Picture 14" descr="Resultado de imagen de vinagre de jerez"/>
          <p:cNvPicPr>
            <a:picLocks noChangeAspect="1" noChangeArrowheads="1"/>
          </p:cNvPicPr>
          <p:nvPr/>
        </p:nvPicPr>
        <p:blipFill>
          <a:blip r:embed="rId7" cstate="print"/>
          <a:srcRect/>
          <a:stretch>
            <a:fillRect/>
          </a:stretch>
        </p:blipFill>
        <p:spPr bwMode="auto">
          <a:xfrm>
            <a:off x="2483768" y="0"/>
            <a:ext cx="1835696" cy="18356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TORTILLA ESPAÑOLA</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dirty="0"/>
          </a:p>
        </p:txBody>
      </p:sp>
      <p:pic>
        <p:nvPicPr>
          <p:cNvPr id="1026" name="Picture 2" descr="Resultado de imagen de Tortilla de patatas"/>
          <p:cNvPicPr>
            <a:picLocks noChangeAspect="1" noChangeArrowheads="1"/>
          </p:cNvPicPr>
          <p:nvPr/>
        </p:nvPicPr>
        <p:blipFill>
          <a:blip r:embed="rId2" cstate="print"/>
          <a:srcRect/>
          <a:stretch>
            <a:fillRect/>
          </a:stretch>
        </p:blipFill>
        <p:spPr bwMode="auto">
          <a:xfrm>
            <a:off x="1187624" y="1700808"/>
            <a:ext cx="7442820" cy="44567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fontScale="92500" lnSpcReduction="10000"/>
          </a:bodyPr>
          <a:lstStyle/>
          <a:p>
            <a:r>
              <a:rPr lang="en-US" dirty="0" smtClean="0"/>
              <a:t/>
            </a:r>
            <a:br>
              <a:rPr lang="en-US" dirty="0" smtClean="0"/>
            </a:br>
            <a:r>
              <a:rPr lang="en-US" dirty="0" smtClean="0"/>
              <a:t>Its preparation is simple, since the potato is fried slowly (at the cooking rate) in olive oil, with or without onion and salt, and drained and mixed with the egg later, to make an </a:t>
            </a:r>
            <a:r>
              <a:rPr lang="en-US" dirty="0" err="1" smtClean="0"/>
              <a:t>omelette</a:t>
            </a:r>
            <a:r>
              <a:rPr lang="en-US" dirty="0" smtClean="0"/>
              <a:t>. Its origins date back to the year 1798 in the town of Villanueva de la Serena in Badajoz, where two plantation owners, enlightened with the help of local housewives, tried to find cheap food,  it is delicious!</a:t>
            </a:r>
            <a:endParaRPr lang="en-US" dirty="0"/>
          </a:p>
        </p:txBody>
      </p:sp>
      <p:pic>
        <p:nvPicPr>
          <p:cNvPr id="28678" name="Picture 6" descr="Resultado de imagen de tortilla de patatas png"/>
          <p:cNvPicPr>
            <a:picLocks noChangeAspect="1" noChangeArrowheads="1"/>
          </p:cNvPicPr>
          <p:nvPr/>
        </p:nvPicPr>
        <p:blipFill>
          <a:blip r:embed="rId2" cstate="print"/>
          <a:srcRect/>
          <a:stretch>
            <a:fillRect/>
          </a:stretch>
        </p:blipFill>
        <p:spPr bwMode="auto">
          <a:xfrm>
            <a:off x="3419872" y="5051754"/>
            <a:ext cx="2808312" cy="1806246"/>
          </a:xfrm>
          <a:prstGeom prst="rect">
            <a:avLst/>
          </a:prstGeom>
          <a:noFill/>
        </p:spPr>
      </p:pic>
      <p:pic>
        <p:nvPicPr>
          <p:cNvPr id="28680" name="Picture 8" descr="Resultado de imagen de huevos png"/>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a:off x="611560" y="188640"/>
            <a:ext cx="2376264" cy="1893700"/>
          </a:xfrm>
          <a:prstGeom prst="rect">
            <a:avLst/>
          </a:prstGeom>
          <a:noFill/>
        </p:spPr>
      </p:pic>
      <p:pic>
        <p:nvPicPr>
          <p:cNvPr id="28682" name="Picture 10" descr="Resultado de imagen de patatas png"/>
          <p:cNvPicPr>
            <a:picLocks noChangeAspect="1" noChangeArrowheads="1"/>
          </p:cNvPicPr>
          <p:nvPr/>
        </p:nvPicPr>
        <p:blipFill>
          <a:blip r:embed="rId4" cstate="print"/>
          <a:srcRect/>
          <a:stretch>
            <a:fillRect/>
          </a:stretch>
        </p:blipFill>
        <p:spPr bwMode="auto">
          <a:xfrm>
            <a:off x="6084168" y="404664"/>
            <a:ext cx="2520280" cy="17521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CROQUETAS</a:t>
            </a:r>
            <a:endParaRPr lang="en-US" dirty="0"/>
          </a:p>
        </p:txBody>
      </p:sp>
      <p:sp>
        <p:nvSpPr>
          <p:cNvPr id="3" name="2 Marcador de contenido"/>
          <p:cNvSpPr>
            <a:spLocks noGrp="1"/>
          </p:cNvSpPr>
          <p:nvPr>
            <p:ph idx="1"/>
          </p:nvPr>
        </p:nvSpPr>
        <p:spPr>
          <a:xfrm>
            <a:off x="1403648" y="1600200"/>
            <a:ext cx="6480720" cy="4525963"/>
          </a:xfrm>
        </p:spPr>
        <p:txBody>
          <a:bodyPr/>
          <a:lstStyle/>
          <a:p>
            <a:endParaRPr lang="en-US" dirty="0"/>
          </a:p>
        </p:txBody>
      </p:sp>
      <p:sp>
        <p:nvSpPr>
          <p:cNvPr id="27650" name="AutoShape 2" descr="Resultado de imagen de Croque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7652" name="AutoShape 4" descr="Resultado de imagen de Croque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6" name="Picture 8" descr="Gastronomía española"/>
          <p:cNvPicPr>
            <a:picLocks noChangeAspect="1" noChangeArrowheads="1"/>
          </p:cNvPicPr>
          <p:nvPr/>
        </p:nvPicPr>
        <p:blipFill>
          <a:blip r:embed="rId2" cstate="print"/>
          <a:srcRect/>
          <a:stretch>
            <a:fillRect/>
          </a:stretch>
        </p:blipFill>
        <p:spPr bwMode="auto">
          <a:xfrm>
            <a:off x="611560" y="1457400"/>
            <a:ext cx="7632848" cy="49959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fontScale="92500" lnSpcReduction="10000"/>
          </a:bodyPr>
          <a:lstStyle/>
          <a:p>
            <a:r>
              <a:rPr lang="en-US" dirty="0" smtClean="0"/>
              <a:t>The croquettes are the typical dish that each Spanish assures that his grandmother cooks it better, although in a competition, of course, he would win mine.</a:t>
            </a:r>
          </a:p>
          <a:p>
            <a:r>
              <a:rPr lang="en-US" dirty="0" smtClean="0"/>
              <a:t>😜 The recipe for the croquettes consists of a </a:t>
            </a:r>
            <a:r>
              <a:rPr lang="en-US" dirty="0" err="1" smtClean="0"/>
              <a:t>bechamel</a:t>
            </a:r>
            <a:r>
              <a:rPr lang="en-US" dirty="0" smtClean="0"/>
              <a:t> (milk and flour) with </a:t>
            </a:r>
            <a:r>
              <a:rPr lang="en-US" dirty="0" err="1" smtClean="0"/>
              <a:t>serrano</a:t>
            </a:r>
            <a:r>
              <a:rPr lang="en-US" dirty="0" smtClean="0"/>
              <a:t> ham and prawns, which are breaded with egg and bread crumbs before frying, although nowadays they are made with different sweet and savory ingredients.</a:t>
            </a:r>
            <a:endParaRPr lang="en-US" dirty="0"/>
          </a:p>
        </p:txBody>
      </p:sp>
      <p:pic>
        <p:nvPicPr>
          <p:cNvPr id="31747" name="Picture 3" descr="Resultado de imagen de croqueta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55776" y="4869160"/>
            <a:ext cx="2376264" cy="2376264"/>
          </a:xfrm>
          <a:prstGeom prst="rect">
            <a:avLst/>
          </a:prstGeom>
          <a:noFill/>
        </p:spPr>
      </p:pic>
      <p:pic>
        <p:nvPicPr>
          <p:cNvPr id="31749" name="Picture 5" descr="Resultado de imagen de croquetaspng"/>
          <p:cNvPicPr>
            <a:picLocks noChangeAspect="1" noChangeArrowheads="1"/>
          </p:cNvPicPr>
          <p:nvPr/>
        </p:nvPicPr>
        <p:blipFill>
          <a:blip r:embed="rId3" cstate="print"/>
          <a:srcRect/>
          <a:stretch>
            <a:fillRect/>
          </a:stretch>
        </p:blipFill>
        <p:spPr bwMode="auto">
          <a:xfrm>
            <a:off x="2051720" y="-387424"/>
            <a:ext cx="4608512" cy="2490219"/>
          </a:xfrm>
          <a:prstGeom prst="rect">
            <a:avLst/>
          </a:prstGeom>
          <a:noFill/>
        </p:spPr>
      </p:pic>
      <p:pic>
        <p:nvPicPr>
          <p:cNvPr id="31751" name="Picture 7" descr="Resultado de imagen de cara sonriente"/>
          <p:cNvPicPr>
            <a:picLocks noChangeAspect="1" noChangeArrowheads="1"/>
          </p:cNvPicPr>
          <p:nvPr/>
        </p:nvPicPr>
        <p:blipFill>
          <a:blip r:embed="rId4" cstate="print"/>
          <a:srcRect/>
          <a:stretch>
            <a:fillRect/>
          </a:stretch>
        </p:blipFill>
        <p:spPr bwMode="auto">
          <a:xfrm>
            <a:off x="3635896" y="2780928"/>
            <a:ext cx="720080" cy="7200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PULPO A LA GALLEGA</a:t>
            </a:r>
            <a:endParaRPr lang="en-US" dirty="0">
              <a:solidFill>
                <a:schemeClr val="accent2">
                  <a:lumMod val="75000"/>
                </a:schemeClr>
              </a:solidFill>
              <a:latin typeface="Bernard MT Condensed" pitchFamily="18" charset="0"/>
            </a:endParaRPr>
          </a:p>
        </p:txBody>
      </p:sp>
      <p:pic>
        <p:nvPicPr>
          <p:cNvPr id="4" name="Picture 2" descr="Gastronomía típica española"/>
          <p:cNvPicPr>
            <a:picLocks noGrp="1" noChangeAspect="1" noChangeArrowheads="1"/>
          </p:cNvPicPr>
          <p:nvPr>
            <p:ph idx="1"/>
          </p:nvPr>
        </p:nvPicPr>
        <p:blipFill>
          <a:blip r:embed="rId2" cstate="print"/>
          <a:srcRect/>
          <a:stretch>
            <a:fillRect/>
          </a:stretch>
        </p:blipFill>
        <p:spPr bwMode="auto">
          <a:xfrm>
            <a:off x="792490" y="1600200"/>
            <a:ext cx="7559020"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fontScale="92500" lnSpcReduction="10000"/>
          </a:bodyPr>
          <a:lstStyle/>
          <a:p>
            <a:r>
              <a:rPr lang="en-US" dirty="0" smtClean="0"/>
              <a:t>The also known as octopus a la </a:t>
            </a:r>
            <a:r>
              <a:rPr lang="en-US" dirty="0" err="1" smtClean="0"/>
              <a:t>gallega</a:t>
            </a:r>
            <a:r>
              <a:rPr lang="en-US" dirty="0" smtClean="0"/>
              <a:t>, is a very simple dish, where once again shows the maxim of Spanish cuisine to work with quality food. The octopus is cooked by introducing it for a few seconds in a pot with boiling water, and repeat it up to three times, so the octopus keeps the skin and stays soft, although if it freezes before, you will also get that effect. Serve in slices on a wooden board, with a little olive oil, salt and sweet paprika sprinkled on top.</a:t>
            </a:r>
            <a:endParaRPr lang="en-US" dirty="0"/>
          </a:p>
        </p:txBody>
      </p:sp>
      <p:pic>
        <p:nvPicPr>
          <p:cNvPr id="29700" name="Picture 4" descr="Resultado de imagen de pulpo png"/>
          <p:cNvPicPr>
            <a:picLocks noChangeAspect="1" noChangeArrowheads="1"/>
          </p:cNvPicPr>
          <p:nvPr/>
        </p:nvPicPr>
        <p:blipFill>
          <a:blip r:embed="rId2" cstate="print"/>
          <a:srcRect/>
          <a:stretch>
            <a:fillRect/>
          </a:stretch>
        </p:blipFill>
        <p:spPr bwMode="auto">
          <a:xfrm>
            <a:off x="5724128" y="5492627"/>
            <a:ext cx="2016224" cy="1365373"/>
          </a:xfrm>
          <a:prstGeom prst="rect">
            <a:avLst/>
          </a:prstGeom>
          <a:noFill/>
        </p:spPr>
      </p:pic>
      <p:pic>
        <p:nvPicPr>
          <p:cNvPr id="29702" name="Picture 6" descr="Resultado de imagen de pulpo png"/>
          <p:cNvPicPr>
            <a:picLocks noChangeAspect="1" noChangeArrowheads="1"/>
          </p:cNvPicPr>
          <p:nvPr/>
        </p:nvPicPr>
        <p:blipFill>
          <a:blip r:embed="rId3" cstate="print"/>
          <a:srcRect/>
          <a:stretch>
            <a:fillRect/>
          </a:stretch>
        </p:blipFill>
        <p:spPr bwMode="auto">
          <a:xfrm flipH="1">
            <a:off x="683568" y="0"/>
            <a:ext cx="5346426" cy="19198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CALLOS</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33794" name="Picture 2" descr="Plato tradicional de la cocina española"/>
          <p:cNvPicPr>
            <a:picLocks noChangeAspect="1" noChangeArrowheads="1"/>
          </p:cNvPicPr>
          <p:nvPr/>
        </p:nvPicPr>
        <p:blipFill>
          <a:blip r:embed="rId2" cstate="print"/>
          <a:srcRect/>
          <a:stretch>
            <a:fillRect/>
          </a:stretch>
        </p:blipFill>
        <p:spPr bwMode="auto">
          <a:xfrm>
            <a:off x="611560" y="1484784"/>
            <a:ext cx="7620000" cy="47053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PAELLA</a:t>
            </a:r>
            <a:endParaRPr lang="en-US" dirty="0">
              <a:solidFill>
                <a:schemeClr val="accent2">
                  <a:lumMod val="75000"/>
                </a:schemeClr>
              </a:solidFill>
              <a:latin typeface="Bernard MT Condensed" pitchFamily="18" charset="0"/>
            </a:endParaRPr>
          </a:p>
        </p:txBody>
      </p:sp>
      <p:pic>
        <p:nvPicPr>
          <p:cNvPr id="4" name="3 Marcador de contenido" descr="ce3.jpg"/>
          <p:cNvPicPr>
            <a:picLocks noGrp="1" noChangeAspect="1"/>
          </p:cNvPicPr>
          <p:nvPr>
            <p:ph idx="1"/>
          </p:nvPr>
        </p:nvPicPr>
        <p:blipFill>
          <a:blip r:embed="rId2" cstate="print"/>
          <a:stretch>
            <a:fillRect/>
          </a:stretch>
        </p:blipFill>
        <p:spPr>
          <a:xfrm>
            <a:off x="457200" y="1412777"/>
            <a:ext cx="8229600" cy="4507804"/>
          </a:xfrm>
        </p:spPr>
      </p:pic>
      <p:pic>
        <p:nvPicPr>
          <p:cNvPr id="13314" name="Picture 2" descr="Resultado de imagen de prawns dibujo"/>
          <p:cNvPicPr>
            <a:picLocks noChangeAspect="1" noChangeArrowheads="1"/>
          </p:cNvPicPr>
          <p:nvPr/>
        </p:nvPicPr>
        <p:blipFill>
          <a:blip r:embed="rId3" cstate="print">
            <a:clrChange>
              <a:clrFrom>
                <a:srgbClr val="FFFFFF"/>
              </a:clrFrom>
              <a:clrTo>
                <a:srgbClr val="FFFFFF">
                  <a:alpha val="0"/>
                </a:srgbClr>
              </a:clrTo>
            </a:clrChange>
          </a:blip>
          <a:srcRect t="31425" b="38946"/>
          <a:stretch>
            <a:fillRect/>
          </a:stretch>
        </p:blipFill>
        <p:spPr bwMode="auto">
          <a:xfrm rot="19805694">
            <a:off x="1719610" y="195571"/>
            <a:ext cx="2633593" cy="1104235"/>
          </a:xfrm>
          <a:prstGeom prst="rect">
            <a:avLst/>
          </a:prstGeom>
          <a:noFill/>
        </p:spPr>
      </p:pic>
      <p:pic>
        <p:nvPicPr>
          <p:cNvPr id="13316" name="Picture 4" descr="Resultado de imagen de prawns dibujo"/>
          <p:cNvPicPr>
            <a:picLocks noChangeAspect="1" noChangeArrowheads="1"/>
          </p:cNvPicPr>
          <p:nvPr/>
        </p:nvPicPr>
        <p:blipFill>
          <a:blip r:embed="rId3" cstate="print">
            <a:clrChange>
              <a:clrFrom>
                <a:srgbClr val="FFFFFF"/>
              </a:clrFrom>
              <a:clrTo>
                <a:srgbClr val="FFFFFF">
                  <a:alpha val="0"/>
                </a:srgbClr>
              </a:clrTo>
            </a:clrChange>
          </a:blip>
          <a:srcRect t="58917"/>
          <a:stretch>
            <a:fillRect/>
          </a:stretch>
        </p:blipFill>
        <p:spPr bwMode="auto">
          <a:xfrm rot="1643315">
            <a:off x="4181241" y="79155"/>
            <a:ext cx="2385552" cy="1386916"/>
          </a:xfrm>
          <a:prstGeom prst="rect">
            <a:avLst/>
          </a:prstGeom>
          <a:noFill/>
        </p:spPr>
      </p:pic>
      <p:pic>
        <p:nvPicPr>
          <p:cNvPr id="13318" name="Picture 6" descr="Resultado de imagen de burbujas"/>
          <p:cNvPicPr>
            <a:picLocks noChangeAspect="1" noChangeArrowheads="1"/>
          </p:cNvPicPr>
          <p:nvPr/>
        </p:nvPicPr>
        <p:blipFill>
          <a:blip r:embed="rId4" cstate="print"/>
          <a:srcRect/>
          <a:stretch>
            <a:fillRect/>
          </a:stretch>
        </p:blipFill>
        <p:spPr bwMode="auto">
          <a:xfrm>
            <a:off x="6588224" y="404664"/>
            <a:ext cx="576064" cy="576064"/>
          </a:xfrm>
          <a:prstGeom prst="rect">
            <a:avLst/>
          </a:prstGeom>
          <a:noFill/>
        </p:spPr>
      </p:pic>
      <p:pic>
        <p:nvPicPr>
          <p:cNvPr id="13320" name="Picture 8" descr="Resultado de imagen de burbujas"/>
          <p:cNvPicPr>
            <a:picLocks noChangeAspect="1" noChangeArrowheads="1"/>
          </p:cNvPicPr>
          <p:nvPr/>
        </p:nvPicPr>
        <p:blipFill>
          <a:blip r:embed="rId5" cstate="print"/>
          <a:srcRect/>
          <a:stretch>
            <a:fillRect/>
          </a:stretch>
        </p:blipFill>
        <p:spPr bwMode="auto">
          <a:xfrm>
            <a:off x="755576" y="0"/>
            <a:ext cx="1190700" cy="1190700"/>
          </a:xfrm>
          <a:prstGeom prst="rect">
            <a:avLst/>
          </a:prstGeom>
          <a:noFill/>
        </p:spPr>
      </p:pic>
      <p:pic>
        <p:nvPicPr>
          <p:cNvPr id="13322" name="Picture 10" descr="Resultado de imagen de burbujas"/>
          <p:cNvPicPr>
            <a:picLocks noChangeAspect="1" noChangeArrowheads="1"/>
          </p:cNvPicPr>
          <p:nvPr/>
        </p:nvPicPr>
        <p:blipFill>
          <a:blip r:embed="rId6" cstate="print"/>
          <a:srcRect/>
          <a:stretch>
            <a:fillRect/>
          </a:stretch>
        </p:blipFill>
        <p:spPr bwMode="auto">
          <a:xfrm>
            <a:off x="1763688" y="836712"/>
            <a:ext cx="542628" cy="542628"/>
          </a:xfrm>
          <a:prstGeom prst="rect">
            <a:avLst/>
          </a:prstGeom>
          <a:noFill/>
        </p:spPr>
      </p:pic>
      <p:pic>
        <p:nvPicPr>
          <p:cNvPr id="13324" name="Picture 12" descr="Resultado de imagen de burbujas"/>
          <p:cNvPicPr>
            <a:picLocks noChangeAspect="1" noChangeArrowheads="1"/>
          </p:cNvPicPr>
          <p:nvPr/>
        </p:nvPicPr>
        <p:blipFill>
          <a:blip r:embed="rId7" cstate="print"/>
          <a:srcRect/>
          <a:stretch>
            <a:fillRect/>
          </a:stretch>
        </p:blipFill>
        <p:spPr bwMode="auto">
          <a:xfrm flipV="1">
            <a:off x="7380312" y="620688"/>
            <a:ext cx="648072" cy="648072"/>
          </a:xfrm>
          <a:prstGeom prst="rect">
            <a:avLst/>
          </a:prstGeom>
          <a:noFill/>
        </p:spPr>
      </p:pic>
      <p:pic>
        <p:nvPicPr>
          <p:cNvPr id="13326" name="Picture 14" descr="Resultado de imagen de burbujas"/>
          <p:cNvPicPr>
            <a:picLocks noChangeAspect="1" noChangeArrowheads="1"/>
          </p:cNvPicPr>
          <p:nvPr/>
        </p:nvPicPr>
        <p:blipFill>
          <a:blip r:embed="rId8" cstate="print"/>
          <a:srcRect/>
          <a:stretch>
            <a:fillRect/>
          </a:stretch>
        </p:blipFill>
        <p:spPr bwMode="auto">
          <a:xfrm>
            <a:off x="8316416" y="332656"/>
            <a:ext cx="398612" cy="39861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The </a:t>
            </a:r>
            <a:r>
              <a:rPr lang="en-US" dirty="0" err="1" smtClean="0"/>
              <a:t>callos</a:t>
            </a:r>
            <a:r>
              <a:rPr lang="en-US" dirty="0" smtClean="0"/>
              <a:t> of Madrid is one of those typical winter dishes, strong, rich, rewarding and very traditional, since its recipe dates from the year 1,599. This dish is made of lamb intestines stewed with garlic, onion, paprika, olive oil, bay leaf, </a:t>
            </a:r>
            <a:r>
              <a:rPr lang="en-US" dirty="0" err="1" smtClean="0"/>
              <a:t>chilli</a:t>
            </a:r>
            <a:r>
              <a:rPr lang="en-US" dirty="0" smtClean="0"/>
              <a:t> pepper, blood sausage, chorizo ​​and salt to taste.</a:t>
            </a:r>
            <a:endParaRPr lang="en-US" dirty="0"/>
          </a:p>
        </p:txBody>
      </p:sp>
      <p:pic>
        <p:nvPicPr>
          <p:cNvPr id="32770" name="Picture 2" descr="Resultado de imagen de callos png"/>
          <p:cNvPicPr>
            <a:picLocks noChangeAspect="1" noChangeArrowheads="1"/>
          </p:cNvPicPr>
          <p:nvPr/>
        </p:nvPicPr>
        <p:blipFill>
          <a:blip r:embed="rId2" cstate="print"/>
          <a:srcRect/>
          <a:stretch>
            <a:fillRect/>
          </a:stretch>
        </p:blipFill>
        <p:spPr bwMode="auto">
          <a:xfrm>
            <a:off x="5580112" y="4804099"/>
            <a:ext cx="2967558" cy="2053901"/>
          </a:xfrm>
          <a:prstGeom prst="rect">
            <a:avLst/>
          </a:prstGeom>
          <a:noFill/>
        </p:spPr>
      </p:pic>
      <p:pic>
        <p:nvPicPr>
          <p:cNvPr id="32772" name="Picture 4" descr="Resultado de imagen de callos png"/>
          <p:cNvPicPr>
            <a:picLocks noChangeAspect="1" noChangeArrowheads="1"/>
          </p:cNvPicPr>
          <p:nvPr/>
        </p:nvPicPr>
        <p:blipFill>
          <a:blip r:embed="rId3" cstate="print">
            <a:clrChange>
              <a:clrFrom>
                <a:srgbClr val="F6F6F6"/>
              </a:clrFrom>
              <a:clrTo>
                <a:srgbClr val="F6F6F6">
                  <a:alpha val="0"/>
                </a:srgbClr>
              </a:clrTo>
            </a:clrChange>
          </a:blip>
          <a:srcRect/>
          <a:stretch>
            <a:fillRect/>
          </a:stretch>
        </p:blipFill>
        <p:spPr bwMode="auto">
          <a:xfrm>
            <a:off x="395536" y="332656"/>
            <a:ext cx="2016224" cy="134931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MERLUZA A LA VASCA</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47106" name="Picture 2" descr="Plato tÃ­pico de la gastronomÃ­a espaÃ±ola"/>
          <p:cNvPicPr>
            <a:picLocks noChangeAspect="1" noChangeArrowheads="1"/>
          </p:cNvPicPr>
          <p:nvPr/>
        </p:nvPicPr>
        <p:blipFill>
          <a:blip r:embed="rId2" cstate="print"/>
          <a:srcRect/>
          <a:stretch>
            <a:fillRect/>
          </a:stretch>
        </p:blipFill>
        <p:spPr bwMode="auto">
          <a:xfrm>
            <a:off x="539552" y="1484784"/>
            <a:ext cx="7620000" cy="50768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fontScale="85000" lnSpcReduction="20000"/>
          </a:bodyPr>
          <a:lstStyle/>
          <a:p>
            <a:r>
              <a:rPr lang="en-US" dirty="0" smtClean="0"/>
              <a:t/>
            </a:r>
            <a:br>
              <a:rPr lang="en-US" dirty="0" smtClean="0"/>
            </a:br>
            <a:r>
              <a:rPr lang="en-US" dirty="0" smtClean="0"/>
              <a:t>Hake in green sauce, also known as hake a la </a:t>
            </a:r>
            <a:r>
              <a:rPr lang="en-US" dirty="0" err="1" smtClean="0"/>
              <a:t>vasca</a:t>
            </a:r>
            <a:r>
              <a:rPr lang="en-US" dirty="0" smtClean="0"/>
              <a:t>, is a very healthy typical dish of Spanish cuisine at the same time delicious. Hake is one of the most consumed fish in Europe, very tender and with hardly any spines, which in this case is prepared by letting it cook with a stock of fish, garlic, parsley, clams, olive oil and salt to taste. In addition, the 7,900 km. of Spanish coasts where high quality specimens are caught, together with the fact that Spain is together with Japan, one of the countries with the most fish consumption in the world, will make it easy to find it. I recommend that you also try cod, sardines, sea bream or sea bass.</a:t>
            </a:r>
          </a:p>
        </p:txBody>
      </p:sp>
      <p:pic>
        <p:nvPicPr>
          <p:cNvPr id="35844" name="Picture 4" descr="Resultado de imagen de hake png"/>
          <p:cNvPicPr>
            <a:picLocks noChangeAspect="1" noChangeArrowheads="1"/>
          </p:cNvPicPr>
          <p:nvPr/>
        </p:nvPicPr>
        <p:blipFill>
          <a:blip r:embed="rId2" cstate="print"/>
          <a:srcRect/>
          <a:stretch>
            <a:fillRect/>
          </a:stretch>
        </p:blipFill>
        <p:spPr bwMode="auto">
          <a:xfrm>
            <a:off x="2051720" y="332656"/>
            <a:ext cx="4032448" cy="1397750"/>
          </a:xfrm>
          <a:prstGeom prst="rect">
            <a:avLst/>
          </a:prstGeom>
          <a:noFill/>
        </p:spPr>
      </p:pic>
      <p:pic>
        <p:nvPicPr>
          <p:cNvPr id="35846" name="Picture 6" descr="Resultado de imagen de pez png"/>
          <p:cNvPicPr>
            <a:picLocks noChangeAspect="1" noChangeArrowheads="1"/>
          </p:cNvPicPr>
          <p:nvPr/>
        </p:nvPicPr>
        <p:blipFill>
          <a:blip r:embed="rId3" cstate="print"/>
          <a:srcRect/>
          <a:stretch>
            <a:fillRect/>
          </a:stretch>
        </p:blipFill>
        <p:spPr bwMode="auto">
          <a:xfrm>
            <a:off x="6983760" y="5600110"/>
            <a:ext cx="2160240" cy="125789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GAMBAS AL AJILLO</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4" name="Picture 2" descr="GastronomÃ­a de EspaÃ±a"/>
          <p:cNvPicPr>
            <a:picLocks noChangeAspect="1" noChangeArrowheads="1"/>
          </p:cNvPicPr>
          <p:nvPr/>
        </p:nvPicPr>
        <p:blipFill>
          <a:blip r:embed="rId2" cstate="print"/>
          <a:srcRect/>
          <a:stretch>
            <a:fillRect/>
          </a:stretch>
        </p:blipFill>
        <p:spPr bwMode="auto">
          <a:xfrm>
            <a:off x="683568" y="1916832"/>
            <a:ext cx="7620000" cy="457277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lnSpcReduction="10000"/>
          </a:bodyPr>
          <a:lstStyle/>
          <a:p>
            <a:endParaRPr lang="es-ES" dirty="0" smtClean="0"/>
          </a:p>
          <a:p>
            <a:r>
              <a:rPr lang="en-US" dirty="0" smtClean="0"/>
              <a:t>Some delicious garlic prawns are always a good option, and easy to find in bars and restaurants, cooked simply with olive oil, garlic, parsley, chili pepper and salt. As with fish, seafood in Spain is abundant and of great quality, so I advise you to try as far as you can budget, from mussels, clams, prawns or knives to spider crab, lobster and much more.</a:t>
            </a:r>
            <a:endParaRPr lang="en-US" dirty="0"/>
          </a:p>
        </p:txBody>
      </p:sp>
      <p:pic>
        <p:nvPicPr>
          <p:cNvPr id="49154" name="Picture 2" descr="Resultado de imagen de gambas 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022304"/>
            <a:ext cx="1835696" cy="1835696"/>
          </a:xfrm>
          <a:prstGeom prst="rect">
            <a:avLst/>
          </a:prstGeom>
          <a:noFill/>
        </p:spPr>
      </p:pic>
      <p:pic>
        <p:nvPicPr>
          <p:cNvPr id="49156" name="Picture 4" descr="Resultado de imagen de gambas png"/>
          <p:cNvPicPr>
            <a:picLocks noChangeAspect="1" noChangeArrowheads="1"/>
          </p:cNvPicPr>
          <p:nvPr/>
        </p:nvPicPr>
        <p:blipFill>
          <a:blip r:embed="rId3" cstate="print"/>
          <a:srcRect/>
          <a:stretch>
            <a:fillRect/>
          </a:stretch>
        </p:blipFill>
        <p:spPr bwMode="auto">
          <a:xfrm>
            <a:off x="155575" y="130945"/>
            <a:ext cx="2544217" cy="1799455"/>
          </a:xfrm>
          <a:prstGeom prst="rect">
            <a:avLst/>
          </a:prstGeom>
          <a:noFill/>
        </p:spPr>
      </p:pic>
      <p:pic>
        <p:nvPicPr>
          <p:cNvPr id="49158" name="Picture 6" descr="Resultado de imagen de gambas png"/>
          <p:cNvPicPr>
            <a:picLocks noChangeAspect="1" noChangeArrowheads="1"/>
          </p:cNvPicPr>
          <p:nvPr/>
        </p:nvPicPr>
        <p:blipFill>
          <a:blip r:embed="rId4" cstate="print"/>
          <a:srcRect/>
          <a:stretch>
            <a:fillRect/>
          </a:stretch>
        </p:blipFill>
        <p:spPr bwMode="auto">
          <a:xfrm>
            <a:off x="4860032" y="-675456"/>
            <a:ext cx="3744416" cy="2988332"/>
          </a:xfrm>
          <a:prstGeom prst="rect">
            <a:avLst/>
          </a:prstGeom>
          <a:noFill/>
        </p:spPr>
      </p:pic>
      <p:pic>
        <p:nvPicPr>
          <p:cNvPr id="49160" name="Picture 8" descr="Resultado de imagen de gambas png"/>
          <p:cNvPicPr>
            <a:picLocks noChangeAspect="1" noChangeArrowheads="1"/>
          </p:cNvPicPr>
          <p:nvPr/>
        </p:nvPicPr>
        <p:blipFill>
          <a:blip r:embed="rId5" cstate="print"/>
          <a:srcRect/>
          <a:stretch>
            <a:fillRect/>
          </a:stretch>
        </p:blipFill>
        <p:spPr bwMode="auto">
          <a:xfrm rot="20983692" flipH="1">
            <a:off x="5502149" y="4726120"/>
            <a:ext cx="3456384" cy="239083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MIGAS EXTREMEÑAS</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37890" name="Picture 2" descr="https://www.estaentumundo.com/wp-content/imagenes/2017/03/IMG_20161128_143741-e1489545806788.jpg"/>
          <p:cNvPicPr>
            <a:picLocks noChangeAspect="1" noChangeArrowheads="1"/>
          </p:cNvPicPr>
          <p:nvPr/>
        </p:nvPicPr>
        <p:blipFill>
          <a:blip r:embed="rId2" cstate="print"/>
          <a:srcRect/>
          <a:stretch>
            <a:fillRect/>
          </a:stretch>
        </p:blipFill>
        <p:spPr bwMode="auto">
          <a:xfrm>
            <a:off x="323528" y="1484784"/>
            <a:ext cx="8424936" cy="521094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fontScale="85000" lnSpcReduction="10000"/>
          </a:bodyPr>
          <a:lstStyle/>
          <a:p>
            <a:r>
              <a:rPr lang="en-US" dirty="0" smtClean="0"/>
              <a:t>I hope you enjoy a lot of Spanish cuisine, its tapas, its atmosphere, always well accompanied with exquisite wines to serve</a:t>
            </a:r>
          </a:p>
          <a:p>
            <a:r>
              <a:rPr lang="en-US" dirty="0" smtClean="0"/>
              <a:t>Spanish people eat bread with everything, as is the case of </a:t>
            </a:r>
            <a:r>
              <a:rPr lang="en-US" dirty="0" err="1" smtClean="0"/>
              <a:t>migas</a:t>
            </a:r>
            <a:r>
              <a:rPr lang="en-US" dirty="0" smtClean="0"/>
              <a:t>, a recipe widely spread throughout the Spanish geography. The recipe of </a:t>
            </a:r>
            <a:r>
              <a:rPr lang="en-US" dirty="0" err="1" smtClean="0"/>
              <a:t>migas</a:t>
            </a:r>
            <a:r>
              <a:rPr lang="en-US" dirty="0" smtClean="0"/>
              <a:t> </a:t>
            </a:r>
            <a:r>
              <a:rPr lang="en-US" dirty="0" err="1" smtClean="0"/>
              <a:t>extremeñas</a:t>
            </a:r>
            <a:r>
              <a:rPr lang="en-US" dirty="0" smtClean="0"/>
              <a:t> consists of dipping bread from the previous day with water, which then fried with chorizo, bacon, green pepper, garlic, olive oil, paprika and grapes. Depending on the area, they are served with fried eggs and even with sardines. Very rich!</a:t>
            </a:r>
            <a:endParaRPr lang="en-US" dirty="0"/>
          </a:p>
        </p:txBody>
      </p:sp>
      <p:pic>
        <p:nvPicPr>
          <p:cNvPr id="36867" name="Picture 3" descr="Resultado de imagen de bread png"/>
          <p:cNvPicPr>
            <a:picLocks noChangeAspect="1" noChangeArrowheads="1"/>
          </p:cNvPicPr>
          <p:nvPr/>
        </p:nvPicPr>
        <p:blipFill>
          <a:blip r:embed="rId2" cstate="print"/>
          <a:srcRect/>
          <a:stretch>
            <a:fillRect/>
          </a:stretch>
        </p:blipFill>
        <p:spPr bwMode="auto">
          <a:xfrm>
            <a:off x="3995936" y="5274443"/>
            <a:ext cx="3168352" cy="1583557"/>
          </a:xfrm>
          <a:prstGeom prst="rect">
            <a:avLst/>
          </a:prstGeom>
          <a:noFill/>
        </p:spPr>
      </p:pic>
      <p:pic>
        <p:nvPicPr>
          <p:cNvPr id="36869" name="Picture 5" descr="Resultado de imagen de bread png"/>
          <p:cNvPicPr>
            <a:picLocks noChangeAspect="1" noChangeArrowheads="1"/>
          </p:cNvPicPr>
          <p:nvPr/>
        </p:nvPicPr>
        <p:blipFill>
          <a:blip r:embed="rId3" cstate="print"/>
          <a:srcRect/>
          <a:stretch>
            <a:fillRect/>
          </a:stretch>
        </p:blipFill>
        <p:spPr bwMode="auto">
          <a:xfrm>
            <a:off x="6084168" y="476672"/>
            <a:ext cx="2819148" cy="1080120"/>
          </a:xfrm>
          <a:prstGeom prst="rect">
            <a:avLst/>
          </a:prstGeom>
          <a:noFill/>
        </p:spPr>
      </p:pic>
      <p:pic>
        <p:nvPicPr>
          <p:cNvPr id="36871" name="Picture 7" descr="Resultado de imagen de vin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68344" y="4365104"/>
            <a:ext cx="1791769" cy="2492896"/>
          </a:xfrm>
          <a:prstGeom prst="rect">
            <a:avLst/>
          </a:prstGeom>
          <a:noFill/>
        </p:spPr>
      </p:pic>
      <p:pic>
        <p:nvPicPr>
          <p:cNvPr id="36873" name="Picture 9" descr="Resultado de imagen de tocino"/>
          <p:cNvPicPr>
            <a:picLocks noChangeAspect="1" noChangeArrowheads="1"/>
          </p:cNvPicPr>
          <p:nvPr/>
        </p:nvPicPr>
        <p:blipFill>
          <a:blip r:embed="rId5" cstate="print"/>
          <a:srcRect/>
          <a:stretch>
            <a:fillRect/>
          </a:stretch>
        </p:blipFill>
        <p:spPr bwMode="auto">
          <a:xfrm>
            <a:off x="971600" y="260648"/>
            <a:ext cx="2376264" cy="126955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LECHAZO O CORDERO ASADO</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43010" name="Picture 2" descr="Platos tÃ­picos de EspaÃ±a"/>
          <p:cNvPicPr>
            <a:picLocks noChangeAspect="1" noChangeArrowheads="1"/>
          </p:cNvPicPr>
          <p:nvPr/>
        </p:nvPicPr>
        <p:blipFill>
          <a:blip r:embed="rId2" cstate="print"/>
          <a:srcRect/>
          <a:stretch>
            <a:fillRect/>
          </a:stretch>
        </p:blipFill>
        <p:spPr bwMode="auto">
          <a:xfrm>
            <a:off x="683568" y="1772816"/>
            <a:ext cx="7620000" cy="475252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The lamb is a lamb that has not stopped being breastfed, which is roasted in a clay pot or in a wood oven, becoming an exquisite dish and much appreciated throughout Spain.</a:t>
            </a:r>
            <a:endParaRPr lang="en-US" dirty="0"/>
          </a:p>
        </p:txBody>
      </p:sp>
      <p:sp>
        <p:nvSpPr>
          <p:cNvPr id="50180" name="AutoShape 4" descr="Resultado de imagen de lam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2" name="AutoShape 6" descr="Resultado de imagen de lam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0184" name="Picture 8" descr="Resultado de imagen de lechazo"/>
          <p:cNvPicPr>
            <a:picLocks noChangeAspect="1" noChangeArrowheads="1"/>
          </p:cNvPicPr>
          <p:nvPr/>
        </p:nvPicPr>
        <p:blipFill>
          <a:blip r:embed="rId2" cstate="print"/>
          <a:srcRect/>
          <a:stretch>
            <a:fillRect/>
          </a:stretch>
        </p:blipFill>
        <p:spPr bwMode="auto">
          <a:xfrm>
            <a:off x="0" y="4000500"/>
            <a:ext cx="5292080" cy="2602662"/>
          </a:xfrm>
          <a:prstGeom prst="rect">
            <a:avLst/>
          </a:prstGeom>
          <a:noFill/>
        </p:spPr>
      </p:pic>
      <p:pic>
        <p:nvPicPr>
          <p:cNvPr id="50186" name="Picture 10" descr="Resultado de imagen de lechazo"/>
          <p:cNvPicPr>
            <a:picLocks noChangeAspect="1" noChangeArrowheads="1"/>
          </p:cNvPicPr>
          <p:nvPr/>
        </p:nvPicPr>
        <p:blipFill>
          <a:blip r:embed="rId3" cstate="print"/>
          <a:srcRect/>
          <a:stretch>
            <a:fillRect/>
          </a:stretch>
        </p:blipFill>
        <p:spPr bwMode="auto">
          <a:xfrm>
            <a:off x="5796136" y="4149080"/>
            <a:ext cx="2952328" cy="221424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RABO DE TORO</a:t>
            </a:r>
            <a:endParaRPr lang="en-US" dirty="0">
              <a:solidFill>
                <a:schemeClr val="accent2">
                  <a:lumMod val="75000"/>
                </a:schemeClr>
              </a:solidFill>
              <a:latin typeface="Bernard MT Condensed" pitchFamily="18" charset="0"/>
            </a:endParaRPr>
          </a:p>
        </p:txBody>
      </p:sp>
      <p:sp>
        <p:nvSpPr>
          <p:cNvPr id="3" name="2 Marcador de contenido"/>
          <p:cNvSpPr>
            <a:spLocks noGrp="1"/>
          </p:cNvSpPr>
          <p:nvPr>
            <p:ph idx="1"/>
          </p:nvPr>
        </p:nvSpPr>
        <p:spPr/>
        <p:txBody>
          <a:bodyPr/>
          <a:lstStyle/>
          <a:p>
            <a:endParaRPr lang="en-US"/>
          </a:p>
        </p:txBody>
      </p:sp>
      <p:pic>
        <p:nvPicPr>
          <p:cNvPr id="46082" name="Picture 2" descr="Plato típico de la cocina española"/>
          <p:cNvPicPr>
            <a:picLocks noChangeAspect="1" noChangeArrowheads="1"/>
          </p:cNvPicPr>
          <p:nvPr/>
        </p:nvPicPr>
        <p:blipFill>
          <a:blip r:embed="rId2" cstate="print"/>
          <a:srcRect/>
          <a:stretch>
            <a:fillRect/>
          </a:stretch>
        </p:blipFill>
        <p:spPr bwMode="auto">
          <a:xfrm>
            <a:off x="827584" y="1844824"/>
            <a:ext cx="7620000" cy="451028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PAELLA</a:t>
            </a:r>
            <a:r>
              <a:rPr lang="en-US" dirty="0" smtClean="0"/>
              <a:t>	</a:t>
            </a:r>
            <a:endParaRPr lang="en-US" dirty="0"/>
          </a:p>
        </p:txBody>
      </p:sp>
      <p:sp>
        <p:nvSpPr>
          <p:cNvPr id="3" name="2 Marcador de contenido"/>
          <p:cNvSpPr>
            <a:spLocks noGrp="1"/>
          </p:cNvSpPr>
          <p:nvPr>
            <p:ph idx="1"/>
          </p:nvPr>
        </p:nvSpPr>
        <p:spPr/>
        <p:txBody>
          <a:bodyPr>
            <a:normAutofit lnSpcReduction="10000"/>
          </a:bodyPr>
          <a:lstStyle/>
          <a:p>
            <a:pPr algn="just"/>
            <a:r>
              <a:rPr lang="en-US" dirty="0" smtClean="0"/>
              <a:t>The paella has undoubtedly become </a:t>
            </a:r>
            <a:r>
              <a:rPr lang="en-US" b="1" dirty="0" smtClean="0">
                <a:solidFill>
                  <a:srgbClr val="FF0000"/>
                </a:solidFill>
              </a:rPr>
              <a:t>our most international dish.</a:t>
            </a:r>
          </a:p>
          <a:p>
            <a:pPr algn="just"/>
            <a:r>
              <a:rPr lang="en-US" dirty="0" smtClean="0"/>
              <a:t>Its name refers to the type of pan that is used to cook the dish in </a:t>
            </a:r>
            <a:r>
              <a:rPr lang="en-US" dirty="0" err="1" smtClean="0"/>
              <a:t>Valencian</a:t>
            </a:r>
            <a:r>
              <a:rPr lang="en-US" dirty="0" smtClean="0"/>
              <a:t>. The most famous rice in Spain has humble origins , back to the farmers who mixed the food they could find on the countryside : rabbit, chicken, green beans, white beans, snails and all kinds of vegetables </a:t>
            </a:r>
            <a:endParaRPr lang="en-US" dirty="0"/>
          </a:p>
        </p:txBody>
      </p:sp>
      <p:pic>
        <p:nvPicPr>
          <p:cNvPr id="12290" name="Picture 2" descr="Resultado de imagen de paellas png"/>
          <p:cNvPicPr>
            <a:picLocks noChangeAspect="1" noChangeArrowheads="1"/>
          </p:cNvPicPr>
          <p:nvPr/>
        </p:nvPicPr>
        <p:blipFill>
          <a:blip r:embed="rId2" cstate="print"/>
          <a:srcRect/>
          <a:stretch>
            <a:fillRect/>
          </a:stretch>
        </p:blipFill>
        <p:spPr bwMode="auto">
          <a:xfrm>
            <a:off x="5004048" y="620688"/>
            <a:ext cx="2100064" cy="981124"/>
          </a:xfrm>
          <a:prstGeom prst="rect">
            <a:avLst/>
          </a:prstGeom>
          <a:noFill/>
        </p:spPr>
      </p:pic>
      <p:pic>
        <p:nvPicPr>
          <p:cNvPr id="12292" name="Picture 4" descr="Resultado de imagen de paellas png"/>
          <p:cNvPicPr>
            <a:picLocks noChangeAspect="1" noChangeArrowheads="1"/>
          </p:cNvPicPr>
          <p:nvPr/>
        </p:nvPicPr>
        <p:blipFill>
          <a:blip r:embed="rId3" cstate="print"/>
          <a:srcRect/>
          <a:stretch>
            <a:fillRect/>
          </a:stretch>
        </p:blipFill>
        <p:spPr bwMode="auto">
          <a:xfrm>
            <a:off x="1691680" y="0"/>
            <a:ext cx="2104964" cy="1471936"/>
          </a:xfrm>
          <a:prstGeom prst="rect">
            <a:avLst/>
          </a:prstGeom>
          <a:noFill/>
        </p:spPr>
      </p:pic>
      <p:pic>
        <p:nvPicPr>
          <p:cNvPr id="12294" name="Picture 6" descr="Resultado de imagen de beans png"/>
          <p:cNvPicPr>
            <a:picLocks noChangeAspect="1" noChangeArrowheads="1"/>
          </p:cNvPicPr>
          <p:nvPr/>
        </p:nvPicPr>
        <p:blipFill>
          <a:blip r:embed="rId4" cstate="print">
            <a:clrChange>
              <a:clrFrom>
                <a:srgbClr val="F6F6F6"/>
              </a:clrFrom>
              <a:clrTo>
                <a:srgbClr val="F6F6F6">
                  <a:alpha val="0"/>
                </a:srgbClr>
              </a:clrTo>
            </a:clrChange>
          </a:blip>
          <a:srcRect/>
          <a:stretch>
            <a:fillRect/>
          </a:stretch>
        </p:blipFill>
        <p:spPr bwMode="auto">
          <a:xfrm>
            <a:off x="2267744" y="5174121"/>
            <a:ext cx="2736304" cy="1683879"/>
          </a:xfrm>
          <a:prstGeom prst="rect">
            <a:avLst/>
          </a:prstGeom>
          <a:noFill/>
        </p:spPr>
      </p:pic>
      <p:pic>
        <p:nvPicPr>
          <p:cNvPr id="12296" name="Picture 8" descr="Resultado de imagen de mussels"/>
          <p:cNvPicPr>
            <a:picLocks noChangeAspect="1" noChangeArrowheads="1"/>
          </p:cNvPicPr>
          <p:nvPr/>
        </p:nvPicPr>
        <p:blipFill>
          <a:blip r:embed="rId5" cstate="print"/>
          <a:srcRect/>
          <a:stretch>
            <a:fillRect/>
          </a:stretch>
        </p:blipFill>
        <p:spPr bwMode="auto">
          <a:xfrm>
            <a:off x="6156176" y="5273824"/>
            <a:ext cx="1584176" cy="1584176"/>
          </a:xfrm>
          <a:prstGeom prst="rect">
            <a:avLst/>
          </a:prstGeom>
          <a:noFill/>
        </p:spPr>
      </p:pic>
      <p:pic>
        <p:nvPicPr>
          <p:cNvPr id="29698" name="Picture 2" descr="Resultado de imagen de dibujo pollo"/>
          <p:cNvPicPr>
            <a:picLocks noChangeAspect="1" noChangeArrowheads="1"/>
          </p:cNvPicPr>
          <p:nvPr/>
        </p:nvPicPr>
        <p:blipFill>
          <a:blip r:embed="rId6" cstate="print">
            <a:clrChange>
              <a:clrFrom>
                <a:srgbClr val="F6F6F6"/>
              </a:clrFrom>
              <a:clrTo>
                <a:srgbClr val="F6F6F6">
                  <a:alpha val="0"/>
                </a:srgbClr>
              </a:clrTo>
            </a:clrChange>
          </a:blip>
          <a:srcRect/>
          <a:stretch>
            <a:fillRect/>
          </a:stretch>
        </p:blipFill>
        <p:spPr bwMode="auto">
          <a:xfrm>
            <a:off x="7382264" y="175092"/>
            <a:ext cx="1582224" cy="1543277"/>
          </a:xfrm>
          <a:prstGeom prst="rect">
            <a:avLst/>
          </a:prstGeom>
          <a:noFill/>
        </p:spPr>
      </p:pic>
      <p:pic>
        <p:nvPicPr>
          <p:cNvPr id="29700" name="Picture 4" descr="Resultado de imagen de dibujo conejo"/>
          <p:cNvPicPr>
            <a:picLocks noChangeAspect="1" noChangeArrowheads="1"/>
          </p:cNvPicPr>
          <p:nvPr/>
        </p:nvPicPr>
        <p:blipFill>
          <a:blip r:embed="rId7" cstate="print"/>
          <a:srcRect/>
          <a:stretch>
            <a:fillRect/>
          </a:stretch>
        </p:blipFill>
        <p:spPr bwMode="auto">
          <a:xfrm flipH="1">
            <a:off x="0" y="188640"/>
            <a:ext cx="1872208" cy="13778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normAutofit/>
          </a:bodyPr>
          <a:lstStyle/>
          <a:p>
            <a:r>
              <a:rPr lang="en-US" dirty="0" smtClean="0"/>
              <a:t>The traditional dish is a stew of bull tail, with onions, carrots, tomatoes, garlic, bay leaves, saffron, olive oil, red wine, pepper and salt to taste, which is a tremendously tender and tasty meat. To suck your fingers!</a:t>
            </a:r>
          </a:p>
        </p:txBody>
      </p:sp>
      <p:pic>
        <p:nvPicPr>
          <p:cNvPr id="44035" name="Picture 3" descr="Imagen relacionada"/>
          <p:cNvPicPr>
            <a:picLocks noChangeAspect="1" noChangeArrowheads="1"/>
          </p:cNvPicPr>
          <p:nvPr/>
        </p:nvPicPr>
        <p:blipFill>
          <a:blip r:embed="rId2" cstate="print"/>
          <a:srcRect/>
          <a:stretch>
            <a:fillRect/>
          </a:stretch>
        </p:blipFill>
        <p:spPr bwMode="auto">
          <a:xfrm>
            <a:off x="4860032" y="3284984"/>
            <a:ext cx="6984776" cy="4392487"/>
          </a:xfrm>
          <a:prstGeom prst="rect">
            <a:avLst/>
          </a:prstGeom>
          <a:noFill/>
        </p:spPr>
      </p:pic>
      <p:pic>
        <p:nvPicPr>
          <p:cNvPr id="44037" name="Picture 5" descr="Resultado de imagen de rabo de toro"/>
          <p:cNvPicPr>
            <a:picLocks noChangeAspect="1" noChangeArrowheads="1"/>
          </p:cNvPicPr>
          <p:nvPr/>
        </p:nvPicPr>
        <p:blipFill>
          <a:blip r:embed="rId3" cstate="print"/>
          <a:srcRect/>
          <a:stretch>
            <a:fillRect/>
          </a:stretch>
        </p:blipFill>
        <p:spPr bwMode="auto">
          <a:xfrm>
            <a:off x="467544" y="4697760"/>
            <a:ext cx="3240360" cy="21602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Spanish cuisine is characterized by being rich, varied, simple and with a high quality raw material, among the typical Spanish dishes we highlight</a:t>
            </a:r>
            <a:endParaRPr lang="en-US" dirty="0"/>
          </a:p>
        </p:txBody>
      </p:sp>
      <p:pic>
        <p:nvPicPr>
          <p:cNvPr id="5" name="Picture 2" descr="Imagen relacionada"/>
          <p:cNvPicPr>
            <a:picLocks noChangeAspect="1" noChangeArrowheads="1"/>
          </p:cNvPicPr>
          <p:nvPr/>
        </p:nvPicPr>
        <p:blipFill>
          <a:blip r:embed="rId2" cstate="print"/>
          <a:srcRect/>
          <a:stretch>
            <a:fillRect/>
          </a:stretch>
        </p:blipFill>
        <p:spPr bwMode="auto">
          <a:xfrm>
            <a:off x="2555776" y="4048806"/>
            <a:ext cx="3655715" cy="211649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Nowadays, it’s a very a very popular dish and there are other variants, with a sauce of onion, green pepper and tomato with squid,, mussels, chicken, prawns and lobster, to  which the rice is added to make slowly with the seafood broth.</a:t>
            </a:r>
          </a:p>
          <a:p>
            <a:r>
              <a:rPr lang="en-US" dirty="0" smtClean="0"/>
              <a:t>A recipe very similar that you can </a:t>
            </a:r>
            <a:r>
              <a:rPr lang="en-US" b="1" dirty="0" smtClean="0">
                <a:solidFill>
                  <a:srgbClr val="FF0000"/>
                </a:solidFill>
              </a:rPr>
              <a:t>also taste, in the </a:t>
            </a:r>
            <a:r>
              <a:rPr lang="en-US" b="1" dirty="0" err="1" smtClean="0">
                <a:solidFill>
                  <a:srgbClr val="FF0000"/>
                </a:solidFill>
              </a:rPr>
              <a:t>fideuá</a:t>
            </a:r>
            <a:r>
              <a:rPr lang="en-US" b="1" dirty="0" smtClean="0">
                <a:solidFill>
                  <a:srgbClr val="FF0000"/>
                </a:solidFill>
              </a:rPr>
              <a:t>, with pasta</a:t>
            </a:r>
            <a:endParaRPr lang="en-US" b="1" dirty="0">
              <a:solidFill>
                <a:srgbClr val="FF0000"/>
              </a:solidFill>
            </a:endParaRPr>
          </a:p>
        </p:txBody>
      </p:sp>
      <p:pic>
        <p:nvPicPr>
          <p:cNvPr id="6" name="5 Imagen" descr="ce20.jpeg"/>
          <p:cNvPicPr>
            <a:picLocks noChangeAspect="1"/>
          </p:cNvPicPr>
          <p:nvPr/>
        </p:nvPicPr>
        <p:blipFill>
          <a:blip r:embed="rId2" cstate="print"/>
          <a:stretch>
            <a:fillRect/>
          </a:stretch>
        </p:blipFill>
        <p:spPr>
          <a:xfrm>
            <a:off x="5652120" y="5301208"/>
            <a:ext cx="3275645" cy="1318378"/>
          </a:xfrm>
          <a:prstGeom prst="rect">
            <a:avLst/>
          </a:prstGeom>
        </p:spPr>
      </p:pic>
      <p:sp>
        <p:nvSpPr>
          <p:cNvPr id="1026" name="AutoShape 2" descr="Resultado de imagen de pasta fideua"/>
          <p:cNvSpPr>
            <a:spLocks noChangeAspect="1" noChangeArrowheads="1"/>
          </p:cNvSpPr>
          <p:nvPr/>
        </p:nvSpPr>
        <p:spPr bwMode="auto">
          <a:xfrm>
            <a:off x="155575" y="-1927225"/>
            <a:ext cx="6019800" cy="4019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6" name="Picture 2" descr="Resultado de imagen de fideua"/>
          <p:cNvPicPr>
            <a:picLocks noChangeAspect="1" noChangeArrowheads="1"/>
          </p:cNvPicPr>
          <p:nvPr/>
        </p:nvPicPr>
        <p:blipFill>
          <a:blip r:embed="rId3" cstate="print"/>
          <a:srcRect/>
          <a:stretch>
            <a:fillRect/>
          </a:stretch>
        </p:blipFill>
        <p:spPr bwMode="auto">
          <a:xfrm>
            <a:off x="467544" y="0"/>
            <a:ext cx="2156521" cy="1617391"/>
          </a:xfrm>
          <a:prstGeom prst="rect">
            <a:avLst/>
          </a:prstGeom>
          <a:noFill/>
        </p:spPr>
      </p:pic>
      <p:pic>
        <p:nvPicPr>
          <p:cNvPr id="28674" name="Picture 2" descr="Resultado de imagen de pepper"/>
          <p:cNvPicPr>
            <a:picLocks noChangeAspect="1" noChangeArrowheads="1"/>
          </p:cNvPicPr>
          <p:nvPr/>
        </p:nvPicPr>
        <p:blipFill>
          <a:blip r:embed="rId4" cstate="print"/>
          <a:srcRect/>
          <a:stretch>
            <a:fillRect/>
          </a:stretch>
        </p:blipFill>
        <p:spPr bwMode="auto">
          <a:xfrm>
            <a:off x="6732240" y="0"/>
            <a:ext cx="2160240" cy="1800200"/>
          </a:xfrm>
          <a:prstGeom prst="rect">
            <a:avLst/>
          </a:prstGeom>
          <a:noFill/>
        </p:spPr>
      </p:pic>
      <p:pic>
        <p:nvPicPr>
          <p:cNvPr id="28676" name="Picture 4" descr="Imagen relacionad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19872" y="-243408"/>
            <a:ext cx="2304256" cy="20046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COCIDO MADRILEÑO</a:t>
            </a:r>
            <a:endParaRPr lang="en-US" dirty="0">
              <a:solidFill>
                <a:schemeClr val="accent2">
                  <a:lumMod val="75000"/>
                </a:schemeClr>
              </a:solidFill>
              <a:latin typeface="Bernard MT Condensed" pitchFamily="18" charset="0"/>
            </a:endParaRPr>
          </a:p>
        </p:txBody>
      </p:sp>
      <p:pic>
        <p:nvPicPr>
          <p:cNvPr id="5" name="4 Marcador de contenido" descr="CE18.jpeg"/>
          <p:cNvPicPr>
            <a:picLocks noGrp="1" noChangeAspect="1"/>
          </p:cNvPicPr>
          <p:nvPr>
            <p:ph idx="1"/>
          </p:nvPr>
        </p:nvPicPr>
        <p:blipFill>
          <a:blip r:embed="rId2" cstate="print"/>
          <a:stretch>
            <a:fillRect/>
          </a:stretch>
        </p:blipFill>
        <p:spPr>
          <a:xfrm>
            <a:off x="755576" y="1340768"/>
            <a:ext cx="7416824" cy="475252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dirty="0"/>
          </a:p>
        </p:txBody>
      </p:sp>
      <p:sp>
        <p:nvSpPr>
          <p:cNvPr id="3" name="2 Marcador de contenido"/>
          <p:cNvSpPr>
            <a:spLocks noGrp="1"/>
          </p:cNvSpPr>
          <p:nvPr>
            <p:ph idx="1"/>
          </p:nvPr>
        </p:nvSpPr>
        <p:spPr/>
        <p:txBody>
          <a:bodyPr>
            <a:normAutofit fontScale="92500" lnSpcReduction="10000"/>
          </a:bodyPr>
          <a:lstStyle/>
          <a:p>
            <a:r>
              <a:rPr lang="en-US" dirty="0" smtClean="0"/>
              <a:t>Is one of the main dishes of Madrid. Intended for the lower classes originally, workers or farmers, who made a meal full enough to withstand the hard work of all day.</a:t>
            </a:r>
          </a:p>
          <a:p>
            <a:r>
              <a:rPr lang="en-US" dirty="0" smtClean="0"/>
              <a:t>The </a:t>
            </a:r>
            <a:r>
              <a:rPr lang="en-US" dirty="0" err="1" smtClean="0"/>
              <a:t>cocido</a:t>
            </a:r>
            <a:r>
              <a:rPr lang="en-US" dirty="0" smtClean="0"/>
              <a:t>( stew) consisting of a first course of noodle soup or the broth resulting from cooking chickpeas with vegetables, usually cabbage or green beans, chicken , </a:t>
            </a:r>
            <a:r>
              <a:rPr lang="en-US" dirty="0" err="1" smtClean="0"/>
              <a:t>beef,bacon</a:t>
            </a:r>
            <a:r>
              <a:rPr lang="en-US" dirty="0" smtClean="0"/>
              <a:t>, sausage and blood sausage, which they serve as a second course</a:t>
            </a:r>
            <a:endParaRPr lang="en-US" dirty="0"/>
          </a:p>
        </p:txBody>
      </p:sp>
      <p:pic>
        <p:nvPicPr>
          <p:cNvPr id="4" name="3 Imagen" descr="MAD1.jpg"/>
          <p:cNvPicPr>
            <a:picLocks noChangeAspect="1"/>
          </p:cNvPicPr>
          <p:nvPr/>
        </p:nvPicPr>
        <p:blipFill>
          <a:blip r:embed="rId2" cstate="print"/>
          <a:stretch>
            <a:fillRect/>
          </a:stretch>
        </p:blipFill>
        <p:spPr>
          <a:xfrm>
            <a:off x="683568" y="260648"/>
            <a:ext cx="1765092" cy="1177316"/>
          </a:xfrm>
          <a:prstGeom prst="rect">
            <a:avLst/>
          </a:prstGeom>
        </p:spPr>
      </p:pic>
      <p:pic>
        <p:nvPicPr>
          <p:cNvPr id="5" name="4 Imagen" descr="MAD3.jpg"/>
          <p:cNvPicPr>
            <a:picLocks noChangeAspect="1"/>
          </p:cNvPicPr>
          <p:nvPr/>
        </p:nvPicPr>
        <p:blipFill>
          <a:blip r:embed="rId3" cstate="print"/>
          <a:stretch>
            <a:fillRect/>
          </a:stretch>
        </p:blipFill>
        <p:spPr>
          <a:xfrm>
            <a:off x="2987824" y="188640"/>
            <a:ext cx="1715682" cy="1286762"/>
          </a:xfrm>
          <a:prstGeom prst="rect">
            <a:avLst/>
          </a:prstGeom>
        </p:spPr>
      </p:pic>
      <p:pic>
        <p:nvPicPr>
          <p:cNvPr id="6" name="5 Imagen" descr="MAD2.jpg"/>
          <p:cNvPicPr>
            <a:picLocks noChangeAspect="1"/>
          </p:cNvPicPr>
          <p:nvPr/>
        </p:nvPicPr>
        <p:blipFill>
          <a:blip r:embed="rId4" cstate="print"/>
          <a:stretch>
            <a:fillRect/>
          </a:stretch>
        </p:blipFill>
        <p:spPr>
          <a:xfrm>
            <a:off x="5292080" y="188640"/>
            <a:ext cx="2590791" cy="1457320"/>
          </a:xfrm>
          <a:prstGeom prst="rect">
            <a:avLst/>
          </a:prstGeom>
        </p:spPr>
      </p:pic>
      <p:pic>
        <p:nvPicPr>
          <p:cNvPr id="9218" name="Picture 2" descr="Resultado de imagen de vaca png"/>
          <p:cNvPicPr>
            <a:picLocks noChangeAspect="1" noChangeArrowheads="1"/>
          </p:cNvPicPr>
          <p:nvPr/>
        </p:nvPicPr>
        <p:blipFill>
          <a:blip r:embed="rId5" cstate="print"/>
          <a:srcRect/>
          <a:stretch>
            <a:fillRect/>
          </a:stretch>
        </p:blipFill>
        <p:spPr bwMode="auto">
          <a:xfrm>
            <a:off x="4211960" y="5445224"/>
            <a:ext cx="1883700" cy="1412776"/>
          </a:xfrm>
          <a:prstGeom prst="rect">
            <a:avLst/>
          </a:prstGeom>
          <a:noFill/>
        </p:spPr>
      </p:pic>
      <p:pic>
        <p:nvPicPr>
          <p:cNvPr id="9220" name="Picture 4" descr="Imagen relacionada"/>
          <p:cNvPicPr>
            <a:picLocks noChangeAspect="1" noChangeArrowheads="1"/>
          </p:cNvPicPr>
          <p:nvPr/>
        </p:nvPicPr>
        <p:blipFill>
          <a:blip r:embed="rId6" cstate="print"/>
          <a:srcRect/>
          <a:stretch>
            <a:fillRect/>
          </a:stretch>
        </p:blipFill>
        <p:spPr bwMode="auto">
          <a:xfrm>
            <a:off x="2267744" y="5805264"/>
            <a:ext cx="1268760" cy="12687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FABADA</a:t>
            </a:r>
            <a:endParaRPr lang="en-US" dirty="0">
              <a:solidFill>
                <a:schemeClr val="accent2">
                  <a:lumMod val="75000"/>
                </a:schemeClr>
              </a:solidFill>
              <a:latin typeface="Bernard MT Condensed" pitchFamily="18" charset="0"/>
            </a:endParaRPr>
          </a:p>
        </p:txBody>
      </p:sp>
      <p:pic>
        <p:nvPicPr>
          <p:cNvPr id="4" name="3 Marcador de contenido" descr="CE25.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r>
              <a:rPr lang="en-US" dirty="0" smtClean="0"/>
              <a:t>It has its origin in Asturias.</a:t>
            </a:r>
          </a:p>
          <a:p>
            <a:endParaRPr lang="en-US" dirty="0" smtClean="0"/>
          </a:p>
          <a:p>
            <a:endParaRPr lang="en-US" dirty="0" smtClean="0"/>
          </a:p>
          <a:p>
            <a:r>
              <a:rPr lang="en-US" dirty="0" smtClean="0"/>
              <a:t>The dish consists of a stew of beans or beans with chorizo, blood sausage, bacon and pork ear</a:t>
            </a:r>
            <a:endParaRPr lang="en-US" dirty="0"/>
          </a:p>
        </p:txBody>
      </p:sp>
      <p:pic>
        <p:nvPicPr>
          <p:cNvPr id="4" name="3 Imagen" descr="ast.jpg"/>
          <p:cNvPicPr>
            <a:picLocks noChangeAspect="1"/>
          </p:cNvPicPr>
          <p:nvPr/>
        </p:nvPicPr>
        <p:blipFill>
          <a:blip r:embed="rId2" cstate="print"/>
          <a:stretch>
            <a:fillRect/>
          </a:stretch>
        </p:blipFill>
        <p:spPr>
          <a:xfrm>
            <a:off x="5508105" y="1556792"/>
            <a:ext cx="1512168" cy="1465312"/>
          </a:xfrm>
          <a:prstGeom prst="rect">
            <a:avLst/>
          </a:prstGeom>
        </p:spPr>
      </p:pic>
      <p:pic>
        <p:nvPicPr>
          <p:cNvPr id="5" name="4 Imagen" descr="ast4.jpg"/>
          <p:cNvPicPr>
            <a:picLocks noChangeAspect="1"/>
          </p:cNvPicPr>
          <p:nvPr/>
        </p:nvPicPr>
        <p:blipFill>
          <a:blip r:embed="rId3" cstate="print"/>
          <a:stretch>
            <a:fillRect/>
          </a:stretch>
        </p:blipFill>
        <p:spPr>
          <a:xfrm>
            <a:off x="7092280" y="1772816"/>
            <a:ext cx="1691680" cy="1122479"/>
          </a:xfrm>
          <a:prstGeom prst="rect">
            <a:avLst/>
          </a:prstGeom>
        </p:spPr>
      </p:pic>
      <p:pic>
        <p:nvPicPr>
          <p:cNvPr id="7170" name="Picture 2" descr="Resultado de imagen de fabada png"/>
          <p:cNvPicPr>
            <a:picLocks noChangeAspect="1" noChangeArrowheads="1"/>
          </p:cNvPicPr>
          <p:nvPr/>
        </p:nvPicPr>
        <p:blipFill>
          <a:blip r:embed="rId4" cstate="print"/>
          <a:srcRect/>
          <a:stretch>
            <a:fillRect/>
          </a:stretch>
        </p:blipFill>
        <p:spPr bwMode="auto">
          <a:xfrm>
            <a:off x="1619672" y="4479424"/>
            <a:ext cx="3240360" cy="2186935"/>
          </a:xfrm>
          <a:prstGeom prst="rect">
            <a:avLst/>
          </a:prstGeom>
          <a:noFill/>
        </p:spPr>
      </p:pic>
      <p:pic>
        <p:nvPicPr>
          <p:cNvPr id="7172" name="Picture 4" descr="Resultado de imagen de granjero png"/>
          <p:cNvPicPr>
            <a:picLocks noChangeAspect="1" noChangeArrowheads="1"/>
          </p:cNvPicPr>
          <p:nvPr/>
        </p:nvPicPr>
        <p:blipFill>
          <a:blip r:embed="rId5" cstate="print"/>
          <a:srcRect/>
          <a:stretch>
            <a:fillRect/>
          </a:stretch>
        </p:blipFill>
        <p:spPr bwMode="auto">
          <a:xfrm>
            <a:off x="5436096" y="4657436"/>
            <a:ext cx="1872208" cy="22005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solidFill>
                  <a:schemeClr val="accent2">
                    <a:lumMod val="75000"/>
                  </a:schemeClr>
                </a:solidFill>
                <a:latin typeface="Bernard MT Condensed" pitchFamily="18" charset="0"/>
              </a:rPr>
              <a:t>JAMON SERRANO</a:t>
            </a:r>
            <a:endParaRPr lang="en-US" dirty="0">
              <a:solidFill>
                <a:schemeClr val="accent2">
                  <a:lumMod val="75000"/>
                </a:schemeClr>
              </a:solidFill>
              <a:latin typeface="Bernard MT Condensed" pitchFamily="18" charset="0"/>
            </a:endParaRPr>
          </a:p>
        </p:txBody>
      </p:sp>
      <p:pic>
        <p:nvPicPr>
          <p:cNvPr id="4" name="3 Marcador de contenido" descr="J1.jpg"/>
          <p:cNvPicPr>
            <a:picLocks noGrp="1" noChangeAspect="1"/>
          </p:cNvPicPr>
          <p:nvPr>
            <p:ph idx="1"/>
          </p:nvPr>
        </p:nvPicPr>
        <p:blipFill>
          <a:blip r:embed="rId2" cstate="print"/>
          <a:stretch>
            <a:fillRect/>
          </a:stretch>
        </p:blipFill>
        <p:spPr>
          <a:xfrm>
            <a:off x="827584" y="1366904"/>
            <a:ext cx="7488832" cy="4992554"/>
          </a:xfr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1013</Words>
  <Application>Microsoft Office PowerPoint</Application>
  <PresentationFormat>Presentación en pantalla (4:3)</PresentationFormat>
  <Paragraphs>45</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FOODS YOU MUST TRY IN SPAIN</vt:lpstr>
      <vt:lpstr>PAELLA</vt:lpstr>
      <vt:lpstr>PAELLA </vt:lpstr>
      <vt:lpstr>Diapositiva 4</vt:lpstr>
      <vt:lpstr>COCIDO MADRILEÑO</vt:lpstr>
      <vt:lpstr>Diapositiva 6</vt:lpstr>
      <vt:lpstr>FABADA</vt:lpstr>
      <vt:lpstr>Diapositiva 8</vt:lpstr>
      <vt:lpstr>JAMON SERRANO</vt:lpstr>
      <vt:lpstr>Diapositiva 10</vt:lpstr>
      <vt:lpstr>GAZPACHO ANDALUZ</vt:lpstr>
      <vt:lpstr>Diapositiva 12</vt:lpstr>
      <vt:lpstr>TORTILLA ESPAÑOLA</vt:lpstr>
      <vt:lpstr>Diapositiva 14</vt:lpstr>
      <vt:lpstr>CROQUETAS</vt:lpstr>
      <vt:lpstr>Diapositiva 16</vt:lpstr>
      <vt:lpstr>PULPO A LA GALLEGA</vt:lpstr>
      <vt:lpstr>Diapositiva 18</vt:lpstr>
      <vt:lpstr>CALLOS</vt:lpstr>
      <vt:lpstr>Diapositiva 20</vt:lpstr>
      <vt:lpstr>MERLUZA A LA VASCA</vt:lpstr>
      <vt:lpstr>Diapositiva 22</vt:lpstr>
      <vt:lpstr>GAMBAS AL AJILLO</vt:lpstr>
      <vt:lpstr>Diapositiva 24</vt:lpstr>
      <vt:lpstr>MIGAS EXTREMEÑAS</vt:lpstr>
      <vt:lpstr>Diapositiva 26</vt:lpstr>
      <vt:lpstr>LECHAZO O CORDERO ASADO</vt:lpstr>
      <vt:lpstr>Diapositiva 28</vt:lpstr>
      <vt:lpstr>RABO DE TORO</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93</cp:revision>
  <dcterms:created xsi:type="dcterms:W3CDTF">2019-01-23T21:48:00Z</dcterms:created>
  <dcterms:modified xsi:type="dcterms:W3CDTF">2019-03-14T22:27:29Z</dcterms:modified>
</cp:coreProperties>
</file>