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69" d="100"/>
          <a:sy n="69" d="100"/>
        </p:scale>
        <p:origin x="-7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EC465C7A-BD4A-4800-9CDC-D7CF5E16AE4A}" type="datetimeFigureOut">
              <a:rPr lang="it-IT" smtClean="0"/>
              <a:pPr/>
              <a:t>26/06/2017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A72DFB27-AFF4-4820-83B7-842A90B1758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C465C7A-BD4A-4800-9CDC-D7CF5E16AE4A}" type="datetimeFigureOut">
              <a:rPr lang="it-IT" smtClean="0"/>
              <a:pPr/>
              <a:t>26/06/2017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2DFB27-AFF4-4820-83B7-842A90B1758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C465C7A-BD4A-4800-9CDC-D7CF5E16AE4A}" type="datetimeFigureOut">
              <a:rPr lang="it-IT" smtClean="0"/>
              <a:pPr/>
              <a:t>26/06/2017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2DFB27-AFF4-4820-83B7-842A90B1758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EC465C7A-BD4A-4800-9CDC-D7CF5E16AE4A}" type="datetimeFigureOut">
              <a:rPr lang="it-IT" smtClean="0"/>
              <a:pPr/>
              <a:t>26/06/2017</a:t>
            </a:fld>
            <a:endParaRPr lang="it-IT"/>
          </a:p>
        </p:txBody>
      </p:sp>
      <p:sp>
        <p:nvSpPr>
          <p:cNvPr id="9" name="Segnaposto numero diapositiva 8"/>
          <p:cNvSpPr>
            <a:spLocks noGrp="1"/>
          </p:cNvSpPr>
          <p:nvPr>
            <p:ph type="sldNum" sz="quarter" idx="15"/>
          </p:nvPr>
        </p:nvSpPr>
        <p:spPr/>
        <p:txBody>
          <a:bodyPr rtlCol="0"/>
          <a:lstStyle/>
          <a:p>
            <a:fld id="{A72DFB27-AFF4-4820-83B7-842A90B17581}"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C465C7A-BD4A-4800-9CDC-D7CF5E16AE4A}" type="datetimeFigureOut">
              <a:rPr lang="it-IT" smtClean="0"/>
              <a:pPr/>
              <a:t>26/06/2017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A72DFB27-AFF4-4820-83B7-842A90B1758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C465C7A-BD4A-4800-9CDC-D7CF5E16AE4A}" type="datetimeFigureOut">
              <a:rPr lang="it-IT" smtClean="0"/>
              <a:pPr/>
              <a:t>26/06/2017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2DFB27-AFF4-4820-83B7-842A90B17581}"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EC465C7A-BD4A-4800-9CDC-D7CF5E16AE4A}" type="datetimeFigureOut">
              <a:rPr lang="it-IT" smtClean="0"/>
              <a:pPr/>
              <a:t>26/06/2017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72DFB27-AFF4-4820-83B7-842A90B17581}"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EC465C7A-BD4A-4800-9CDC-D7CF5E16AE4A}" type="datetimeFigureOut">
              <a:rPr lang="it-IT" smtClean="0"/>
              <a:pPr/>
              <a:t>26/06/2017</a:t>
            </a:fld>
            <a:endParaRPr lang="it-IT"/>
          </a:p>
        </p:txBody>
      </p:sp>
      <p:sp>
        <p:nvSpPr>
          <p:cNvPr id="7" name="Segnaposto numero diapositiva 6"/>
          <p:cNvSpPr>
            <a:spLocks noGrp="1"/>
          </p:cNvSpPr>
          <p:nvPr>
            <p:ph type="sldNum" sz="quarter" idx="11"/>
          </p:nvPr>
        </p:nvSpPr>
        <p:spPr/>
        <p:txBody>
          <a:bodyPr rtlCol="0"/>
          <a:lstStyle/>
          <a:p>
            <a:fld id="{A72DFB27-AFF4-4820-83B7-842A90B17581}"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465C7A-BD4A-4800-9CDC-D7CF5E16AE4A}" type="datetimeFigureOut">
              <a:rPr lang="it-IT" smtClean="0"/>
              <a:pPr/>
              <a:t>26/06/2017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72DFB27-AFF4-4820-83B7-842A90B1758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EC465C7A-BD4A-4800-9CDC-D7CF5E16AE4A}" type="datetimeFigureOut">
              <a:rPr lang="it-IT" smtClean="0"/>
              <a:pPr/>
              <a:t>26/06/2017</a:t>
            </a:fld>
            <a:endParaRPr lang="it-IT"/>
          </a:p>
        </p:txBody>
      </p:sp>
      <p:sp>
        <p:nvSpPr>
          <p:cNvPr id="22" name="Segnaposto numero diapositiva 21"/>
          <p:cNvSpPr>
            <a:spLocks noGrp="1"/>
          </p:cNvSpPr>
          <p:nvPr>
            <p:ph type="sldNum" sz="quarter" idx="15"/>
          </p:nvPr>
        </p:nvSpPr>
        <p:spPr/>
        <p:txBody>
          <a:bodyPr rtlCol="0"/>
          <a:lstStyle/>
          <a:p>
            <a:fld id="{A72DFB27-AFF4-4820-83B7-842A90B17581}"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EC465C7A-BD4A-4800-9CDC-D7CF5E16AE4A}" type="datetimeFigureOut">
              <a:rPr lang="it-IT" smtClean="0"/>
              <a:pPr/>
              <a:t>26/06/2017</a:t>
            </a:fld>
            <a:endParaRPr lang="it-IT"/>
          </a:p>
        </p:txBody>
      </p:sp>
      <p:sp>
        <p:nvSpPr>
          <p:cNvPr id="18" name="Segnaposto numero diapositiva 17"/>
          <p:cNvSpPr>
            <a:spLocks noGrp="1"/>
          </p:cNvSpPr>
          <p:nvPr>
            <p:ph type="sldNum" sz="quarter" idx="11"/>
          </p:nvPr>
        </p:nvSpPr>
        <p:spPr/>
        <p:txBody>
          <a:bodyPr rtlCol="0"/>
          <a:lstStyle/>
          <a:p>
            <a:fld id="{A72DFB27-AFF4-4820-83B7-842A90B17581}"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465C7A-BD4A-4800-9CDC-D7CF5E16AE4A}" type="datetimeFigureOut">
              <a:rPr lang="it-IT" smtClean="0"/>
              <a:pPr/>
              <a:t>26/06/2017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72DFB27-AFF4-4820-83B7-842A90B1758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39752" y="260648"/>
            <a:ext cx="6048672" cy="1152128"/>
          </a:xfrm>
        </p:spPr>
        <p:txBody>
          <a:bodyPr/>
          <a:lstStyle/>
          <a:p>
            <a:pPr algn="ctr"/>
            <a:r>
              <a:rPr lang="it-IT" dirty="0" smtClean="0"/>
              <a:t>CALABRIA’S STARRY KITCHEN</a:t>
            </a:r>
            <a:endParaRPr lang="it-IT" dirty="0"/>
          </a:p>
        </p:txBody>
      </p:sp>
      <p:pic>
        <p:nvPicPr>
          <p:cNvPr id="4" name="Immagine 3" descr="Caterina-Ceraudo-e-Antonio-Abbruzzino.jpg"/>
          <p:cNvPicPr>
            <a:picLocks noChangeAspect="1"/>
          </p:cNvPicPr>
          <p:nvPr/>
        </p:nvPicPr>
        <p:blipFill>
          <a:blip r:embed="rId2" cstate="print"/>
          <a:stretch>
            <a:fillRect/>
          </a:stretch>
        </p:blipFill>
        <p:spPr>
          <a:xfrm>
            <a:off x="3059832" y="2348880"/>
            <a:ext cx="5760420" cy="3839343"/>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bliqueBottomRight"/>
            <a:lightRig rig="threePt" dir="t"/>
          </a:scene3d>
          <a:sp3d extrusionH="76200" contourW="12700">
            <a:extrusionClr>
              <a:schemeClr val="accent1">
                <a:lumMod val="75000"/>
              </a:schemeClr>
            </a:extrusionClr>
            <a:contourClr>
              <a:schemeClr val="accent1">
                <a:lumMod val="50000"/>
              </a:schemeClr>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rot="5400000">
            <a:off x="769248" y="3010664"/>
            <a:ext cx="6309360" cy="288032"/>
          </a:xfrm>
        </p:spPr>
        <p:txBody>
          <a:bodyPr>
            <a:normAutofit fontScale="90000"/>
          </a:bodyPr>
          <a:lstStyle/>
          <a:p>
            <a:pPr algn="ctr"/>
            <a:r>
              <a:rPr lang="it-IT" dirty="0" smtClean="0"/>
              <a:t>MICHELIN’S </a:t>
            </a:r>
            <a:r>
              <a:rPr lang="it-IT" dirty="0" err="1" smtClean="0"/>
              <a:t>REVIWS…</a:t>
            </a:r>
            <a:endParaRPr lang="it-IT" dirty="0"/>
          </a:p>
        </p:txBody>
      </p:sp>
      <p:pic>
        <p:nvPicPr>
          <p:cNvPr id="8" name="Segnaposto immagine 7" descr="Ceraudo_4.jpg"/>
          <p:cNvPicPr>
            <a:picLocks noGrp="1" noChangeAspect="1"/>
          </p:cNvPicPr>
          <p:nvPr>
            <p:ph type="pic" idx="1"/>
          </p:nvPr>
        </p:nvPicPr>
        <p:blipFill>
          <a:blip r:embed="rId2" cstate="print"/>
          <a:srcRect l="19473" r="19473"/>
          <a:stretch>
            <a:fillRect/>
          </a:stretch>
        </p:blipFill>
        <p:spPr>
          <a:xfrm>
            <a:off x="1" y="620688"/>
            <a:ext cx="3746080" cy="5616623"/>
          </a:xfrm>
          <a:ln w="19050">
            <a:solidFill>
              <a:schemeClr val="accent1"/>
            </a:solidFill>
          </a:ln>
        </p:spPr>
      </p:pic>
      <p:sp>
        <p:nvSpPr>
          <p:cNvPr id="7" name="Segnaposto testo 6"/>
          <p:cNvSpPr>
            <a:spLocks noGrp="1"/>
          </p:cNvSpPr>
          <p:nvPr>
            <p:ph type="body" sz="half" idx="2"/>
          </p:nvPr>
        </p:nvSpPr>
        <p:spPr>
          <a:xfrm>
            <a:off x="4067944" y="260648"/>
            <a:ext cx="5076056" cy="6597352"/>
          </a:xfrm>
        </p:spPr>
        <p:txBody>
          <a:bodyPr>
            <a:noAutofit/>
          </a:bodyPr>
          <a:lstStyle/>
          <a:p>
            <a:pPr algn="ctr"/>
            <a:r>
              <a:rPr lang="en-GB" dirty="0" err="1" smtClean="0"/>
              <a:t>Caterina</a:t>
            </a:r>
            <a:r>
              <a:rPr lang="en-GB" dirty="0" smtClean="0"/>
              <a:t> </a:t>
            </a:r>
            <a:r>
              <a:rPr lang="en-GB" dirty="0" err="1" smtClean="0"/>
              <a:t>Ceraudo</a:t>
            </a:r>
            <a:r>
              <a:rPr lang="en-GB" dirty="0" smtClean="0"/>
              <a:t>, 29 years old, was recently awarded the Michelin Chef Woman Prize 2017 thanks to her amazing job at her restaurant </a:t>
            </a:r>
            <a:r>
              <a:rPr lang="en-GB" dirty="0" err="1" smtClean="0"/>
              <a:t>Dattilo</a:t>
            </a:r>
            <a:r>
              <a:rPr lang="en-GB" dirty="0" smtClean="0"/>
              <a:t>.</a:t>
            </a:r>
            <a:endParaRPr lang="it-IT" dirty="0" smtClean="0"/>
          </a:p>
          <a:p>
            <a:pPr algn="ctr"/>
            <a:r>
              <a:rPr lang="en-GB" dirty="0" err="1" smtClean="0"/>
              <a:t>Caterina’s</a:t>
            </a:r>
            <a:r>
              <a:rPr lang="en-GB" dirty="0" smtClean="0"/>
              <a:t> story is a very interesting one. She is the youngest of three children of Roberto </a:t>
            </a:r>
            <a:r>
              <a:rPr lang="en-GB" dirty="0" err="1" smtClean="0"/>
              <a:t>Ceraudo</a:t>
            </a:r>
            <a:r>
              <a:rPr lang="en-GB" dirty="0" smtClean="0"/>
              <a:t>, a forward-thinking entrepreneur who decided to set up a green company, 100 percent sustainable.</a:t>
            </a:r>
            <a:endParaRPr lang="it-IT" dirty="0" smtClean="0"/>
          </a:p>
          <a:p>
            <a:pPr algn="ctr"/>
            <a:r>
              <a:rPr lang="en-GB" dirty="0" smtClean="0"/>
              <a:t>Roberto </a:t>
            </a:r>
            <a:r>
              <a:rPr lang="en-GB" dirty="0" err="1" smtClean="0"/>
              <a:t>Ceraudo</a:t>
            </a:r>
            <a:r>
              <a:rPr lang="en-GB" dirty="0" smtClean="0"/>
              <a:t> founded his company in the 1980s committed not to use pesticides anymore but to leave the nature to go with its rhythms. Today, the company has become an icon of excellence and good practices, based on a strong green ethics and producing one of the best rosé wines in the world.</a:t>
            </a:r>
            <a:endParaRPr lang="it-IT" dirty="0" smtClean="0"/>
          </a:p>
          <a:p>
            <a:pPr algn="ctr"/>
            <a:r>
              <a:rPr lang="en-GB" dirty="0" err="1" smtClean="0"/>
              <a:t>Caterina</a:t>
            </a:r>
            <a:r>
              <a:rPr lang="en-GB" dirty="0" smtClean="0"/>
              <a:t> has grown up in this green environment and she is the image of </a:t>
            </a:r>
            <a:r>
              <a:rPr lang="en-GB" dirty="0" err="1" smtClean="0"/>
              <a:t>Dattilo</a:t>
            </a:r>
            <a:r>
              <a:rPr lang="en-GB" dirty="0" smtClean="0"/>
              <a:t>, restaurant </a:t>
            </a:r>
            <a:r>
              <a:rPr lang="en-GB" dirty="0" err="1" smtClean="0"/>
              <a:t>Ceraudo’s</a:t>
            </a:r>
            <a:r>
              <a:rPr lang="en-GB" dirty="0" smtClean="0"/>
              <a:t> company restaurant. “My final aim is to make the clients happy”, </a:t>
            </a:r>
            <a:r>
              <a:rPr lang="en-GB" dirty="0" err="1" smtClean="0"/>
              <a:t>Caterina</a:t>
            </a:r>
            <a:r>
              <a:rPr lang="en-GB" dirty="0" smtClean="0"/>
              <a:t> explained to the Italian newspaper La </a:t>
            </a:r>
            <a:r>
              <a:rPr lang="en-GB" dirty="0" err="1" smtClean="0"/>
              <a:t>Repubblica</a:t>
            </a:r>
            <a:r>
              <a:rPr lang="en-GB" dirty="0" smtClean="0"/>
              <a:t>, “and my cuisine should be a place in continuous evolution”.</a:t>
            </a:r>
            <a:endParaRPr lang="it-IT" dirty="0" smtClean="0"/>
          </a:p>
          <a:p>
            <a:pPr algn="ctr"/>
            <a:r>
              <a:rPr lang="en-GB" dirty="0" err="1" smtClean="0"/>
              <a:t>Caterina</a:t>
            </a:r>
            <a:r>
              <a:rPr lang="en-GB" dirty="0" smtClean="0"/>
              <a:t> is an expert of haute cuisine and this is certainly a difficult business to launch in Crotone, one of the poorest areas of Calabria. Nevertheless, </a:t>
            </a:r>
            <a:r>
              <a:rPr lang="en-GB" dirty="0" err="1" smtClean="0"/>
              <a:t>Caterina</a:t>
            </a:r>
            <a:r>
              <a:rPr lang="en-GB" dirty="0" smtClean="0"/>
              <a:t> has no intention to give up to her restaurant. Instead, she is envisaging the opening of other restaurants in Italy.</a:t>
            </a:r>
            <a:endParaRPr lang="it-IT" dirty="0" smtClean="0"/>
          </a:p>
          <a:p>
            <a:pPr algn="ctr"/>
            <a:r>
              <a:rPr lang="en-GB" dirty="0" smtClean="0"/>
              <a:t>Since the culinary panorama in Italy is becoming even healthier, one of </a:t>
            </a:r>
            <a:r>
              <a:rPr lang="en-GB" dirty="0" err="1" smtClean="0"/>
              <a:t>Caterina’s</a:t>
            </a:r>
            <a:r>
              <a:rPr lang="en-GB" dirty="0" smtClean="0"/>
              <a:t> master plate is a fennel dessert, “basically with no fat and very requested by our clients”, </a:t>
            </a:r>
            <a:r>
              <a:rPr lang="en-GB" dirty="0" err="1" smtClean="0"/>
              <a:t>Caterina</a:t>
            </a:r>
            <a:r>
              <a:rPr lang="en-GB" dirty="0" smtClean="0"/>
              <a:t> said.</a:t>
            </a:r>
            <a:endParaRPr lang="it-IT" dirty="0" smtClean="0"/>
          </a:p>
          <a:p>
            <a:pPr algn="ctr"/>
            <a:r>
              <a:rPr lang="en-GB" dirty="0" smtClean="0"/>
              <a:t>The young Italian Chef is not only very good at cooking but is also highly educated. She graduated from Pisa University in </a:t>
            </a:r>
            <a:r>
              <a:rPr lang="en-GB" dirty="0" err="1" smtClean="0"/>
              <a:t>Enology</a:t>
            </a:r>
            <a:r>
              <a:rPr lang="en-GB" dirty="0" smtClean="0"/>
              <a:t> and Viticulture and was able to increase the notoriety of her restaurant, which was also celebrated by the New York Times.</a:t>
            </a:r>
            <a:endParaRPr lang="it-IT" dirty="0" smtClean="0"/>
          </a:p>
          <a:p>
            <a:pPr algn="ctr"/>
            <a:r>
              <a:rPr lang="en-GB" dirty="0" smtClean="0"/>
              <a:t>When commenting on her great achievement, </a:t>
            </a:r>
            <a:r>
              <a:rPr lang="en-GB" dirty="0" err="1" smtClean="0"/>
              <a:t>Caterina</a:t>
            </a:r>
            <a:r>
              <a:rPr lang="en-GB" dirty="0" smtClean="0"/>
              <a:t> stated “I’m against all kinds of sex discriminations… I think it is necessary to increase the number of Chef women”. For this reason, </a:t>
            </a:r>
            <a:r>
              <a:rPr lang="en-GB" dirty="0" err="1" smtClean="0"/>
              <a:t>Caterina</a:t>
            </a:r>
            <a:r>
              <a:rPr lang="en-GB" dirty="0" smtClean="0"/>
              <a:t> sees her prize as a big sign of encouragement for all the aspiring female chefs in the world.</a:t>
            </a:r>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3394720" cy="1143000"/>
          </a:xfrm>
        </p:spPr>
        <p:txBody>
          <a:bodyPr>
            <a:normAutofit fontScale="90000"/>
          </a:bodyPr>
          <a:lstStyle/>
          <a:p>
            <a:pPr algn="ctr"/>
            <a:r>
              <a:rPr lang="it-IT" b="1" dirty="0" smtClean="0"/>
              <a:t>CERAUDO’S SMALL BUTTONS</a:t>
            </a:r>
            <a:endParaRPr lang="it-IT" b="1" dirty="0"/>
          </a:p>
        </p:txBody>
      </p:sp>
      <p:pic>
        <p:nvPicPr>
          <p:cNvPr id="5" name="Segnaposto contenuto 4" descr="schermata-11-2457345-alle-143709.jpg"/>
          <p:cNvPicPr>
            <a:picLocks noGrp="1" noChangeAspect="1"/>
          </p:cNvPicPr>
          <p:nvPr>
            <p:ph sz="quarter" idx="1"/>
          </p:nvPr>
        </p:nvPicPr>
        <p:blipFill>
          <a:blip r:embed="rId2" cstate="print"/>
          <a:stretch>
            <a:fillRect/>
          </a:stretch>
        </p:blipFill>
        <p:spPr>
          <a:xfrm>
            <a:off x="827584" y="2060848"/>
            <a:ext cx="3384376" cy="3320309"/>
          </a:xfrm>
        </p:spPr>
      </p:pic>
      <p:sp>
        <p:nvSpPr>
          <p:cNvPr id="4" name="Segnaposto contenuto 3"/>
          <p:cNvSpPr>
            <a:spLocks noGrp="1"/>
          </p:cNvSpPr>
          <p:nvPr>
            <p:ph sz="quarter" idx="2"/>
          </p:nvPr>
        </p:nvSpPr>
        <p:spPr>
          <a:xfrm>
            <a:off x="4283968" y="188640"/>
            <a:ext cx="4320480" cy="5983560"/>
          </a:xfrm>
        </p:spPr>
        <p:txBody>
          <a:bodyPr>
            <a:normAutofit lnSpcReduction="10000"/>
          </a:bodyPr>
          <a:lstStyle/>
          <a:p>
            <a:pPr algn="ctr">
              <a:buNone/>
            </a:pPr>
            <a:r>
              <a:rPr lang="en-US" dirty="0" smtClean="0"/>
              <a:t>According to the Michelin Guide, </a:t>
            </a:r>
            <a:r>
              <a:rPr lang="en-US" dirty="0" err="1" smtClean="0"/>
              <a:t>Ceraudo's</a:t>
            </a:r>
            <a:r>
              <a:rPr lang="en-US" dirty="0" smtClean="0"/>
              <a:t> dishes are ''modern and also not complicated , where the </a:t>
            </a:r>
            <a:r>
              <a:rPr lang="en-US" dirty="0" err="1" smtClean="0"/>
              <a:t>flavour</a:t>
            </a:r>
            <a:r>
              <a:rPr lang="en-US" dirty="0" smtClean="0"/>
              <a:t> is often balanced by the right doses of </a:t>
            </a:r>
            <a:r>
              <a:rPr lang="en-US" dirty="0" err="1" smtClean="0"/>
              <a:t>acidityand</a:t>
            </a:r>
            <a:r>
              <a:rPr lang="en-US" dirty="0" smtClean="0"/>
              <a:t> sweetness''.</a:t>
            </a:r>
            <a:endParaRPr lang="it-IT" dirty="0" smtClean="0"/>
          </a:p>
          <a:p>
            <a:pPr algn="ctr">
              <a:buNone/>
            </a:pPr>
            <a:r>
              <a:rPr lang="en-US" dirty="0" smtClean="0"/>
              <a:t>Those who have tasted them know how much she loves simplicity.</a:t>
            </a:r>
            <a:endParaRPr lang="it-IT" dirty="0" smtClean="0"/>
          </a:p>
          <a:p>
            <a:pPr algn="ctr">
              <a:buNone/>
            </a:pPr>
            <a:r>
              <a:rPr lang="en-US" dirty="0" smtClean="0"/>
              <a:t>In a region where food is always imagined in great quantities, her style has a flair of intelligence. And of course it represents a nice </a:t>
            </a:r>
            <a:r>
              <a:rPr lang="en-US" dirty="0" err="1" smtClean="0"/>
              <a:t>italian</a:t>
            </a:r>
            <a:r>
              <a:rPr lang="en-US" dirty="0" smtClean="0"/>
              <a:t> story of feminine </a:t>
            </a:r>
            <a:r>
              <a:rPr lang="en-US" dirty="0" err="1" smtClean="0"/>
              <a:t>entreprise</a:t>
            </a:r>
            <a:r>
              <a:rPr lang="en-US" dirty="0" smtClean="0"/>
              <a:t>.</a:t>
            </a:r>
            <a:endParaRPr lang="it-IT" dirty="0" smtClean="0"/>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2"/>
          </p:nvPr>
        </p:nvSpPr>
        <p:spPr>
          <a:xfrm>
            <a:off x="457200" y="980728"/>
            <a:ext cx="2746648" cy="5267672"/>
          </a:xfrm>
        </p:spPr>
        <p:txBody>
          <a:bodyPr>
            <a:normAutofit fontScale="70000" lnSpcReduction="20000"/>
          </a:bodyPr>
          <a:lstStyle/>
          <a:p>
            <a:pPr>
              <a:buNone/>
            </a:pPr>
            <a:r>
              <a:rPr lang="en-US" b="1" dirty="0" smtClean="0"/>
              <a:t>To make the pasta:</a:t>
            </a:r>
            <a:endParaRPr lang="it-IT" b="1" dirty="0" smtClean="0"/>
          </a:p>
          <a:p>
            <a:pPr>
              <a:buFont typeface="Wingdings" pitchFamily="2" charset="2"/>
              <a:buChar char="v"/>
            </a:pPr>
            <a:r>
              <a:rPr lang="en-US" dirty="0" smtClean="0"/>
              <a:t>700g of 00 flour </a:t>
            </a:r>
            <a:endParaRPr lang="it-IT" dirty="0" smtClean="0"/>
          </a:p>
          <a:p>
            <a:pPr>
              <a:buFont typeface="Wingdings" pitchFamily="2" charset="2"/>
              <a:buChar char="v"/>
            </a:pPr>
            <a:r>
              <a:rPr lang="en-US" dirty="0" smtClean="0"/>
              <a:t>300g </a:t>
            </a:r>
            <a:r>
              <a:rPr lang="en-US" dirty="0" err="1" smtClean="0"/>
              <a:t>glour</a:t>
            </a:r>
            <a:r>
              <a:rPr lang="en-US" dirty="0" smtClean="0"/>
              <a:t> senator hats</a:t>
            </a:r>
            <a:endParaRPr lang="it-IT" dirty="0" smtClean="0"/>
          </a:p>
          <a:p>
            <a:pPr>
              <a:buFont typeface="Wingdings" pitchFamily="2" charset="2"/>
              <a:buChar char="v"/>
            </a:pPr>
            <a:r>
              <a:rPr lang="en-US" dirty="0" smtClean="0"/>
              <a:t>600g yolks </a:t>
            </a:r>
            <a:endParaRPr lang="it-IT" dirty="0" smtClean="0"/>
          </a:p>
          <a:p>
            <a:pPr>
              <a:buFont typeface="Wingdings" pitchFamily="2" charset="2"/>
              <a:buChar char="v"/>
            </a:pPr>
            <a:r>
              <a:rPr lang="en-US" dirty="0" smtClean="0"/>
              <a:t>1 whole egg</a:t>
            </a:r>
            <a:endParaRPr lang="it-IT" dirty="0" smtClean="0"/>
          </a:p>
          <a:p>
            <a:pPr>
              <a:buFont typeface="Wingdings" pitchFamily="2" charset="2"/>
              <a:buChar char="v"/>
            </a:pPr>
            <a:r>
              <a:rPr lang="en-US" dirty="0" smtClean="0"/>
              <a:t>White vinegar</a:t>
            </a:r>
            <a:endParaRPr lang="it-IT" dirty="0" smtClean="0"/>
          </a:p>
          <a:p>
            <a:pPr>
              <a:buFont typeface="Wingdings" pitchFamily="2" charset="2"/>
              <a:buChar char="v"/>
            </a:pPr>
            <a:r>
              <a:rPr lang="en-US" dirty="0" smtClean="0"/>
              <a:t>A pinch of salt</a:t>
            </a:r>
            <a:endParaRPr lang="it-IT" dirty="0" smtClean="0"/>
          </a:p>
          <a:p>
            <a:pPr>
              <a:buNone/>
            </a:pPr>
            <a:r>
              <a:rPr lang="en-US" dirty="0" smtClean="0"/>
              <a:t> </a:t>
            </a:r>
            <a:r>
              <a:rPr lang="en-US" b="1" dirty="0" smtClean="0"/>
              <a:t>For the stuffing:</a:t>
            </a:r>
            <a:endParaRPr lang="it-IT" b="1" dirty="0" smtClean="0"/>
          </a:p>
          <a:p>
            <a:pPr>
              <a:buFont typeface="Wingdings" pitchFamily="2" charset="2"/>
              <a:buChar char="v"/>
            </a:pPr>
            <a:r>
              <a:rPr lang="en-US" dirty="0" smtClean="0"/>
              <a:t>500g blanched almonds</a:t>
            </a:r>
            <a:endParaRPr lang="it-IT" dirty="0" smtClean="0"/>
          </a:p>
          <a:p>
            <a:pPr>
              <a:buFont typeface="Wingdings" pitchFamily="2" charset="2"/>
              <a:buChar char="v"/>
            </a:pPr>
            <a:r>
              <a:rPr lang="en-US" dirty="0" smtClean="0"/>
              <a:t>100g sieved '</a:t>
            </a:r>
            <a:r>
              <a:rPr lang="en-US" dirty="0" err="1" smtClean="0"/>
              <a:t>nduja</a:t>
            </a:r>
            <a:endParaRPr lang="it-IT" dirty="0" smtClean="0"/>
          </a:p>
          <a:p>
            <a:pPr>
              <a:buFont typeface="Wingdings" pitchFamily="2" charset="2"/>
              <a:buChar char="v"/>
            </a:pPr>
            <a:r>
              <a:rPr lang="en-US" dirty="0" smtClean="0"/>
              <a:t> For the potato soup</a:t>
            </a:r>
            <a:endParaRPr lang="it-IT" dirty="0" smtClean="0"/>
          </a:p>
          <a:p>
            <a:pPr>
              <a:buFont typeface="Wingdings" pitchFamily="2" charset="2"/>
              <a:buChar char="v"/>
            </a:pPr>
            <a:r>
              <a:rPr lang="en-US" dirty="0" smtClean="0"/>
              <a:t>1kg of potato peel</a:t>
            </a:r>
            <a:endParaRPr lang="it-IT" dirty="0" smtClean="0"/>
          </a:p>
          <a:p>
            <a:pPr>
              <a:buFont typeface="Wingdings" pitchFamily="2" charset="2"/>
              <a:buChar char="v"/>
            </a:pPr>
            <a:r>
              <a:rPr lang="en-US" dirty="0" smtClean="0"/>
              <a:t>1l water</a:t>
            </a:r>
            <a:endParaRPr lang="it-IT" dirty="0" smtClean="0"/>
          </a:p>
          <a:p>
            <a:pPr>
              <a:buNone/>
            </a:pPr>
            <a:r>
              <a:rPr lang="en-US" b="1" dirty="0" smtClean="0"/>
              <a:t>Dressing:</a:t>
            </a:r>
            <a:endParaRPr lang="it-IT" b="1" dirty="0" smtClean="0"/>
          </a:p>
          <a:p>
            <a:pPr>
              <a:buFont typeface="Wingdings" pitchFamily="2" charset="2"/>
              <a:buChar char="v"/>
            </a:pPr>
            <a:r>
              <a:rPr lang="en-US" dirty="0" smtClean="0"/>
              <a:t>white wine</a:t>
            </a:r>
            <a:endParaRPr lang="it-IT" dirty="0" smtClean="0"/>
          </a:p>
          <a:p>
            <a:pPr>
              <a:buFont typeface="Wingdings" pitchFamily="2" charset="2"/>
              <a:buChar char="v"/>
            </a:pPr>
            <a:r>
              <a:rPr lang="en-US" dirty="0" smtClean="0"/>
              <a:t>fennel beard.</a:t>
            </a:r>
            <a:endParaRPr lang="it-IT" dirty="0" smtClean="0"/>
          </a:p>
          <a:p>
            <a:pPr>
              <a:buFont typeface="Wingdings" pitchFamily="2" charset="2"/>
              <a:buChar char="v"/>
            </a:pPr>
            <a:endParaRPr lang="it-IT" dirty="0"/>
          </a:p>
        </p:txBody>
      </p:sp>
      <p:sp>
        <p:nvSpPr>
          <p:cNvPr id="4" name="Segnaposto contenuto 3"/>
          <p:cNvSpPr>
            <a:spLocks noGrp="1"/>
          </p:cNvSpPr>
          <p:nvPr>
            <p:ph sz="quarter" idx="4"/>
          </p:nvPr>
        </p:nvSpPr>
        <p:spPr>
          <a:xfrm>
            <a:off x="3059832" y="836712"/>
            <a:ext cx="5616624" cy="5112568"/>
          </a:xfrm>
        </p:spPr>
        <p:txBody>
          <a:bodyPr>
            <a:noAutofit/>
          </a:bodyPr>
          <a:lstStyle/>
          <a:p>
            <a:pPr algn="ctr">
              <a:buNone/>
            </a:pPr>
            <a:r>
              <a:rPr lang="en-US" sz="1600" b="1" dirty="0" smtClean="0"/>
              <a:t>For the dough;</a:t>
            </a:r>
            <a:endParaRPr lang="it-IT" sz="1600" b="1" dirty="0" smtClean="0"/>
          </a:p>
          <a:p>
            <a:pPr algn="ctr">
              <a:buNone/>
            </a:pPr>
            <a:r>
              <a:rPr lang="en-US" sz="1600" dirty="0" smtClean="0"/>
              <a:t>Knead all the ingredients. Put the dough in a vacuum bag and let it stand for 30 minutes.</a:t>
            </a:r>
            <a:endParaRPr lang="it-IT" sz="1600" dirty="0" smtClean="0"/>
          </a:p>
          <a:p>
            <a:pPr algn="ctr">
              <a:buNone/>
            </a:pPr>
            <a:r>
              <a:rPr lang="en-US" sz="1600" dirty="0" smtClean="0"/>
              <a:t>For the filling;</a:t>
            </a:r>
            <a:endParaRPr lang="it-IT" sz="1600" dirty="0" smtClean="0"/>
          </a:p>
          <a:p>
            <a:pPr algn="ctr">
              <a:buNone/>
            </a:pPr>
            <a:r>
              <a:rPr lang="en-US" sz="1600" dirty="0" smtClean="0"/>
              <a:t>Hydrate the almonds for 24 hours. Beat and sift the " '</a:t>
            </a:r>
            <a:r>
              <a:rPr lang="en-US" sz="1600" dirty="0" err="1" smtClean="0"/>
              <a:t>nduja</a:t>
            </a:r>
            <a:r>
              <a:rPr lang="en-US" sz="1600" dirty="0" smtClean="0"/>
              <a:t>". Put the " '</a:t>
            </a:r>
            <a:r>
              <a:rPr lang="en-US" sz="1600" dirty="0" err="1" smtClean="0"/>
              <a:t>nduja</a:t>
            </a:r>
            <a:r>
              <a:rPr lang="en-US" sz="1600" dirty="0" smtClean="0"/>
              <a:t>" and the almonds in a bowl and cream the mixture. Put it into a pastry bag.</a:t>
            </a:r>
            <a:endParaRPr lang="it-IT" sz="1600" dirty="0" smtClean="0"/>
          </a:p>
          <a:p>
            <a:pPr algn="ctr">
              <a:buNone/>
            </a:pPr>
            <a:r>
              <a:rPr lang="en-US" sz="1600" dirty="0" smtClean="0"/>
              <a:t>Roll out the dough to form two sheets 2cm thick.</a:t>
            </a:r>
            <a:endParaRPr lang="it-IT" sz="1600" dirty="0" smtClean="0"/>
          </a:p>
          <a:p>
            <a:pPr algn="ctr">
              <a:buNone/>
            </a:pPr>
            <a:r>
              <a:rPr lang="en-US" sz="1600" dirty="0" smtClean="0"/>
              <a:t>Cut the buttons and give them a shape.</a:t>
            </a:r>
            <a:endParaRPr lang="it-IT" sz="1600" dirty="0" smtClean="0"/>
          </a:p>
          <a:p>
            <a:pPr algn="ctr">
              <a:buNone/>
            </a:pPr>
            <a:r>
              <a:rPr lang="en-US" sz="1600" b="1" dirty="0" smtClean="0"/>
              <a:t>For the stock;</a:t>
            </a:r>
            <a:endParaRPr lang="it-IT" sz="1600" b="1" dirty="0" smtClean="0"/>
          </a:p>
          <a:p>
            <a:pPr algn="ctr">
              <a:buNone/>
            </a:pPr>
            <a:r>
              <a:rPr lang="en-US" sz="1600" dirty="0" smtClean="0"/>
              <a:t>Put the potato peelings in a pan, salt and roast them in the oven at 180C for 30 minutes.</a:t>
            </a:r>
            <a:endParaRPr lang="it-IT" sz="1600" dirty="0" smtClean="0"/>
          </a:p>
          <a:p>
            <a:pPr algn="ctr">
              <a:buNone/>
            </a:pPr>
            <a:r>
              <a:rPr lang="en-US" sz="1600" dirty="0" smtClean="0"/>
              <a:t>Put the peelings with water in a pressure cooker and cook for 40 minutes.</a:t>
            </a:r>
            <a:endParaRPr lang="it-IT" sz="1600" dirty="0" smtClean="0"/>
          </a:p>
          <a:p>
            <a:pPr algn="ctr">
              <a:buNone/>
            </a:pPr>
            <a:r>
              <a:rPr lang="en-US" sz="1600" dirty="0" smtClean="0"/>
              <a:t>Filter and add salt. Boil the buttons in salt water for 1 minute.</a:t>
            </a:r>
            <a:endParaRPr lang="it-IT" sz="1600" dirty="0" smtClean="0"/>
          </a:p>
          <a:p>
            <a:pPr algn="ctr">
              <a:buNone/>
            </a:pPr>
            <a:r>
              <a:rPr lang="en-US" sz="1600" dirty="0" smtClean="0"/>
              <a:t>Place the buttons in the middle of a dish and pour over the hot potato stock.</a:t>
            </a:r>
            <a:endParaRPr lang="it-IT" sz="1600" dirty="0" smtClean="0"/>
          </a:p>
          <a:p>
            <a:pPr algn="ctr">
              <a:buNone/>
            </a:pPr>
            <a:r>
              <a:rPr lang="en-US" sz="1600" dirty="0" smtClean="0"/>
              <a:t>Add some drops of white wine and the fennel </a:t>
            </a:r>
            <a:r>
              <a:rPr lang="en-US" sz="1800" dirty="0" smtClean="0"/>
              <a:t>beard.</a:t>
            </a:r>
            <a:endParaRPr lang="it-IT" sz="1800" dirty="0" smtClean="0"/>
          </a:p>
          <a:p>
            <a:pPr algn="ctr">
              <a:buNone/>
            </a:pPr>
            <a:r>
              <a:rPr lang="en-US" sz="1800" dirty="0" smtClean="0"/>
              <a:t> </a:t>
            </a:r>
            <a:endParaRPr lang="it-IT" sz="1800" dirty="0" smtClean="0"/>
          </a:p>
          <a:p>
            <a:pPr>
              <a:buNone/>
            </a:pPr>
            <a:endParaRPr lang="it-IT" sz="1800" dirty="0"/>
          </a:p>
        </p:txBody>
      </p:sp>
      <p:sp>
        <p:nvSpPr>
          <p:cNvPr id="5" name="Segnaposto testo 4"/>
          <p:cNvSpPr>
            <a:spLocks noGrp="1"/>
          </p:cNvSpPr>
          <p:nvPr>
            <p:ph type="body" sz="quarter" idx="1"/>
          </p:nvPr>
        </p:nvSpPr>
        <p:spPr>
          <a:xfrm>
            <a:off x="467544" y="188640"/>
            <a:ext cx="2448272" cy="658368"/>
          </a:xfrm>
        </p:spPr>
        <p:txBody>
          <a:bodyPr/>
          <a:lstStyle/>
          <a:p>
            <a:pPr algn="ctr"/>
            <a:r>
              <a:rPr lang="it-IT" dirty="0" smtClean="0"/>
              <a:t>INGREDIENTS:</a:t>
            </a:r>
            <a:endParaRPr lang="it-IT" dirty="0"/>
          </a:p>
        </p:txBody>
      </p:sp>
      <p:sp>
        <p:nvSpPr>
          <p:cNvPr id="6" name="Segnaposto testo 5"/>
          <p:cNvSpPr>
            <a:spLocks noGrp="1"/>
          </p:cNvSpPr>
          <p:nvPr>
            <p:ph type="body" sz="quarter" idx="3"/>
          </p:nvPr>
        </p:nvSpPr>
        <p:spPr>
          <a:xfrm>
            <a:off x="4716016" y="188640"/>
            <a:ext cx="2088232" cy="658368"/>
          </a:xfrm>
        </p:spPr>
        <p:txBody>
          <a:bodyPr/>
          <a:lstStyle/>
          <a:p>
            <a:pPr algn="ctr"/>
            <a:r>
              <a:rPr lang="it-IT" dirty="0" smtClean="0"/>
              <a:t>METHOD:</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0" y="260648"/>
            <a:ext cx="6172200" cy="864096"/>
          </a:xfrm>
        </p:spPr>
        <p:txBody>
          <a:bodyPr/>
          <a:lstStyle/>
          <a:p>
            <a:r>
              <a:rPr lang="it-IT" dirty="0" smtClean="0"/>
              <a:t>CERAUDO’S REVIEWS</a:t>
            </a:r>
            <a:endParaRPr lang="it-IT" dirty="0"/>
          </a:p>
        </p:txBody>
      </p:sp>
      <p:sp>
        <p:nvSpPr>
          <p:cNvPr id="3" name="Segnaposto testo 2"/>
          <p:cNvSpPr>
            <a:spLocks noGrp="1"/>
          </p:cNvSpPr>
          <p:nvPr>
            <p:ph type="body" idx="1"/>
          </p:nvPr>
        </p:nvSpPr>
        <p:spPr>
          <a:xfrm>
            <a:off x="2123728" y="1844824"/>
            <a:ext cx="6172200" cy="1371600"/>
          </a:xfrm>
        </p:spPr>
        <p:txBody>
          <a:bodyPr>
            <a:noAutofit/>
          </a:bodyPr>
          <a:lstStyle/>
          <a:p>
            <a:pPr algn="ctr"/>
            <a:r>
              <a:rPr lang="en-GB" sz="1400" dirty="0" smtClean="0">
                <a:solidFill>
                  <a:schemeClr val="accent1">
                    <a:lumMod val="60000"/>
                    <a:lumOff val="40000"/>
                  </a:schemeClr>
                </a:solidFill>
              </a:rPr>
              <a:t>“It’s beyond!”</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We had dinner in this restaurant during our holidays in Calabria. A really positive experience! Because of its high quality food (bio products, olive oil etc.) and  traditional dishes. The location is fantastic and cooking is original! The wine is excellent!</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 </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“That’s perfect!”</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I’ve been in so many restaurants, but I’ve never found a such good and elegant one. It has got a Michelin star and is located in the countryside close to </a:t>
            </a:r>
            <a:r>
              <a:rPr lang="en-GB" sz="1400" dirty="0" err="1" smtClean="0">
                <a:solidFill>
                  <a:schemeClr val="accent1">
                    <a:lumMod val="60000"/>
                    <a:lumOff val="40000"/>
                  </a:schemeClr>
                </a:solidFill>
              </a:rPr>
              <a:t>Strongoli</a:t>
            </a:r>
            <a:r>
              <a:rPr lang="en-GB" sz="1400" dirty="0" smtClean="0">
                <a:solidFill>
                  <a:schemeClr val="accent1">
                    <a:lumMod val="60000"/>
                    <a:lumOff val="40000"/>
                  </a:schemeClr>
                </a:solidFill>
              </a:rPr>
              <a:t>. The waiters are really fast and professional! I’ll surely come here again.</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“Wonderful!”</a:t>
            </a:r>
            <a:endParaRPr lang="it-IT" sz="1400" dirty="0" smtClean="0">
              <a:solidFill>
                <a:schemeClr val="accent1">
                  <a:lumMod val="60000"/>
                  <a:lumOff val="40000"/>
                </a:schemeClr>
              </a:solidFill>
            </a:endParaRPr>
          </a:p>
          <a:p>
            <a:pPr algn="ctr"/>
            <a:r>
              <a:rPr lang="en-GB" sz="1400" dirty="0" smtClean="0">
                <a:solidFill>
                  <a:schemeClr val="accent1">
                    <a:lumMod val="60000"/>
                    <a:lumOff val="40000"/>
                  </a:schemeClr>
                </a:solidFill>
              </a:rPr>
              <a:t>The location is stunning in little details and there’s a huge chimney in the hall. The service is good and menu is full of delicacies! The prices are enough accessible, even if it has just got a Michelin star!</a:t>
            </a:r>
            <a:endParaRPr lang="it-IT" sz="1400" dirty="0" smtClean="0">
              <a:solidFill>
                <a:schemeClr val="accent1">
                  <a:lumMod val="60000"/>
                  <a:lumOff val="40000"/>
                </a:schemeClr>
              </a:solidFill>
            </a:endParaRPr>
          </a:p>
          <a:p>
            <a:pPr algn="ctr"/>
            <a:endParaRPr lang="it-IT" sz="1400" dirty="0">
              <a:solidFill>
                <a:schemeClr val="accent1">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Delicious</a:t>
            </a:r>
            <a:r>
              <a:rPr lang="it-IT" dirty="0" smtClean="0"/>
              <a:t> Calabria</a:t>
            </a:r>
            <a:endParaRPr lang="it-IT" dirty="0"/>
          </a:p>
        </p:txBody>
      </p:sp>
      <p:sp>
        <p:nvSpPr>
          <p:cNvPr id="3" name="Segnaposto contenuto 2"/>
          <p:cNvSpPr>
            <a:spLocks noGrp="1"/>
          </p:cNvSpPr>
          <p:nvPr>
            <p:ph sz="quarter" idx="1"/>
          </p:nvPr>
        </p:nvSpPr>
        <p:spPr/>
        <p:txBody>
          <a:bodyPr/>
          <a:lstStyle/>
          <a:p>
            <a:r>
              <a:rPr lang="it-IT" dirty="0" err="1" smtClean="0"/>
              <a:t>Geographically</a:t>
            </a:r>
            <a:r>
              <a:rPr lang="it-IT" dirty="0" smtClean="0"/>
              <a:t> Calabria </a:t>
            </a:r>
            <a:r>
              <a:rPr lang="it-IT" dirty="0" err="1" smtClean="0"/>
              <a:t>is</a:t>
            </a:r>
            <a:r>
              <a:rPr lang="it-IT" dirty="0" smtClean="0"/>
              <a:t> </a:t>
            </a:r>
            <a:r>
              <a:rPr lang="it-IT" dirty="0" err="1" smtClean="0"/>
              <a:t>considered</a:t>
            </a:r>
            <a:r>
              <a:rPr lang="it-IT" dirty="0" smtClean="0"/>
              <a:t> the </a:t>
            </a:r>
            <a:r>
              <a:rPr lang="it-IT" dirty="0" err="1" smtClean="0"/>
              <a:t>toe</a:t>
            </a:r>
            <a:r>
              <a:rPr lang="it-IT" dirty="0" smtClean="0"/>
              <a:t> </a:t>
            </a:r>
            <a:r>
              <a:rPr lang="it-IT" dirty="0" err="1" smtClean="0"/>
              <a:t>of</a:t>
            </a:r>
            <a:r>
              <a:rPr lang="it-IT" dirty="0" smtClean="0"/>
              <a:t> the </a:t>
            </a:r>
            <a:r>
              <a:rPr lang="it-IT" dirty="0" err="1" smtClean="0"/>
              <a:t>italian</a:t>
            </a:r>
            <a:r>
              <a:rPr lang="it-IT" dirty="0" smtClean="0"/>
              <a:t> </a:t>
            </a:r>
            <a:r>
              <a:rPr lang="it-IT" dirty="0" err="1" smtClean="0"/>
              <a:t>boot</a:t>
            </a:r>
            <a:r>
              <a:rPr lang="it-IT" dirty="0" smtClean="0"/>
              <a:t>.The </a:t>
            </a:r>
            <a:r>
              <a:rPr lang="it-IT" dirty="0" err="1" smtClean="0"/>
              <a:t>landscapes</a:t>
            </a:r>
            <a:r>
              <a:rPr lang="it-IT" dirty="0" smtClean="0"/>
              <a:t> and </a:t>
            </a:r>
            <a:r>
              <a:rPr lang="it-IT" dirty="0" err="1" smtClean="0"/>
              <a:t>crops</a:t>
            </a:r>
            <a:r>
              <a:rPr lang="it-IT" dirty="0" smtClean="0"/>
              <a:t> are </a:t>
            </a:r>
            <a:r>
              <a:rPr lang="it-IT" dirty="0" err="1" smtClean="0"/>
              <a:t>amazing</a:t>
            </a:r>
            <a:r>
              <a:rPr lang="it-IT" dirty="0" smtClean="0"/>
              <a:t>, and </a:t>
            </a:r>
            <a:r>
              <a:rPr lang="it-IT" dirty="0" err="1" smtClean="0"/>
              <a:t>everything</a:t>
            </a:r>
            <a:r>
              <a:rPr lang="it-IT" dirty="0" smtClean="0"/>
              <a:t> </a:t>
            </a:r>
            <a:r>
              <a:rPr lang="it-IT" dirty="0" err="1" smtClean="0"/>
              <a:t>from</a:t>
            </a:r>
            <a:r>
              <a:rPr lang="it-IT" dirty="0" smtClean="0"/>
              <a:t> </a:t>
            </a:r>
            <a:r>
              <a:rPr lang="it-IT" dirty="0" err="1" smtClean="0"/>
              <a:t>architecture</a:t>
            </a:r>
            <a:r>
              <a:rPr lang="it-IT" dirty="0" smtClean="0"/>
              <a:t> </a:t>
            </a:r>
            <a:r>
              <a:rPr lang="it-IT" dirty="0" err="1" smtClean="0"/>
              <a:t>to</a:t>
            </a:r>
            <a:r>
              <a:rPr lang="it-IT" dirty="0" smtClean="0"/>
              <a:t> </a:t>
            </a:r>
            <a:r>
              <a:rPr lang="it-IT" dirty="0" err="1" smtClean="0"/>
              <a:t>cooking</a:t>
            </a:r>
            <a:r>
              <a:rPr lang="it-IT" dirty="0" smtClean="0"/>
              <a:t> </a:t>
            </a:r>
            <a:r>
              <a:rPr lang="it-IT" dirty="0" err="1" smtClean="0"/>
              <a:t>methods</a:t>
            </a:r>
            <a:r>
              <a:rPr lang="it-IT" dirty="0" smtClean="0"/>
              <a:t> </a:t>
            </a:r>
            <a:r>
              <a:rPr lang="it-IT" dirty="0" err="1" smtClean="0"/>
              <a:t>has</a:t>
            </a:r>
            <a:r>
              <a:rPr lang="it-IT" dirty="0" smtClean="0"/>
              <a:t> </a:t>
            </a:r>
            <a:r>
              <a:rPr lang="it-IT" dirty="0" err="1" smtClean="0"/>
              <a:t>been</a:t>
            </a:r>
            <a:r>
              <a:rPr lang="it-IT" dirty="0" smtClean="0"/>
              <a:t> </a:t>
            </a:r>
            <a:r>
              <a:rPr lang="it-IT" dirty="0" err="1" smtClean="0"/>
              <a:t>shaped</a:t>
            </a:r>
            <a:r>
              <a:rPr lang="it-IT" dirty="0" smtClean="0"/>
              <a:t> </a:t>
            </a:r>
            <a:r>
              <a:rPr lang="it-IT" dirty="0" err="1" smtClean="0"/>
              <a:t>by</a:t>
            </a:r>
            <a:r>
              <a:rPr lang="it-IT" dirty="0" smtClean="0"/>
              <a:t> </a:t>
            </a:r>
            <a:r>
              <a:rPr lang="it-IT" dirty="0" err="1" smtClean="0"/>
              <a:t>this</a:t>
            </a:r>
            <a:r>
              <a:rPr lang="it-IT" dirty="0" smtClean="0"/>
              <a:t> area’s </a:t>
            </a:r>
            <a:r>
              <a:rPr lang="it-IT" dirty="0" err="1" smtClean="0"/>
              <a:t>contact</a:t>
            </a:r>
            <a:r>
              <a:rPr lang="it-IT" dirty="0" smtClean="0"/>
              <a:t> </a:t>
            </a:r>
            <a:r>
              <a:rPr lang="it-IT" dirty="0" err="1" smtClean="0"/>
              <a:t>with</a:t>
            </a:r>
            <a:r>
              <a:rPr lang="it-IT" dirty="0" smtClean="0"/>
              <a:t> </a:t>
            </a:r>
            <a:r>
              <a:rPr lang="it-IT" dirty="0" err="1" smtClean="0"/>
              <a:t>conquering</a:t>
            </a:r>
            <a:r>
              <a:rPr lang="it-IT" dirty="0" smtClean="0"/>
              <a:t> </a:t>
            </a:r>
            <a:r>
              <a:rPr lang="it-IT" dirty="0" err="1" smtClean="0"/>
              <a:t>cultures</a:t>
            </a:r>
            <a:r>
              <a:rPr lang="it-IT" dirty="0" smtClean="0"/>
              <a:t>: </a:t>
            </a:r>
            <a:r>
              <a:rPr lang="it-IT" dirty="0" err="1" smtClean="0"/>
              <a:t>Arabic</a:t>
            </a:r>
            <a:r>
              <a:rPr lang="it-IT" dirty="0" smtClean="0"/>
              <a:t>, </a:t>
            </a:r>
            <a:r>
              <a:rPr lang="it-IT" dirty="0" err="1" smtClean="0"/>
              <a:t>French</a:t>
            </a:r>
            <a:r>
              <a:rPr lang="it-IT" dirty="0" smtClean="0"/>
              <a:t>,</a:t>
            </a:r>
            <a:r>
              <a:rPr lang="it-IT" dirty="0" err="1" smtClean="0"/>
              <a:t>Spanish</a:t>
            </a:r>
            <a:r>
              <a:rPr lang="it-IT" dirty="0" smtClean="0"/>
              <a:t>,</a:t>
            </a:r>
            <a:r>
              <a:rPr lang="it-IT" dirty="0" err="1" smtClean="0"/>
              <a:t>Greek</a:t>
            </a:r>
            <a:r>
              <a:rPr lang="it-IT" dirty="0" smtClean="0"/>
              <a:t>. </a:t>
            </a:r>
            <a:r>
              <a:rPr lang="it-IT" dirty="0" err="1" smtClean="0"/>
              <a:t>All</a:t>
            </a:r>
            <a:r>
              <a:rPr lang="it-IT" dirty="0" smtClean="0"/>
              <a:t> </a:t>
            </a:r>
            <a:r>
              <a:rPr lang="it-IT" dirty="0" err="1" smtClean="0"/>
              <a:t>have</a:t>
            </a:r>
            <a:r>
              <a:rPr lang="it-IT" dirty="0" smtClean="0"/>
              <a:t> </a:t>
            </a:r>
            <a:r>
              <a:rPr lang="it-IT" dirty="0" err="1" smtClean="0"/>
              <a:t>left</a:t>
            </a:r>
            <a:r>
              <a:rPr lang="it-IT" dirty="0" smtClean="0"/>
              <a:t> </a:t>
            </a:r>
            <a:r>
              <a:rPr lang="it-IT" dirty="0" err="1" smtClean="0"/>
              <a:t>an</a:t>
            </a:r>
            <a:r>
              <a:rPr lang="it-IT" dirty="0" smtClean="0"/>
              <a:t> </a:t>
            </a:r>
            <a:r>
              <a:rPr lang="it-IT" dirty="0" err="1" smtClean="0"/>
              <a:t>imprint</a:t>
            </a:r>
            <a:r>
              <a:rPr lang="it-IT" dirty="0" smtClean="0"/>
              <a:t> on the </a:t>
            </a:r>
            <a:r>
              <a:rPr lang="it-IT" dirty="0" err="1" smtClean="0"/>
              <a:t>region</a:t>
            </a:r>
            <a:r>
              <a:rPr lang="it-IT" dirty="0" smtClean="0"/>
              <a:t>’s </a:t>
            </a:r>
            <a:r>
              <a:rPr lang="it-IT" dirty="0" err="1" smtClean="0"/>
              <a:t>traditions</a:t>
            </a:r>
            <a:r>
              <a:rPr lang="it-IT" dirty="0" smtClean="0"/>
              <a:t>, and </a:t>
            </a:r>
            <a:r>
              <a:rPr lang="it-IT" dirty="0" err="1" smtClean="0"/>
              <a:t>whether</a:t>
            </a:r>
            <a:r>
              <a:rPr lang="it-IT" dirty="0" smtClean="0"/>
              <a:t> the </a:t>
            </a:r>
            <a:r>
              <a:rPr lang="it-IT" dirty="0" err="1" smtClean="0"/>
              <a:t>influence</a:t>
            </a:r>
            <a:r>
              <a:rPr lang="it-IT" dirty="0" smtClean="0"/>
              <a:t> </a:t>
            </a:r>
            <a:r>
              <a:rPr lang="it-IT" dirty="0" err="1" smtClean="0"/>
              <a:t>has</a:t>
            </a:r>
            <a:r>
              <a:rPr lang="it-IT" dirty="0" smtClean="0"/>
              <a:t> </a:t>
            </a:r>
            <a:r>
              <a:rPr lang="it-IT" dirty="0" err="1" smtClean="0"/>
              <a:t>been</a:t>
            </a:r>
            <a:r>
              <a:rPr lang="it-IT" dirty="0" smtClean="0"/>
              <a:t> on </a:t>
            </a:r>
            <a:r>
              <a:rPr lang="it-IT" dirty="0" err="1" smtClean="0"/>
              <a:t>kitchen</a:t>
            </a:r>
            <a:r>
              <a:rPr lang="it-IT" dirty="0" smtClean="0"/>
              <a:t> </a:t>
            </a:r>
            <a:r>
              <a:rPr lang="it-IT" dirty="0" err="1" smtClean="0"/>
              <a:t>techniques</a:t>
            </a:r>
            <a:r>
              <a:rPr lang="it-IT" dirty="0" smtClean="0"/>
              <a:t> or </a:t>
            </a:r>
            <a:r>
              <a:rPr lang="it-IT" dirty="0" err="1" smtClean="0"/>
              <a:t>farming</a:t>
            </a:r>
            <a:r>
              <a:rPr lang="it-IT" dirty="0" smtClean="0"/>
              <a:t> or wine production, the end </a:t>
            </a:r>
            <a:r>
              <a:rPr lang="it-IT" dirty="0" err="1" smtClean="0"/>
              <a:t>results</a:t>
            </a:r>
            <a:r>
              <a:rPr lang="it-IT" dirty="0" smtClean="0"/>
              <a:t> are </a:t>
            </a:r>
            <a:r>
              <a:rPr lang="it-IT" dirty="0" err="1" smtClean="0"/>
              <a:t>deliciously</a:t>
            </a:r>
            <a:r>
              <a:rPr lang="it-IT" dirty="0" smtClean="0"/>
              <a:t> </a:t>
            </a:r>
            <a:r>
              <a:rPr lang="it-IT" dirty="0" err="1" smtClean="0"/>
              <a:t>calabrian</a:t>
            </a:r>
            <a:r>
              <a:rPr lang="it-IT" dirty="0" smtClean="0"/>
              <a:t>.</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StarryCalabrian</a:t>
            </a:r>
            <a:r>
              <a:rPr lang="it-IT" dirty="0" smtClean="0"/>
              <a:t>  </a:t>
            </a:r>
            <a:r>
              <a:rPr lang="it-IT" dirty="0" err="1" smtClean="0"/>
              <a:t>Chefs</a:t>
            </a:r>
            <a:r>
              <a:rPr lang="it-IT" dirty="0" smtClean="0"/>
              <a:t> : Antonio </a:t>
            </a:r>
            <a:r>
              <a:rPr lang="it-IT" dirty="0" err="1" smtClean="0"/>
              <a:t>Abbruzzino</a:t>
            </a:r>
            <a:r>
              <a:rPr lang="it-IT" dirty="0" smtClean="0"/>
              <a:t> and Caterina </a:t>
            </a:r>
            <a:r>
              <a:rPr lang="it-IT" dirty="0" err="1" smtClean="0"/>
              <a:t>Ceraudo</a:t>
            </a:r>
            <a:endParaRPr lang="it-IT" dirty="0"/>
          </a:p>
        </p:txBody>
      </p:sp>
      <p:sp>
        <p:nvSpPr>
          <p:cNvPr id="3" name="Segnaposto contenuto 2"/>
          <p:cNvSpPr>
            <a:spLocks noGrp="1"/>
          </p:cNvSpPr>
          <p:nvPr>
            <p:ph sz="quarter" idx="1"/>
          </p:nvPr>
        </p:nvSpPr>
        <p:spPr/>
        <p:txBody>
          <a:bodyPr/>
          <a:lstStyle/>
          <a:p>
            <a:r>
              <a:rPr lang="it-IT" dirty="0" smtClean="0"/>
              <a:t>Antonio </a:t>
            </a:r>
            <a:r>
              <a:rPr lang="it-IT" dirty="0" err="1" smtClean="0"/>
              <a:t>Abbruzzino</a:t>
            </a:r>
            <a:r>
              <a:rPr lang="it-IT" dirty="0" smtClean="0"/>
              <a:t> and Caterina </a:t>
            </a:r>
            <a:r>
              <a:rPr lang="it-IT" dirty="0" err="1" smtClean="0"/>
              <a:t>Ceraudo</a:t>
            </a:r>
            <a:r>
              <a:rPr lang="it-IT" dirty="0" smtClean="0"/>
              <a:t> are </a:t>
            </a:r>
            <a:r>
              <a:rPr lang="it-IT" dirty="0" err="1" smtClean="0"/>
              <a:t>two</a:t>
            </a:r>
            <a:r>
              <a:rPr lang="it-IT" dirty="0" smtClean="0"/>
              <a:t> </a:t>
            </a:r>
            <a:r>
              <a:rPr lang="it-IT" dirty="0" err="1" smtClean="0"/>
              <a:t>important</a:t>
            </a:r>
            <a:r>
              <a:rPr lang="it-IT" dirty="0" smtClean="0"/>
              <a:t> </a:t>
            </a:r>
            <a:r>
              <a:rPr lang="it-IT" dirty="0" err="1" smtClean="0"/>
              <a:t>starry</a:t>
            </a:r>
            <a:r>
              <a:rPr lang="it-IT" dirty="0" smtClean="0"/>
              <a:t> </a:t>
            </a:r>
            <a:r>
              <a:rPr lang="it-IT" dirty="0" err="1" smtClean="0"/>
              <a:t>calabrian</a:t>
            </a:r>
            <a:r>
              <a:rPr lang="it-IT" dirty="0" smtClean="0"/>
              <a:t> </a:t>
            </a:r>
            <a:r>
              <a:rPr lang="it-IT" dirty="0" err="1" smtClean="0"/>
              <a:t>chefs</a:t>
            </a:r>
            <a:r>
              <a:rPr lang="it-IT" dirty="0" smtClean="0"/>
              <a:t> </a:t>
            </a:r>
            <a:r>
              <a:rPr lang="it-IT" dirty="0" err="1" smtClean="0"/>
              <a:t>known</a:t>
            </a:r>
            <a:r>
              <a:rPr lang="it-IT" dirty="0" smtClean="0"/>
              <a:t>  </a:t>
            </a:r>
            <a:r>
              <a:rPr lang="it-IT" dirty="0" err="1" smtClean="0"/>
              <a:t>all</a:t>
            </a:r>
            <a:r>
              <a:rPr lang="it-IT" dirty="0" smtClean="0"/>
              <a:t> </a:t>
            </a:r>
            <a:r>
              <a:rPr lang="it-IT" dirty="0" err="1" smtClean="0"/>
              <a:t>over</a:t>
            </a:r>
            <a:r>
              <a:rPr lang="it-IT" dirty="0" smtClean="0"/>
              <a:t> the world and </a:t>
            </a:r>
            <a:r>
              <a:rPr lang="it-IT" dirty="0" err="1" smtClean="0"/>
              <a:t>appreciated</a:t>
            </a:r>
            <a:r>
              <a:rPr lang="it-IT" dirty="0" smtClean="0"/>
              <a:t> </a:t>
            </a:r>
            <a:r>
              <a:rPr lang="it-IT" dirty="0" err="1" smtClean="0"/>
              <a:t>from</a:t>
            </a:r>
            <a:r>
              <a:rPr lang="it-IT" dirty="0" smtClean="0"/>
              <a:t> the </a:t>
            </a:r>
            <a:r>
              <a:rPr lang="it-IT" dirty="0" err="1" smtClean="0"/>
              <a:t>biggest</a:t>
            </a:r>
            <a:r>
              <a:rPr lang="it-IT" dirty="0" smtClean="0"/>
              <a:t> and </a:t>
            </a:r>
            <a:r>
              <a:rPr lang="it-IT" dirty="0" err="1" smtClean="0"/>
              <a:t>famous</a:t>
            </a:r>
            <a:r>
              <a:rPr lang="it-IT" dirty="0" smtClean="0"/>
              <a:t> </a:t>
            </a:r>
            <a:r>
              <a:rPr lang="it-IT" dirty="0" err="1" smtClean="0"/>
              <a:t>international</a:t>
            </a:r>
            <a:r>
              <a:rPr lang="it-IT" dirty="0" smtClean="0"/>
              <a:t> </a:t>
            </a:r>
            <a:r>
              <a:rPr lang="it-IT" dirty="0" err="1" smtClean="0"/>
              <a:t>critics</a:t>
            </a:r>
            <a:r>
              <a:rPr lang="it-IT" dirty="0" smtClean="0"/>
              <a:t>. </a:t>
            </a:r>
          </a:p>
          <a:p>
            <a:r>
              <a:rPr lang="it-IT" dirty="0" err="1" smtClean="0"/>
              <a:t>Let</a:t>
            </a:r>
            <a:r>
              <a:rPr lang="it-IT" dirty="0" smtClean="0"/>
              <a:t>’s </a:t>
            </a:r>
            <a:r>
              <a:rPr lang="it-IT" dirty="0" err="1" smtClean="0"/>
              <a:t>meet</a:t>
            </a:r>
            <a:r>
              <a:rPr lang="it-IT" dirty="0" smtClean="0"/>
              <a:t> Antonio and Caterina </a:t>
            </a:r>
            <a:r>
              <a:rPr lang="it-IT" dirty="0" err="1" smtClean="0"/>
              <a:t>through</a:t>
            </a:r>
            <a:r>
              <a:rPr lang="it-IT" dirty="0" smtClean="0"/>
              <a:t>  </a:t>
            </a:r>
            <a:r>
              <a:rPr lang="it-IT" dirty="0" err="1" smtClean="0"/>
              <a:t>their</a:t>
            </a:r>
            <a:r>
              <a:rPr lang="it-IT" dirty="0" smtClean="0"/>
              <a:t> </a:t>
            </a:r>
            <a:r>
              <a:rPr lang="it-IT" dirty="0" err="1" smtClean="0"/>
              <a:t>delicious</a:t>
            </a:r>
            <a:r>
              <a:rPr lang="it-IT" dirty="0" smtClean="0"/>
              <a:t> </a:t>
            </a:r>
            <a:r>
              <a:rPr lang="it-IT" dirty="0" err="1" smtClean="0"/>
              <a:t>recipes</a:t>
            </a:r>
            <a:r>
              <a:rPr lang="it-IT" dirty="0" smtClean="0"/>
              <a:t> and </a:t>
            </a:r>
            <a:r>
              <a:rPr lang="it-IT" dirty="0" err="1" smtClean="0"/>
              <a:t>know</a:t>
            </a:r>
            <a:r>
              <a:rPr lang="it-IT" dirty="0" smtClean="0"/>
              <a:t> </a:t>
            </a:r>
            <a:r>
              <a:rPr lang="it-IT" dirty="0" err="1" smtClean="0"/>
              <a:t>their</a:t>
            </a:r>
            <a:r>
              <a:rPr lang="it-IT" dirty="0" smtClean="0"/>
              <a:t>  </a:t>
            </a:r>
            <a:r>
              <a:rPr lang="it-IT" dirty="0" err="1" smtClean="0"/>
              <a:t>personalities</a:t>
            </a:r>
            <a:r>
              <a:rPr lang="it-IT" dirty="0" smtClean="0"/>
              <a:t> and </a:t>
            </a:r>
            <a:r>
              <a:rPr lang="it-IT" dirty="0" err="1" smtClean="0"/>
              <a:t>ways</a:t>
            </a:r>
            <a:r>
              <a:rPr lang="it-IT" dirty="0" smtClean="0"/>
              <a:t> </a:t>
            </a:r>
            <a:r>
              <a:rPr lang="it-IT" dirty="0" err="1" smtClean="0"/>
              <a:t>of</a:t>
            </a:r>
            <a:r>
              <a:rPr lang="it-IT" dirty="0" smtClean="0"/>
              <a:t> </a:t>
            </a:r>
            <a:r>
              <a:rPr lang="it-IT" dirty="0" err="1" smtClean="0"/>
              <a:t>cooking</a:t>
            </a:r>
            <a:r>
              <a:rPr lang="it-IT"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1600200"/>
            <a:ext cx="8219256" cy="4781128"/>
          </a:xfrm>
        </p:spPr>
        <p:txBody>
          <a:bodyPr>
            <a:noAutofit/>
          </a:bodyPr>
          <a:lstStyle/>
          <a:p>
            <a:pPr algn="ctr">
              <a:buNone/>
            </a:pPr>
            <a:r>
              <a:rPr lang="it-IT" sz="1800" dirty="0">
                <a:latin typeface="Century Schoolbook" pitchFamily="18" charset="0"/>
              </a:rPr>
              <a:t>Antonio </a:t>
            </a:r>
            <a:r>
              <a:rPr lang="it-IT" sz="1800" dirty="0" err="1">
                <a:latin typeface="Century Schoolbook" pitchFamily="18" charset="0"/>
              </a:rPr>
              <a:t>Abbruzzino</a:t>
            </a:r>
            <a:r>
              <a:rPr lang="it-IT" sz="1800" dirty="0">
                <a:latin typeface="Century Schoolbook" pitchFamily="18" charset="0"/>
              </a:rPr>
              <a:t> </a:t>
            </a:r>
            <a:r>
              <a:rPr lang="it-IT" sz="1800" dirty="0" err="1">
                <a:latin typeface="Century Schoolbook" pitchFamily="18" charset="0"/>
              </a:rPr>
              <a:t>grew</a:t>
            </a:r>
            <a:r>
              <a:rPr lang="it-IT" sz="1800" dirty="0">
                <a:latin typeface="Century Schoolbook" pitchFamily="18" charset="0"/>
              </a:rPr>
              <a:t> up in Catanzaro.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was</a:t>
            </a:r>
            <a:r>
              <a:rPr lang="it-IT" sz="1800" dirty="0">
                <a:latin typeface="Century Schoolbook" pitchFamily="18" charset="0"/>
              </a:rPr>
              <a:t> </a:t>
            </a:r>
            <a:r>
              <a:rPr lang="it-IT" sz="1800" dirty="0" err="1">
                <a:latin typeface="Century Schoolbook" pitchFamily="18" charset="0"/>
              </a:rPr>
              <a:t>influenced</a:t>
            </a:r>
            <a:r>
              <a:rPr lang="it-IT" sz="1800" dirty="0">
                <a:latin typeface="Century Schoolbook" pitchFamily="18" charset="0"/>
              </a:rPr>
              <a:t> </a:t>
            </a:r>
            <a:r>
              <a:rPr lang="it-IT" sz="1800" dirty="0" err="1">
                <a:latin typeface="Century Schoolbook" pitchFamily="18" charset="0"/>
              </a:rPr>
              <a:t>by</a:t>
            </a:r>
            <a:r>
              <a:rPr lang="it-IT" sz="1800" dirty="0">
                <a:latin typeface="Century Schoolbook" pitchFamily="18" charset="0"/>
              </a:rPr>
              <a:t> </a:t>
            </a:r>
            <a:r>
              <a:rPr lang="it-IT" sz="1800" dirty="0" err="1">
                <a:latin typeface="Century Schoolbook" pitchFamily="18" charset="0"/>
              </a:rPr>
              <a:t>his</a:t>
            </a:r>
            <a:r>
              <a:rPr lang="it-IT" sz="1800" dirty="0">
                <a:latin typeface="Century Schoolbook" pitchFamily="18" charset="0"/>
              </a:rPr>
              <a:t> </a:t>
            </a:r>
            <a:r>
              <a:rPr lang="it-IT" sz="1800" dirty="0" err="1">
                <a:latin typeface="Century Schoolbook" pitchFamily="18" charset="0"/>
              </a:rPr>
              <a:t>mother</a:t>
            </a:r>
            <a:r>
              <a:rPr lang="it-IT" sz="1800" dirty="0">
                <a:latin typeface="Century Schoolbook" pitchFamily="18" charset="0"/>
              </a:rPr>
              <a:t> </a:t>
            </a:r>
            <a:r>
              <a:rPr lang="it-IT" sz="1800" dirty="0" err="1">
                <a:latin typeface="Century Schoolbook" pitchFamily="18" charset="0"/>
              </a:rPr>
              <a:t>that</a:t>
            </a:r>
            <a:r>
              <a:rPr lang="it-IT" sz="1800" dirty="0">
                <a:latin typeface="Century Schoolbook" pitchFamily="18" charset="0"/>
              </a:rPr>
              <a:t> </a:t>
            </a:r>
            <a:r>
              <a:rPr lang="it-IT" sz="1800" dirty="0" err="1">
                <a:latin typeface="Century Schoolbook" pitchFamily="18" charset="0"/>
              </a:rPr>
              <a:t>had</a:t>
            </a:r>
            <a:r>
              <a:rPr lang="it-IT" sz="1800" dirty="0">
                <a:latin typeface="Century Schoolbook" pitchFamily="18" charset="0"/>
              </a:rPr>
              <a:t> a </a:t>
            </a:r>
            <a:r>
              <a:rPr lang="it-IT" sz="1800" dirty="0" err="1">
                <a:latin typeface="Century Schoolbook" pitchFamily="18" charset="0"/>
              </a:rPr>
              <a:t>lot</a:t>
            </a:r>
            <a:r>
              <a:rPr lang="it-IT" sz="1800" dirty="0">
                <a:latin typeface="Century Schoolbook" pitchFamily="18" charset="0"/>
              </a:rPr>
              <a:t> </a:t>
            </a:r>
            <a:r>
              <a:rPr lang="it-IT" sz="1800" dirty="0" err="1">
                <a:latin typeface="Century Schoolbook" pitchFamily="18" charset="0"/>
              </a:rPr>
              <a:t>of</a:t>
            </a:r>
            <a:r>
              <a:rPr lang="it-IT" sz="1800" dirty="0">
                <a:latin typeface="Century Schoolbook" pitchFamily="18" charset="0"/>
              </a:rPr>
              <a:t> </a:t>
            </a:r>
            <a:r>
              <a:rPr lang="it-IT" sz="1800" dirty="0" err="1">
                <a:latin typeface="Century Schoolbook" pitchFamily="18" charset="0"/>
              </a:rPr>
              <a:t>italian</a:t>
            </a:r>
            <a:r>
              <a:rPr lang="it-IT" sz="1800" dirty="0">
                <a:latin typeface="Century Schoolbook" pitchFamily="18" charset="0"/>
              </a:rPr>
              <a:t> </a:t>
            </a:r>
            <a:r>
              <a:rPr lang="it-IT" sz="1800" dirty="0" err="1">
                <a:latin typeface="Century Schoolbook" pitchFamily="18" charset="0"/>
              </a:rPr>
              <a:t>restaurants</a:t>
            </a:r>
            <a:r>
              <a:rPr lang="it-IT" sz="1800" dirty="0">
                <a:latin typeface="Century Schoolbook" pitchFamily="18" charset="0"/>
              </a:rPr>
              <a:t> in </a:t>
            </a:r>
            <a:r>
              <a:rPr lang="it-IT" sz="1800" dirty="0" err="1">
                <a:latin typeface="Century Schoolbook" pitchFamily="18" charset="0"/>
              </a:rPr>
              <a:t>Germany</a:t>
            </a:r>
            <a:r>
              <a:rPr lang="it-IT" sz="1800" dirty="0">
                <a:latin typeface="Century Schoolbook" pitchFamily="18" charset="0"/>
              </a:rPr>
              <a:t>. </a:t>
            </a:r>
            <a:r>
              <a:rPr lang="it-IT" sz="1800" dirty="0" err="1">
                <a:latin typeface="Century Schoolbook" pitchFamily="18" charset="0"/>
              </a:rPr>
              <a:t>After</a:t>
            </a:r>
            <a:r>
              <a:rPr lang="it-IT" sz="1800" dirty="0">
                <a:latin typeface="Century Schoolbook" pitchFamily="18" charset="0"/>
              </a:rPr>
              <a:t> </a:t>
            </a:r>
            <a:r>
              <a:rPr lang="it-IT" sz="1800" dirty="0" err="1">
                <a:latin typeface="Century Schoolbook" pitchFamily="18" charset="0"/>
              </a:rPr>
              <a:t>attending</a:t>
            </a:r>
            <a:r>
              <a:rPr lang="it-IT" sz="1800" dirty="0">
                <a:latin typeface="Century Schoolbook" pitchFamily="18" charset="0"/>
              </a:rPr>
              <a:t> </a:t>
            </a:r>
            <a:r>
              <a:rPr lang="it-IT" sz="1800" dirty="0" err="1">
                <a:latin typeface="Century Schoolbook" pitchFamily="18" charset="0"/>
              </a:rPr>
              <a:t>culinary</a:t>
            </a:r>
            <a:r>
              <a:rPr lang="it-IT" sz="1800" dirty="0">
                <a:latin typeface="Century Schoolbook" pitchFamily="18" charset="0"/>
              </a:rPr>
              <a:t> </a:t>
            </a:r>
            <a:r>
              <a:rPr lang="it-IT" sz="1800" dirty="0" err="1">
                <a:latin typeface="Century Schoolbook" pitchFamily="18" charset="0"/>
              </a:rPr>
              <a:t>school</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went</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a:t>
            </a:r>
            <a:r>
              <a:rPr lang="it-IT" sz="1800" dirty="0" err="1">
                <a:latin typeface="Century Schoolbook" pitchFamily="18" charset="0"/>
              </a:rPr>
              <a:t>Japan</a:t>
            </a:r>
            <a:r>
              <a:rPr lang="it-IT" sz="1800" dirty="0">
                <a:latin typeface="Century Schoolbook" pitchFamily="18" charset="0"/>
              </a:rPr>
              <a:t>, Russia, </a:t>
            </a:r>
            <a:r>
              <a:rPr lang="it-IT" sz="1800" dirty="0" err="1">
                <a:latin typeface="Century Schoolbook" pitchFamily="18" charset="0"/>
              </a:rPr>
              <a:t>Turkey</a:t>
            </a:r>
            <a:r>
              <a:rPr lang="it-IT" sz="1800" dirty="0">
                <a:latin typeface="Century Schoolbook" pitchFamily="18" charset="0"/>
              </a:rPr>
              <a:t>, </a:t>
            </a:r>
            <a:r>
              <a:rPr lang="it-IT" sz="1800" dirty="0" err="1">
                <a:latin typeface="Century Schoolbook" pitchFamily="18" charset="0"/>
              </a:rPr>
              <a:t>Germany</a:t>
            </a:r>
            <a:r>
              <a:rPr lang="it-IT" sz="1800" dirty="0">
                <a:latin typeface="Century Schoolbook" pitchFamily="18" charset="0"/>
              </a:rPr>
              <a:t> </a:t>
            </a:r>
            <a:r>
              <a:rPr lang="it-IT" sz="1800" dirty="0" err="1">
                <a:latin typeface="Century Schoolbook" pitchFamily="18" charset="0"/>
              </a:rPr>
              <a:t>but</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wasn</a:t>
            </a:r>
            <a:r>
              <a:rPr lang="it-IT" sz="1800" dirty="0">
                <a:latin typeface="Century Schoolbook" pitchFamily="18" charset="0"/>
              </a:rPr>
              <a:t>’t </a:t>
            </a:r>
            <a:r>
              <a:rPr lang="it-IT" sz="1800" dirty="0" err="1">
                <a:latin typeface="Century Schoolbook" pitchFamily="18" charset="0"/>
              </a:rPr>
              <a:t>lucky</a:t>
            </a:r>
            <a:r>
              <a:rPr lang="it-IT" sz="1800" dirty="0">
                <a:latin typeface="Century Schoolbook" pitchFamily="18" charset="0"/>
              </a:rPr>
              <a:t> </a:t>
            </a:r>
            <a:r>
              <a:rPr lang="it-IT" sz="1800" dirty="0" err="1">
                <a:latin typeface="Century Schoolbook" pitchFamily="18" charset="0"/>
              </a:rPr>
              <a:t>enough</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work </a:t>
            </a:r>
            <a:r>
              <a:rPr lang="it-IT" sz="1800" dirty="0" err="1">
                <a:latin typeface="Century Schoolbook" pitchFamily="18" charset="0"/>
              </a:rPr>
              <a:t>with</a:t>
            </a:r>
            <a:r>
              <a:rPr lang="it-IT" sz="1800" dirty="0">
                <a:latin typeface="Century Schoolbook" pitchFamily="18" charset="0"/>
              </a:rPr>
              <a:t> the </a:t>
            </a:r>
            <a:r>
              <a:rPr lang="it-IT" sz="1800" dirty="0" err="1">
                <a:latin typeface="Century Schoolbook" pitchFamily="18" charset="0"/>
              </a:rPr>
              <a:t>great</a:t>
            </a:r>
            <a:r>
              <a:rPr lang="it-IT" sz="1800" dirty="0">
                <a:latin typeface="Century Schoolbook" pitchFamily="18" charset="0"/>
              </a:rPr>
              <a:t> </a:t>
            </a:r>
            <a:r>
              <a:rPr lang="it-IT" sz="1800" dirty="0" err="1">
                <a:latin typeface="Century Schoolbook" pitchFamily="18" charset="0"/>
              </a:rPr>
              <a:t>chefs</a:t>
            </a:r>
            <a:r>
              <a:rPr lang="it-IT" sz="1800" dirty="0">
                <a:latin typeface="Century Schoolbook" pitchFamily="18" charset="0"/>
              </a:rPr>
              <a:t> </a:t>
            </a:r>
            <a:r>
              <a:rPr lang="it-IT" sz="1800" dirty="0" err="1">
                <a:latin typeface="Century Schoolbook" pitchFamily="18" charset="0"/>
              </a:rPr>
              <a:t>of</a:t>
            </a:r>
            <a:r>
              <a:rPr lang="it-IT" sz="1800" dirty="0">
                <a:latin typeface="Century Schoolbook" pitchFamily="18" charset="0"/>
              </a:rPr>
              <a:t> the world so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had</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a:t>
            </a:r>
            <a:r>
              <a:rPr lang="it-IT" sz="1800" dirty="0" err="1">
                <a:latin typeface="Century Schoolbook" pitchFamily="18" charset="0"/>
              </a:rPr>
              <a:t>borrow</a:t>
            </a:r>
            <a:r>
              <a:rPr lang="it-IT" sz="1800" dirty="0">
                <a:latin typeface="Century Schoolbook" pitchFamily="18" charset="0"/>
              </a:rPr>
              <a:t> </a:t>
            </a:r>
            <a:r>
              <a:rPr lang="it-IT" sz="1800" dirty="0" err="1">
                <a:latin typeface="Century Schoolbook" pitchFamily="18" charset="0"/>
              </a:rPr>
              <a:t>ideas</a:t>
            </a:r>
            <a:r>
              <a:rPr lang="it-IT" sz="1800" dirty="0">
                <a:latin typeface="Century Schoolbook" pitchFamily="18" charset="0"/>
              </a:rPr>
              <a:t> </a:t>
            </a:r>
            <a:r>
              <a:rPr lang="it-IT" sz="1800" dirty="0" err="1">
                <a:latin typeface="Century Schoolbook" pitchFamily="18" charset="0"/>
              </a:rPr>
              <a:t>from</a:t>
            </a:r>
            <a:r>
              <a:rPr lang="it-IT" sz="1800" dirty="0">
                <a:latin typeface="Century Schoolbook" pitchFamily="18" charset="0"/>
              </a:rPr>
              <a:t> </a:t>
            </a:r>
            <a:r>
              <a:rPr lang="it-IT" sz="1800" dirty="0" err="1">
                <a:latin typeface="Century Schoolbook" pitchFamily="18" charset="0"/>
              </a:rPr>
              <a:t>here</a:t>
            </a:r>
            <a:r>
              <a:rPr lang="it-IT" sz="1800" dirty="0">
                <a:latin typeface="Century Schoolbook" pitchFamily="18" charset="0"/>
              </a:rPr>
              <a:t> and </a:t>
            </a:r>
            <a:r>
              <a:rPr lang="it-IT" sz="1800" dirty="0" err="1">
                <a:latin typeface="Century Schoolbook" pitchFamily="18" charset="0"/>
              </a:rPr>
              <a:t>there</a:t>
            </a:r>
            <a:r>
              <a:rPr lang="it-IT" sz="1800" dirty="0">
                <a:latin typeface="Century Schoolbook" pitchFamily="18" charset="0"/>
              </a:rPr>
              <a:t>. </a:t>
            </a:r>
            <a:r>
              <a:rPr lang="it-IT" sz="1800" dirty="0" err="1">
                <a:latin typeface="Century Schoolbook" pitchFamily="18" charset="0"/>
              </a:rPr>
              <a:t>Then</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decided</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open a </a:t>
            </a:r>
            <a:r>
              <a:rPr lang="it-IT" sz="1800" dirty="0" err="1">
                <a:latin typeface="Century Schoolbook" pitchFamily="18" charset="0"/>
              </a:rPr>
              <a:t>restaurant</a:t>
            </a:r>
            <a:r>
              <a:rPr lang="it-IT" sz="1800" dirty="0">
                <a:latin typeface="Century Schoolbook" pitchFamily="18" charset="0"/>
              </a:rPr>
              <a:t> in </a:t>
            </a:r>
            <a:r>
              <a:rPr lang="it-IT" sz="1800" dirty="0" err="1">
                <a:latin typeface="Century Schoolbook" pitchFamily="18" charset="0"/>
              </a:rPr>
              <a:t>Cantanzaro</a:t>
            </a:r>
            <a:r>
              <a:rPr lang="it-IT" sz="1800" dirty="0">
                <a:latin typeface="Century Schoolbook" pitchFamily="18" charset="0"/>
              </a:rPr>
              <a:t> (Calabria) </a:t>
            </a:r>
            <a:r>
              <a:rPr lang="it-IT" sz="1800" dirty="0" err="1">
                <a:latin typeface="Century Schoolbook" pitchFamily="18" charset="0"/>
              </a:rPr>
              <a:t>with</a:t>
            </a:r>
            <a:r>
              <a:rPr lang="it-IT" sz="1800" dirty="0">
                <a:latin typeface="Century Schoolbook" pitchFamily="18" charset="0"/>
              </a:rPr>
              <a:t> </a:t>
            </a:r>
            <a:r>
              <a:rPr lang="it-IT" sz="1800" dirty="0" err="1">
                <a:latin typeface="Century Schoolbook" pitchFamily="18" charset="0"/>
              </a:rPr>
              <a:t>his</a:t>
            </a:r>
            <a:r>
              <a:rPr lang="it-IT" sz="1800" dirty="0">
                <a:latin typeface="Century Schoolbook" pitchFamily="18" charset="0"/>
              </a:rPr>
              <a:t> </a:t>
            </a:r>
            <a:r>
              <a:rPr lang="it-IT" sz="1800" dirty="0" err="1">
                <a:latin typeface="Century Schoolbook" pitchFamily="18" charset="0"/>
              </a:rPr>
              <a:t>wife</a:t>
            </a:r>
            <a:r>
              <a:rPr lang="it-IT" sz="1800" dirty="0">
                <a:latin typeface="Century Schoolbook" pitchFamily="18" charset="0"/>
              </a:rPr>
              <a:t> Rosetta. Antonio’s </a:t>
            </a:r>
            <a:r>
              <a:rPr lang="it-IT" sz="1800" dirty="0" err="1">
                <a:latin typeface="Century Schoolbook" pitchFamily="18" charset="0"/>
              </a:rPr>
              <a:t>restaurant</a:t>
            </a:r>
            <a:r>
              <a:rPr lang="it-IT" sz="1800" dirty="0">
                <a:latin typeface="Century Schoolbook" pitchFamily="18" charset="0"/>
              </a:rPr>
              <a:t> </a:t>
            </a:r>
            <a:r>
              <a:rPr lang="it-IT" sz="1800" dirty="0" err="1">
                <a:latin typeface="Century Schoolbook" pitchFamily="18" charset="0"/>
              </a:rPr>
              <a:t>was</a:t>
            </a:r>
            <a:r>
              <a:rPr lang="it-IT" sz="1800" dirty="0">
                <a:latin typeface="Century Schoolbook" pitchFamily="18" charset="0"/>
              </a:rPr>
              <a:t> </a:t>
            </a:r>
            <a:r>
              <a:rPr lang="it-IT" sz="1800" dirty="0" err="1">
                <a:latin typeface="Century Schoolbook" pitchFamily="18" charset="0"/>
              </a:rPr>
              <a:t>awarded</a:t>
            </a:r>
            <a:r>
              <a:rPr lang="it-IT" sz="1800" dirty="0">
                <a:latin typeface="Century Schoolbook" pitchFamily="18" charset="0"/>
              </a:rPr>
              <a:t> a Michelin star in 2013.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works</a:t>
            </a:r>
            <a:r>
              <a:rPr lang="it-IT" sz="1800" dirty="0">
                <a:latin typeface="Century Schoolbook" pitchFamily="18" charset="0"/>
              </a:rPr>
              <a:t> </a:t>
            </a:r>
            <a:r>
              <a:rPr lang="it-IT" sz="1800" dirty="0" err="1">
                <a:latin typeface="Century Schoolbook" pitchFamily="18" charset="0"/>
              </a:rPr>
              <a:t>with</a:t>
            </a:r>
            <a:r>
              <a:rPr lang="it-IT" sz="1800" dirty="0">
                <a:latin typeface="Century Schoolbook" pitchFamily="18" charset="0"/>
              </a:rPr>
              <a:t> </a:t>
            </a:r>
            <a:r>
              <a:rPr lang="it-IT" sz="1800" dirty="0" err="1">
                <a:latin typeface="Century Schoolbook" pitchFamily="18" charset="0"/>
              </a:rPr>
              <a:t>his</a:t>
            </a:r>
            <a:r>
              <a:rPr lang="it-IT" sz="1800" dirty="0">
                <a:latin typeface="Century Schoolbook" pitchFamily="18" charset="0"/>
              </a:rPr>
              <a:t> son Luca and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has</a:t>
            </a:r>
            <a:r>
              <a:rPr lang="it-IT" sz="1800" dirty="0">
                <a:latin typeface="Century Schoolbook" pitchFamily="18" charset="0"/>
              </a:rPr>
              <a:t> </a:t>
            </a:r>
            <a:r>
              <a:rPr lang="it-IT" sz="1800" dirty="0" err="1">
                <a:latin typeface="Century Schoolbook" pitchFamily="18" charset="0"/>
              </a:rPr>
              <a:t>brought</a:t>
            </a:r>
            <a:r>
              <a:rPr lang="it-IT" sz="1800" dirty="0">
                <a:latin typeface="Century Schoolbook" pitchFamily="18" charset="0"/>
              </a:rPr>
              <a:t> </a:t>
            </a:r>
            <a:r>
              <a:rPr lang="it-IT" sz="1800" dirty="0" err="1">
                <a:latin typeface="Century Schoolbook" pitchFamily="18" charset="0"/>
              </a:rPr>
              <a:t>new</a:t>
            </a:r>
            <a:r>
              <a:rPr lang="it-IT" sz="1800" dirty="0">
                <a:latin typeface="Century Schoolbook" pitchFamily="18" charset="0"/>
              </a:rPr>
              <a:t> </a:t>
            </a:r>
            <a:r>
              <a:rPr lang="it-IT" sz="1800" dirty="0" err="1">
                <a:latin typeface="Century Schoolbook" pitchFamily="18" charset="0"/>
              </a:rPr>
              <a:t>ideas</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the </a:t>
            </a:r>
            <a:r>
              <a:rPr lang="it-IT" sz="1800" dirty="0" err="1">
                <a:latin typeface="Century Schoolbook" pitchFamily="18" charset="0"/>
              </a:rPr>
              <a:t>kitchen</a:t>
            </a:r>
            <a:r>
              <a:rPr lang="it-IT" sz="1800" dirty="0">
                <a:latin typeface="Century Schoolbook" pitchFamily="18" charset="0"/>
              </a:rPr>
              <a:t>. ‘I </a:t>
            </a:r>
            <a:r>
              <a:rPr lang="it-IT" sz="1800" dirty="0" err="1">
                <a:latin typeface="Century Schoolbook" pitchFamily="18" charset="0"/>
              </a:rPr>
              <a:t>have</a:t>
            </a:r>
            <a:r>
              <a:rPr lang="it-IT" sz="1800" dirty="0">
                <a:latin typeface="Century Schoolbook" pitchFamily="18" charset="0"/>
              </a:rPr>
              <a:t> </a:t>
            </a:r>
            <a:r>
              <a:rPr lang="it-IT" sz="1800" dirty="0" err="1">
                <a:latin typeface="Century Schoolbook" pitchFamily="18" charset="0"/>
              </a:rPr>
              <a:t>to</a:t>
            </a:r>
            <a:r>
              <a:rPr lang="it-IT" sz="1800" dirty="0">
                <a:latin typeface="Century Schoolbook" pitchFamily="18" charset="0"/>
              </a:rPr>
              <a:t> </a:t>
            </a:r>
            <a:r>
              <a:rPr lang="it-IT" sz="1800" dirty="0" err="1">
                <a:latin typeface="Century Schoolbook" pitchFamily="18" charset="0"/>
              </a:rPr>
              <a:t>credit</a:t>
            </a:r>
            <a:r>
              <a:rPr lang="it-IT" sz="1800" dirty="0">
                <a:latin typeface="Century Schoolbook" pitchFamily="18" charset="0"/>
              </a:rPr>
              <a:t> </a:t>
            </a:r>
            <a:r>
              <a:rPr lang="it-IT" sz="1800" dirty="0" err="1">
                <a:latin typeface="Century Schoolbook" pitchFamily="18" charset="0"/>
              </a:rPr>
              <a:t>him</a:t>
            </a:r>
            <a:r>
              <a:rPr lang="it-IT" sz="1800" dirty="0">
                <a:latin typeface="Century Schoolbook" pitchFamily="18" charset="0"/>
              </a:rPr>
              <a:t> </a:t>
            </a:r>
            <a:r>
              <a:rPr lang="it-IT" sz="1800" dirty="0" err="1">
                <a:latin typeface="Century Schoolbook" pitchFamily="18" charset="0"/>
              </a:rPr>
              <a:t>with</a:t>
            </a:r>
            <a:r>
              <a:rPr lang="it-IT" sz="1800" dirty="0">
                <a:latin typeface="Century Schoolbook" pitchFamily="18" charset="0"/>
              </a:rPr>
              <a:t> the </a:t>
            </a:r>
            <a:r>
              <a:rPr lang="it-IT" sz="1800" dirty="0" err="1">
                <a:latin typeface="Century Schoolbook" pitchFamily="18" charset="0"/>
              </a:rPr>
              <a:t>star.</a:t>
            </a:r>
            <a:r>
              <a:rPr lang="it-IT" sz="1800" dirty="0">
                <a:latin typeface="Century Schoolbook" pitchFamily="18" charset="0"/>
              </a:rPr>
              <a:t>’ –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says</a:t>
            </a:r>
            <a:r>
              <a:rPr lang="it-IT" sz="1800" dirty="0">
                <a:latin typeface="Century Schoolbook" pitchFamily="18" charset="0"/>
              </a:rPr>
              <a:t>. Luca </a:t>
            </a:r>
            <a:r>
              <a:rPr lang="it-IT" sz="1800" dirty="0" err="1">
                <a:latin typeface="Century Schoolbook" pitchFamily="18" charset="0"/>
              </a:rPr>
              <a:t>would</a:t>
            </a:r>
            <a:r>
              <a:rPr lang="it-IT" sz="1800" dirty="0">
                <a:latin typeface="Century Schoolbook" pitchFamily="18" charset="0"/>
              </a:rPr>
              <a:t> </a:t>
            </a:r>
            <a:r>
              <a:rPr lang="it-IT" sz="1800" dirty="0" err="1">
                <a:latin typeface="Century Schoolbook" pitchFamily="18" charset="0"/>
              </a:rPr>
              <a:t>become</a:t>
            </a:r>
            <a:r>
              <a:rPr lang="it-IT" sz="1800" dirty="0">
                <a:latin typeface="Century Schoolbook" pitchFamily="18" charset="0"/>
              </a:rPr>
              <a:t> a chef and at the moment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works</a:t>
            </a:r>
            <a:r>
              <a:rPr lang="it-IT" sz="1800" dirty="0">
                <a:latin typeface="Century Schoolbook" pitchFamily="18" charset="0"/>
              </a:rPr>
              <a:t> in </a:t>
            </a:r>
            <a:r>
              <a:rPr lang="it-IT" sz="1800" dirty="0" err="1">
                <a:latin typeface="Century Schoolbook" pitchFamily="18" charset="0"/>
              </a:rPr>
              <a:t>his</a:t>
            </a:r>
            <a:r>
              <a:rPr lang="it-IT" sz="1800" dirty="0">
                <a:latin typeface="Century Schoolbook" pitchFamily="18" charset="0"/>
              </a:rPr>
              <a:t> </a:t>
            </a:r>
            <a:r>
              <a:rPr lang="it-IT" sz="1800" dirty="0" err="1">
                <a:latin typeface="Century Schoolbook" pitchFamily="18" charset="0"/>
              </a:rPr>
              <a:t>parents</a:t>
            </a:r>
            <a:r>
              <a:rPr lang="it-IT" sz="1800" dirty="0">
                <a:latin typeface="Century Schoolbook" pitchFamily="18" charset="0"/>
              </a:rPr>
              <a:t>’ </a:t>
            </a:r>
            <a:r>
              <a:rPr lang="it-IT" sz="1800" dirty="0" err="1">
                <a:latin typeface="Century Schoolbook" pitchFamily="18" charset="0"/>
              </a:rPr>
              <a:t>restaurant</a:t>
            </a:r>
            <a:r>
              <a:rPr lang="it-IT" sz="1800" dirty="0">
                <a:latin typeface="Century Schoolbook" pitchFamily="18" charset="0"/>
              </a:rPr>
              <a:t>. </a:t>
            </a:r>
            <a:r>
              <a:rPr lang="it-IT" sz="1800" dirty="0" err="1">
                <a:latin typeface="Century Schoolbook" pitchFamily="18" charset="0"/>
              </a:rPr>
              <a:t>After</a:t>
            </a:r>
            <a:r>
              <a:rPr lang="it-IT" sz="1800" dirty="0">
                <a:latin typeface="Century Schoolbook" pitchFamily="18" charset="0"/>
              </a:rPr>
              <a:t> </a:t>
            </a:r>
            <a:r>
              <a:rPr lang="it-IT" sz="1800" dirty="0" err="1">
                <a:latin typeface="Century Schoolbook" pitchFamily="18" charset="0"/>
              </a:rPr>
              <a:t>leaving</a:t>
            </a:r>
            <a:r>
              <a:rPr lang="it-IT" sz="1800" dirty="0">
                <a:latin typeface="Century Schoolbook" pitchFamily="18" charset="0"/>
              </a:rPr>
              <a:t> </a:t>
            </a:r>
            <a:r>
              <a:rPr lang="it-IT" sz="1800" dirty="0" err="1">
                <a:latin typeface="Century Schoolbook" pitchFamily="18" charset="0"/>
              </a:rPr>
              <a:t>school</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travelled</a:t>
            </a:r>
            <a:r>
              <a:rPr lang="it-IT" sz="1800" dirty="0">
                <a:latin typeface="Century Schoolbook" pitchFamily="18" charset="0"/>
              </a:rPr>
              <a:t> and </a:t>
            </a:r>
            <a:r>
              <a:rPr lang="it-IT" sz="1800" dirty="0" err="1">
                <a:latin typeface="Century Schoolbook" pitchFamily="18" charset="0"/>
              </a:rPr>
              <a:t>worked</a:t>
            </a:r>
            <a:r>
              <a:rPr lang="it-IT" sz="1800" dirty="0">
                <a:latin typeface="Century Schoolbook" pitchFamily="18" charset="0"/>
              </a:rPr>
              <a:t> </a:t>
            </a:r>
            <a:r>
              <a:rPr lang="it-IT" sz="1800" dirty="0" err="1">
                <a:latin typeface="Century Schoolbook" pitchFamily="18" charset="0"/>
              </a:rPr>
              <a:t>with</a:t>
            </a:r>
            <a:r>
              <a:rPr lang="it-IT" sz="1800" dirty="0">
                <a:latin typeface="Century Schoolbook" pitchFamily="18" charset="0"/>
              </a:rPr>
              <a:t> </a:t>
            </a:r>
            <a:r>
              <a:rPr lang="it-IT" sz="1800" dirty="0" err="1">
                <a:latin typeface="Century Schoolbook" pitchFamily="18" charset="0"/>
              </a:rPr>
              <a:t>chefs</a:t>
            </a:r>
            <a:r>
              <a:rPr lang="it-IT" sz="1800" dirty="0">
                <a:latin typeface="Century Schoolbook" pitchFamily="18" charset="0"/>
              </a:rPr>
              <a:t> </a:t>
            </a:r>
            <a:r>
              <a:rPr lang="it-IT" sz="1800" dirty="0" err="1">
                <a:latin typeface="Century Schoolbook" pitchFamily="18" charset="0"/>
              </a:rPr>
              <a:t>such</a:t>
            </a:r>
            <a:r>
              <a:rPr lang="it-IT" sz="1800" dirty="0">
                <a:latin typeface="Century Schoolbook" pitchFamily="18" charset="0"/>
              </a:rPr>
              <a:t> </a:t>
            </a:r>
            <a:r>
              <a:rPr lang="it-IT" sz="1800" dirty="0" err="1">
                <a:latin typeface="Century Schoolbook" pitchFamily="18" charset="0"/>
              </a:rPr>
              <a:t>as</a:t>
            </a:r>
            <a:r>
              <a:rPr lang="it-IT" sz="1800" dirty="0">
                <a:latin typeface="Century Schoolbook" pitchFamily="18" charset="0"/>
              </a:rPr>
              <a:t> Gennaro Esposito; </a:t>
            </a:r>
            <a:r>
              <a:rPr lang="it-IT" sz="1800" dirty="0" err="1">
                <a:latin typeface="Century Schoolbook" pitchFamily="18" charset="0"/>
              </a:rPr>
              <a:t>travelling</a:t>
            </a:r>
            <a:r>
              <a:rPr lang="it-IT" sz="1800" dirty="0">
                <a:latin typeface="Century Schoolbook" pitchFamily="18" charset="0"/>
              </a:rPr>
              <a:t> </a:t>
            </a:r>
            <a:r>
              <a:rPr lang="it-IT" sz="1800" dirty="0" err="1">
                <a:latin typeface="Century Schoolbook" pitchFamily="18" charset="0"/>
              </a:rPr>
              <a:t>helps</a:t>
            </a:r>
            <a:r>
              <a:rPr lang="it-IT" sz="1800" dirty="0">
                <a:latin typeface="Century Schoolbook" pitchFamily="18" charset="0"/>
              </a:rPr>
              <a:t> Luca </a:t>
            </a:r>
            <a:r>
              <a:rPr lang="it-IT" sz="1800" dirty="0" err="1">
                <a:latin typeface="Century Schoolbook" pitchFamily="18" charset="0"/>
              </a:rPr>
              <a:t>to</a:t>
            </a:r>
            <a:r>
              <a:rPr lang="it-IT" sz="1800" dirty="0">
                <a:latin typeface="Century Schoolbook" pitchFamily="18" charset="0"/>
              </a:rPr>
              <a:t> express </a:t>
            </a:r>
            <a:r>
              <a:rPr lang="it-IT" sz="1800" dirty="0" err="1">
                <a:latin typeface="Century Schoolbook" pitchFamily="18" charset="0"/>
              </a:rPr>
              <a:t>himself</a:t>
            </a:r>
            <a:r>
              <a:rPr lang="it-IT" sz="1800" dirty="0">
                <a:latin typeface="Century Schoolbook" pitchFamily="18" charset="0"/>
              </a:rPr>
              <a:t> and </a:t>
            </a:r>
            <a:r>
              <a:rPr lang="it-IT" sz="1800" dirty="0" err="1">
                <a:latin typeface="Century Schoolbook" pitchFamily="18" charset="0"/>
              </a:rPr>
              <a:t>find</a:t>
            </a:r>
            <a:r>
              <a:rPr lang="it-IT" sz="1800" dirty="0">
                <a:latin typeface="Century Schoolbook" pitchFamily="18" charset="0"/>
              </a:rPr>
              <a:t> </a:t>
            </a:r>
            <a:r>
              <a:rPr lang="it-IT" sz="1800" dirty="0" err="1">
                <a:latin typeface="Century Schoolbook" pitchFamily="18" charset="0"/>
              </a:rPr>
              <a:t>inspiration</a:t>
            </a:r>
            <a:r>
              <a:rPr lang="it-IT" sz="1800" dirty="0">
                <a:latin typeface="Century Schoolbook" pitchFamily="18" charset="0"/>
              </a:rPr>
              <a:t> </a:t>
            </a:r>
            <a:r>
              <a:rPr lang="it-IT" sz="1800" dirty="0" err="1">
                <a:latin typeface="Century Schoolbook" pitchFamily="18" charset="0"/>
              </a:rPr>
              <a:t>for</a:t>
            </a:r>
            <a:r>
              <a:rPr lang="it-IT" sz="1800" dirty="0">
                <a:latin typeface="Century Schoolbook" pitchFamily="18" charset="0"/>
              </a:rPr>
              <a:t> </a:t>
            </a:r>
            <a:r>
              <a:rPr lang="it-IT" sz="1800" dirty="0" err="1">
                <a:latin typeface="Century Schoolbook" pitchFamily="18" charset="0"/>
              </a:rPr>
              <a:t>his</a:t>
            </a:r>
            <a:r>
              <a:rPr lang="it-IT" sz="1800" dirty="0">
                <a:latin typeface="Century Schoolbook" pitchFamily="18" charset="0"/>
              </a:rPr>
              <a:t> </a:t>
            </a:r>
            <a:r>
              <a:rPr lang="it-IT" sz="1800" dirty="0" err="1">
                <a:latin typeface="Century Schoolbook" pitchFamily="18" charset="0"/>
              </a:rPr>
              <a:t>cooking</a:t>
            </a:r>
            <a:r>
              <a:rPr lang="it-IT" sz="1800" dirty="0">
                <a:latin typeface="Century Schoolbook" pitchFamily="18" charset="0"/>
              </a:rPr>
              <a:t>, </a:t>
            </a:r>
            <a:r>
              <a:rPr lang="it-IT" sz="1800" dirty="0" err="1">
                <a:latin typeface="Century Schoolbook" pitchFamily="18" charset="0"/>
              </a:rPr>
              <a:t>but</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says</a:t>
            </a:r>
            <a:r>
              <a:rPr lang="it-IT" sz="1800" dirty="0">
                <a:latin typeface="Century Schoolbook" pitchFamily="18" charset="0"/>
              </a:rPr>
              <a:t>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would</a:t>
            </a:r>
            <a:r>
              <a:rPr lang="it-IT" sz="1800" dirty="0">
                <a:latin typeface="Century Schoolbook" pitchFamily="18" charset="0"/>
              </a:rPr>
              <a:t> </a:t>
            </a:r>
            <a:r>
              <a:rPr lang="it-IT" sz="1800" dirty="0" err="1">
                <a:latin typeface="Century Schoolbook" pitchFamily="18" charset="0"/>
              </a:rPr>
              <a:t>never</a:t>
            </a:r>
            <a:r>
              <a:rPr lang="it-IT" sz="1800" dirty="0">
                <a:latin typeface="Century Schoolbook" pitchFamily="18" charset="0"/>
              </a:rPr>
              <a:t> </a:t>
            </a:r>
            <a:r>
              <a:rPr lang="it-IT" sz="1800" dirty="0" err="1">
                <a:latin typeface="Century Schoolbook" pitchFamily="18" charset="0"/>
              </a:rPr>
              <a:t>leave</a:t>
            </a:r>
            <a:r>
              <a:rPr lang="it-IT" sz="1800" dirty="0">
                <a:latin typeface="Century Schoolbook" pitchFamily="18" charset="0"/>
              </a:rPr>
              <a:t> Calabria </a:t>
            </a:r>
            <a:r>
              <a:rPr lang="it-IT" sz="1800" dirty="0" err="1">
                <a:latin typeface="Century Schoolbook" pitchFamily="18" charset="0"/>
              </a:rPr>
              <a:t>to</a:t>
            </a:r>
            <a:r>
              <a:rPr lang="it-IT" sz="1800" dirty="0">
                <a:latin typeface="Century Schoolbook" pitchFamily="18" charset="0"/>
              </a:rPr>
              <a:t> work </a:t>
            </a:r>
            <a:r>
              <a:rPr lang="it-IT" sz="1800" dirty="0" err="1">
                <a:latin typeface="Century Schoolbook" pitchFamily="18" charset="0"/>
              </a:rPr>
              <a:t>abroad</a:t>
            </a:r>
            <a:r>
              <a:rPr lang="it-IT" sz="1800" dirty="0">
                <a:latin typeface="Century Schoolbook" pitchFamily="18" charset="0"/>
              </a:rPr>
              <a:t>. In 2016 </a:t>
            </a:r>
            <a:r>
              <a:rPr lang="it-IT" sz="1800" dirty="0" err="1">
                <a:latin typeface="Century Schoolbook" pitchFamily="18" charset="0"/>
              </a:rPr>
              <a:t>he</a:t>
            </a:r>
            <a:r>
              <a:rPr lang="it-IT" sz="1800" dirty="0">
                <a:latin typeface="Century Schoolbook" pitchFamily="18" charset="0"/>
              </a:rPr>
              <a:t> </a:t>
            </a:r>
            <a:r>
              <a:rPr lang="it-IT" sz="1800" dirty="0" err="1">
                <a:latin typeface="Century Schoolbook" pitchFamily="18" charset="0"/>
              </a:rPr>
              <a:t>was</a:t>
            </a:r>
            <a:r>
              <a:rPr lang="it-IT" sz="1800" dirty="0">
                <a:latin typeface="Century Schoolbook" pitchFamily="18" charset="0"/>
              </a:rPr>
              <a:t> </a:t>
            </a:r>
            <a:r>
              <a:rPr lang="it-IT" sz="1800" dirty="0" err="1">
                <a:latin typeface="Century Schoolbook" pitchFamily="18" charset="0"/>
              </a:rPr>
              <a:t>named</a:t>
            </a:r>
            <a:r>
              <a:rPr lang="it-IT" sz="1800" dirty="0">
                <a:latin typeface="Century Schoolbook" pitchFamily="18" charset="0"/>
              </a:rPr>
              <a:t> </a:t>
            </a:r>
            <a:r>
              <a:rPr lang="it-IT" sz="1800" dirty="0" err="1">
                <a:latin typeface="Century Schoolbook" pitchFamily="18" charset="0"/>
              </a:rPr>
              <a:t>young</a:t>
            </a:r>
            <a:r>
              <a:rPr lang="it-IT" sz="1800" dirty="0">
                <a:latin typeface="Century Schoolbook" pitchFamily="18" charset="0"/>
              </a:rPr>
              <a:t> chef </a:t>
            </a:r>
            <a:r>
              <a:rPr lang="it-IT" sz="1800" dirty="0" err="1">
                <a:latin typeface="Century Schoolbook" pitchFamily="18" charset="0"/>
              </a:rPr>
              <a:t>of</a:t>
            </a:r>
            <a:r>
              <a:rPr lang="it-IT" sz="1800" dirty="0">
                <a:latin typeface="Century Schoolbook" pitchFamily="18" charset="0"/>
              </a:rPr>
              <a:t> the </a:t>
            </a:r>
            <a:r>
              <a:rPr lang="it-IT" sz="1800" dirty="0" err="1">
                <a:latin typeface="Century Schoolbook" pitchFamily="18" charset="0"/>
              </a:rPr>
              <a:t>year</a:t>
            </a:r>
            <a:r>
              <a:rPr lang="it-IT" sz="1800" dirty="0">
                <a:latin typeface="Century Schoolbook" pitchFamily="18" charset="0"/>
              </a:rPr>
              <a:t> </a:t>
            </a:r>
            <a:r>
              <a:rPr lang="it-IT" sz="1800" dirty="0" err="1">
                <a:latin typeface="Century Schoolbook" pitchFamily="18" charset="0"/>
              </a:rPr>
              <a:t>by</a:t>
            </a:r>
            <a:r>
              <a:rPr lang="it-IT" sz="1800" dirty="0">
                <a:latin typeface="Century Schoolbook" pitchFamily="18" charset="0"/>
              </a:rPr>
              <a:t> L’Espresso. Luca and Antonio </a:t>
            </a:r>
            <a:r>
              <a:rPr lang="it-IT" sz="1800" dirty="0" err="1">
                <a:latin typeface="Century Schoolbook" pitchFamily="18" charset="0"/>
              </a:rPr>
              <a:t>have</a:t>
            </a:r>
            <a:r>
              <a:rPr lang="it-IT" sz="1800" dirty="0">
                <a:latin typeface="Century Schoolbook" pitchFamily="18" charset="0"/>
              </a:rPr>
              <a:t> </a:t>
            </a:r>
            <a:r>
              <a:rPr lang="it-IT" sz="1800" dirty="0" err="1">
                <a:latin typeface="Century Schoolbook" pitchFamily="18" charset="0"/>
              </a:rPr>
              <a:t>different</a:t>
            </a:r>
            <a:r>
              <a:rPr lang="it-IT" sz="1800" dirty="0">
                <a:latin typeface="Century Schoolbook" pitchFamily="18" charset="0"/>
              </a:rPr>
              <a:t> </a:t>
            </a:r>
            <a:r>
              <a:rPr lang="it-IT" sz="1800" dirty="0" err="1">
                <a:latin typeface="Century Schoolbook" pitchFamily="18" charset="0"/>
              </a:rPr>
              <a:t>styles</a:t>
            </a:r>
            <a:r>
              <a:rPr lang="it-IT" sz="1800" dirty="0">
                <a:latin typeface="Century Schoolbook" pitchFamily="18" charset="0"/>
              </a:rPr>
              <a:t> </a:t>
            </a:r>
            <a:r>
              <a:rPr lang="it-IT" sz="1800" dirty="0" err="1">
                <a:latin typeface="Century Schoolbook" pitchFamily="18" charset="0"/>
              </a:rPr>
              <a:t>but</a:t>
            </a:r>
            <a:r>
              <a:rPr lang="it-IT" sz="1800" dirty="0">
                <a:latin typeface="Century Schoolbook" pitchFamily="18" charset="0"/>
              </a:rPr>
              <a:t> are </a:t>
            </a:r>
            <a:r>
              <a:rPr lang="it-IT" sz="1800" dirty="0" err="1">
                <a:latin typeface="Century Schoolbook" pitchFamily="18" charset="0"/>
              </a:rPr>
              <a:t>united</a:t>
            </a:r>
            <a:r>
              <a:rPr lang="it-IT" sz="1800" dirty="0">
                <a:latin typeface="Century Schoolbook" pitchFamily="18" charset="0"/>
              </a:rPr>
              <a:t> </a:t>
            </a:r>
            <a:r>
              <a:rPr lang="it-IT" sz="1800" dirty="0" err="1">
                <a:latin typeface="Century Schoolbook" pitchFamily="18" charset="0"/>
              </a:rPr>
              <a:t>by</a:t>
            </a:r>
            <a:r>
              <a:rPr lang="it-IT" sz="1800" dirty="0">
                <a:latin typeface="Century Schoolbook" pitchFamily="18" charset="0"/>
              </a:rPr>
              <a:t> </a:t>
            </a:r>
            <a:r>
              <a:rPr lang="it-IT" sz="1800" dirty="0" err="1">
                <a:latin typeface="Century Schoolbook" pitchFamily="18" charset="0"/>
              </a:rPr>
              <a:t>their</a:t>
            </a:r>
            <a:r>
              <a:rPr lang="it-IT" sz="1800" dirty="0">
                <a:latin typeface="Century Schoolbook" pitchFamily="18" charset="0"/>
              </a:rPr>
              <a:t> </a:t>
            </a:r>
            <a:r>
              <a:rPr lang="it-IT" sz="1800" dirty="0" err="1">
                <a:latin typeface="Century Schoolbook" pitchFamily="18" charset="0"/>
              </a:rPr>
              <a:t>passion</a:t>
            </a:r>
            <a:r>
              <a:rPr lang="it-IT" sz="1800" dirty="0">
                <a:latin typeface="Century Schoolbook" pitchFamily="18" charset="0"/>
              </a:rPr>
              <a:t> </a:t>
            </a:r>
            <a:r>
              <a:rPr lang="it-IT" sz="1800" dirty="0" err="1">
                <a:latin typeface="Century Schoolbook" pitchFamily="18" charset="0"/>
              </a:rPr>
              <a:t>for</a:t>
            </a:r>
            <a:r>
              <a:rPr lang="it-IT" sz="1800" dirty="0">
                <a:latin typeface="Century Schoolbook" pitchFamily="18" charset="0"/>
              </a:rPr>
              <a:t> Calabria’s produce and Antonio's </a:t>
            </a:r>
            <a:r>
              <a:rPr lang="it-IT" sz="1800" dirty="0" err="1">
                <a:latin typeface="Century Schoolbook" pitchFamily="18" charset="0"/>
              </a:rPr>
              <a:t>favourite</a:t>
            </a:r>
            <a:r>
              <a:rPr lang="it-IT" sz="1800" dirty="0">
                <a:latin typeface="Century Schoolbook" pitchFamily="18" charset="0"/>
              </a:rPr>
              <a:t> </a:t>
            </a:r>
            <a:r>
              <a:rPr lang="it-IT" sz="1800" dirty="0" err="1">
                <a:latin typeface="Century Schoolbook" pitchFamily="18" charset="0"/>
              </a:rPr>
              <a:t>ingredient</a:t>
            </a:r>
            <a:r>
              <a:rPr lang="it-IT" sz="1800" dirty="0">
                <a:latin typeface="Century Schoolbook" pitchFamily="18" charset="0"/>
              </a:rPr>
              <a:t> </a:t>
            </a:r>
            <a:r>
              <a:rPr lang="it-IT" sz="1800" dirty="0" err="1">
                <a:latin typeface="Century Schoolbook" pitchFamily="18" charset="0"/>
              </a:rPr>
              <a:t>is</a:t>
            </a:r>
            <a:r>
              <a:rPr lang="it-IT" sz="1800" dirty="0">
                <a:latin typeface="Century Schoolbook" pitchFamily="18" charset="0"/>
              </a:rPr>
              <a:t> Calabria’s </a:t>
            </a:r>
            <a:r>
              <a:rPr lang="it-IT" sz="1800" dirty="0" err="1">
                <a:latin typeface="Century Schoolbook" pitchFamily="18" charset="0"/>
              </a:rPr>
              <a:t>famous</a:t>
            </a:r>
            <a:r>
              <a:rPr lang="it-IT" sz="1800" dirty="0">
                <a:latin typeface="Century Schoolbook" pitchFamily="18" charset="0"/>
              </a:rPr>
              <a:t> </a:t>
            </a:r>
            <a:r>
              <a:rPr lang="it-IT" sz="1800" dirty="0" err="1">
                <a:latin typeface="Century Schoolbook" pitchFamily="18" charset="0"/>
              </a:rPr>
              <a:t>sweet</a:t>
            </a:r>
            <a:r>
              <a:rPr lang="it-IT" sz="1800" dirty="0">
                <a:latin typeface="Century Schoolbook" pitchFamily="18" charset="0"/>
              </a:rPr>
              <a:t>, </a:t>
            </a:r>
            <a:r>
              <a:rPr lang="it-IT" sz="1800" dirty="0" err="1">
                <a:latin typeface="Century Schoolbook" pitchFamily="18" charset="0"/>
              </a:rPr>
              <a:t>red</a:t>
            </a:r>
            <a:r>
              <a:rPr lang="it-IT" sz="1800" dirty="0">
                <a:latin typeface="Century Schoolbook" pitchFamily="18" charset="0"/>
              </a:rPr>
              <a:t> Tropea </a:t>
            </a:r>
            <a:r>
              <a:rPr lang="it-IT" sz="1800" dirty="0" err="1">
                <a:latin typeface="Century Schoolbook" pitchFamily="18" charset="0"/>
              </a:rPr>
              <a:t>onion</a:t>
            </a:r>
            <a:r>
              <a:rPr lang="it-IT" sz="1800" dirty="0">
                <a:latin typeface="Century Schoolbook" pitchFamily="18" charset="0"/>
              </a:rPr>
              <a:t>. </a:t>
            </a:r>
          </a:p>
          <a:p>
            <a:endParaRPr lang="it-IT" sz="2000" dirty="0"/>
          </a:p>
        </p:txBody>
      </p:sp>
      <p:sp>
        <p:nvSpPr>
          <p:cNvPr id="2" name="Titolo 1"/>
          <p:cNvSpPr>
            <a:spLocks noGrp="1"/>
          </p:cNvSpPr>
          <p:nvPr>
            <p:ph type="title"/>
          </p:nvPr>
        </p:nvSpPr>
        <p:spPr>
          <a:xfrm>
            <a:off x="755576" y="332656"/>
            <a:ext cx="7467600" cy="1143000"/>
          </a:xfrm>
        </p:spPr>
        <p:txBody>
          <a:bodyPr/>
          <a:lstStyle/>
          <a:p>
            <a:pPr algn="ctr"/>
            <a:r>
              <a:rPr lang="it-IT" dirty="0" smtClean="0">
                <a:latin typeface="Albertus MT" pitchFamily="18" charset="0"/>
              </a:rPr>
              <a:t>ANTONIO ABBRUZZINO</a:t>
            </a:r>
            <a:endParaRPr lang="it-IT" dirty="0">
              <a:latin typeface="Albertus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olo 6"/>
          <p:cNvSpPr>
            <a:spLocks noGrp="1"/>
          </p:cNvSpPr>
          <p:nvPr>
            <p:ph type="title"/>
          </p:nvPr>
        </p:nvSpPr>
        <p:spPr>
          <a:xfrm rot="5400000">
            <a:off x="1069856" y="3186728"/>
            <a:ext cx="6309360" cy="457200"/>
          </a:xfrm>
        </p:spPr>
        <p:txBody>
          <a:bodyPr/>
          <a:lstStyle/>
          <a:p>
            <a:r>
              <a:rPr lang="it-IT" dirty="0" smtClean="0"/>
              <a:t>        MICHELIN’S </a:t>
            </a:r>
            <a:r>
              <a:rPr lang="it-IT" dirty="0" err="1" smtClean="0"/>
              <a:t>REVIEWS…</a:t>
            </a:r>
            <a:endParaRPr lang="it-IT" dirty="0"/>
          </a:p>
        </p:txBody>
      </p:sp>
      <p:pic>
        <p:nvPicPr>
          <p:cNvPr id="10" name="Segnaposto immagine 9" descr="abbruzzino1.jpg"/>
          <p:cNvPicPr>
            <a:picLocks noGrp="1" noChangeAspect="1"/>
          </p:cNvPicPr>
          <p:nvPr>
            <p:ph type="pic" idx="1"/>
          </p:nvPr>
        </p:nvPicPr>
        <p:blipFill>
          <a:blip r:embed="rId2" cstate="print"/>
          <a:srcRect l="7969" r="52186"/>
          <a:stretch>
            <a:fillRect/>
          </a:stretch>
        </p:blipFill>
        <p:spPr>
          <a:xfrm>
            <a:off x="251520" y="404664"/>
            <a:ext cx="3669981" cy="5832648"/>
          </a:xfrm>
          <a:prstGeom prst="rect">
            <a:avLst/>
          </a:prstGeom>
          <a:noFill/>
          <a:ln>
            <a:noFill/>
          </a:ln>
        </p:spPr>
      </p:pic>
      <p:sp>
        <p:nvSpPr>
          <p:cNvPr id="9" name="Segnaposto testo 8"/>
          <p:cNvSpPr>
            <a:spLocks noGrp="1"/>
          </p:cNvSpPr>
          <p:nvPr>
            <p:ph type="body" sz="half" idx="2"/>
          </p:nvPr>
        </p:nvSpPr>
        <p:spPr>
          <a:xfrm>
            <a:off x="4499992" y="264794"/>
            <a:ext cx="4248472" cy="6332557"/>
          </a:xfrm>
        </p:spPr>
        <p:txBody>
          <a:bodyPr>
            <a:normAutofit fontScale="92500" lnSpcReduction="20000"/>
          </a:bodyPr>
          <a:lstStyle/>
          <a:p>
            <a:pPr algn="ctr"/>
            <a:r>
              <a:rPr lang="en-GB" sz="1500" dirty="0" smtClean="0"/>
              <a:t>Since 2008 </a:t>
            </a:r>
            <a:r>
              <a:rPr lang="en-GB" sz="1500" dirty="0" err="1" smtClean="0"/>
              <a:t>Ristorante</a:t>
            </a:r>
            <a:r>
              <a:rPr lang="en-GB" sz="1500" dirty="0" smtClean="0"/>
              <a:t> </a:t>
            </a:r>
            <a:r>
              <a:rPr lang="en-GB" sz="1500" dirty="0" err="1" smtClean="0"/>
              <a:t>Abbruzzino</a:t>
            </a:r>
            <a:r>
              <a:rPr lang="en-GB" sz="1500" dirty="0" smtClean="0"/>
              <a:t> has been at the forefront of the </a:t>
            </a:r>
            <a:r>
              <a:rPr lang="en-GB" sz="1500" dirty="0" err="1" smtClean="0"/>
              <a:t>Calabrian</a:t>
            </a:r>
            <a:r>
              <a:rPr lang="en-GB" sz="1500" dirty="0" smtClean="0"/>
              <a:t> food scene, with chef-owners Luca and Antonio </a:t>
            </a:r>
            <a:r>
              <a:rPr lang="en-GB" sz="1500" dirty="0" err="1" smtClean="0"/>
              <a:t>Abbruzzino</a:t>
            </a:r>
            <a:r>
              <a:rPr lang="en-GB" sz="1500" dirty="0" smtClean="0"/>
              <a:t> taking the best of local produce and turning it into world-class cuisine. In 2013 the restaurant was awarded a Michelin star – something father Antonio credits to his son Luca’s inventive, creative approach.</a:t>
            </a:r>
            <a:endParaRPr lang="it-IT" sz="1500" dirty="0" smtClean="0"/>
          </a:p>
          <a:p>
            <a:pPr algn="ctr"/>
            <a:r>
              <a:rPr lang="en-GB" sz="1500" dirty="0" smtClean="0"/>
              <a:t>Luca returned home to work at the family restaurant after travelling around Italy and abroad; something that shines through in the dishes on offer. </a:t>
            </a:r>
            <a:r>
              <a:rPr lang="en-GB" sz="1500" dirty="0" err="1" smtClean="0"/>
              <a:t>Spaghettone</a:t>
            </a:r>
            <a:r>
              <a:rPr lang="en-GB" sz="1500" dirty="0" smtClean="0"/>
              <a:t> is flavoured with black sesame and desserts feature exotic fruits such as loquats, from China. But it’s the combination of Luca’s love for international ingredients combined with his father’s mastery of and dedication to the traditional food of Calabria that led to </a:t>
            </a:r>
            <a:r>
              <a:rPr lang="en-GB" sz="1500" dirty="0" err="1" smtClean="0"/>
              <a:t>Ristorante</a:t>
            </a:r>
            <a:r>
              <a:rPr lang="en-GB" sz="1500" dirty="0" smtClean="0"/>
              <a:t> </a:t>
            </a:r>
            <a:r>
              <a:rPr lang="en-GB" sz="1500" dirty="0" err="1" smtClean="0"/>
              <a:t>Abbruzzino’s</a:t>
            </a:r>
            <a:r>
              <a:rPr lang="en-GB" sz="1500" dirty="0" smtClean="0"/>
              <a:t> success. You’ll see iconic </a:t>
            </a:r>
            <a:r>
              <a:rPr lang="en-GB" sz="1500" dirty="0" err="1" smtClean="0"/>
              <a:t>Calabrian</a:t>
            </a:r>
            <a:r>
              <a:rPr lang="en-GB" sz="1500" dirty="0" smtClean="0"/>
              <a:t> ingredients given just as much care and attention – </a:t>
            </a:r>
            <a:r>
              <a:rPr lang="en-GB" sz="1500" dirty="0" err="1" smtClean="0"/>
              <a:t>Tropea</a:t>
            </a:r>
            <a:r>
              <a:rPr lang="en-GB" sz="1500" dirty="0" smtClean="0"/>
              <a:t> onions, bergamot, salted cod and aubergines feature heavily, but each are treated to minimalist modern twists thanks to Luca.</a:t>
            </a:r>
            <a:endParaRPr lang="it-IT" sz="1500" dirty="0" smtClean="0"/>
          </a:p>
          <a:p>
            <a:pPr algn="ctr"/>
            <a:r>
              <a:rPr lang="en-GB" sz="1500" dirty="0" smtClean="0"/>
              <a:t> The restaurant itself was completely refurbished by architect Michele </a:t>
            </a:r>
            <a:r>
              <a:rPr lang="en-GB" sz="1500" dirty="0" err="1" smtClean="0"/>
              <a:t>Panza</a:t>
            </a:r>
            <a:r>
              <a:rPr lang="en-GB" sz="1500" dirty="0" smtClean="0"/>
              <a:t> in 2016, giving the dining room a simple, elegant atmosphere and drawing all attention to the food itself. Curious diners can watch the kitchen at work through a large window, and in summer customers can choose to eat outside in the beautiful garden at the front of the building, which sits in a quiet residential area of Catanzaro. There are several menus to choose from, including a vegetarian tasting menu, and matching wines come from regional producers across Italy.</a:t>
            </a:r>
            <a:endParaRPr lang="it-IT" sz="1500" dirty="0" smtClean="0"/>
          </a:p>
          <a:p>
            <a:pPr algn="ctr"/>
            <a:endParaRPr lang="it-IT"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olo 19"/>
          <p:cNvSpPr>
            <a:spLocks noGrp="1"/>
          </p:cNvSpPr>
          <p:nvPr>
            <p:ph type="title"/>
          </p:nvPr>
        </p:nvSpPr>
        <p:spPr>
          <a:xfrm>
            <a:off x="5220072" y="260648"/>
            <a:ext cx="3435152" cy="1224136"/>
          </a:xfrm>
        </p:spPr>
        <p:txBody>
          <a:bodyPr>
            <a:normAutofit/>
          </a:bodyPr>
          <a:lstStyle/>
          <a:p>
            <a:pPr algn="ctr"/>
            <a:r>
              <a:rPr lang="it-IT" dirty="0" err="1" smtClean="0"/>
              <a:t>Abbruzzino</a:t>
            </a:r>
            <a:r>
              <a:rPr lang="it-IT" dirty="0" smtClean="0"/>
              <a:t>’s ravioli ripieni</a:t>
            </a:r>
            <a:endParaRPr lang="it-IT" dirty="0"/>
          </a:p>
        </p:txBody>
      </p:sp>
      <p:pic>
        <p:nvPicPr>
          <p:cNvPr id="27" name="Segnaposto contenuto 26" descr="i-ravioli-di-pasta-cchiina-di-luca-abbruzzino-e1370934113148.jpg"/>
          <p:cNvPicPr>
            <a:picLocks noGrp="1" noChangeAspect="1"/>
          </p:cNvPicPr>
          <p:nvPr>
            <p:ph sz="quarter" idx="2"/>
          </p:nvPr>
        </p:nvPicPr>
        <p:blipFill>
          <a:blip r:embed="rId2" cstate="print"/>
          <a:stretch>
            <a:fillRect/>
          </a:stretch>
        </p:blipFill>
        <p:spPr>
          <a:xfrm>
            <a:off x="5148064" y="1772816"/>
            <a:ext cx="3441576" cy="2743200"/>
          </a:xfrm>
          <a:ln>
            <a:solidFill>
              <a:schemeClr val="accent1"/>
            </a:solidFill>
          </a:ln>
        </p:spPr>
      </p:pic>
      <p:sp>
        <p:nvSpPr>
          <p:cNvPr id="26" name="Rectangle 2"/>
          <p:cNvSpPr>
            <a:spLocks noGrp="1" noChangeArrowheads="1"/>
          </p:cNvSpPr>
          <p:nvPr>
            <p:ph sz="quarter" idx="1"/>
          </p:nvPr>
        </p:nvSpPr>
        <p:spPr bwMode="auto">
          <a:xfrm>
            <a:off x="179512" y="0"/>
            <a:ext cx="48245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Since 2008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Ristorante</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Abbruzzino</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has been at the forefront of the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Calabrian</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food scene, with chef-owners Luca and Antonio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Abbruzzino</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taking the best of local produce and turning it into world-class cuisine. In 2013 the restaurant was awarded a Michelin star – something father Antonio credits to his son Luca’s inventive, creative approach.</a:t>
            </a:r>
            <a:endParaRPr kumimoji="0" lang="it-IT"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Luca returned home to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workt</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family restaurant after travelling around Italy and abroad; something that shines through in the dishes on offer.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Spaghettone</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 flavoured with black sesame and desserts feature exotic fruits such as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loquats,from</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China. But it’s the combination of Luca’s love for international ingredients combined with his father’s mastery of and dedication to the traditional food of Calabria that led to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Ristorante</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Abbruzzino’s</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success. You’ll see iconic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Calabrian</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ingredients given just as much care and attention –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Tropea</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onions, bergamot, salted cod and aubergines feature heavily, but each are treated to minimalist modern twists thanks to Luca.</a:t>
            </a:r>
            <a:endParaRPr kumimoji="0" lang="it-IT"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restaurant itself was completely refurbished by architect Michele </a:t>
            </a:r>
            <a:r>
              <a:rPr kumimoji="0" lang="en-GB" sz="1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Panza</a:t>
            </a:r>
            <a:r>
              <a:rPr kumimoji="0" lang="en-GB"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2016, giving the dining room a simple, elegant atmosphere and drawing all attention to the food itself. Curious diners can watch the kitchen at work through a large window, and in summer customers can choose to eat outside in the beautiful garden at the front of the building, which sits in a quiet residential area of Catanzaro. There are several menus to choose from, including a vegetarian tasting menu, and matching wines come from regional producers across Italy.</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gnaposto contenuto 16"/>
          <p:cNvSpPr>
            <a:spLocks noGrp="1"/>
          </p:cNvSpPr>
          <p:nvPr>
            <p:ph sz="quarter" idx="2"/>
          </p:nvPr>
        </p:nvSpPr>
        <p:spPr>
          <a:xfrm>
            <a:off x="323528" y="980728"/>
            <a:ext cx="2376264" cy="5472608"/>
          </a:xfrm>
        </p:spPr>
        <p:txBody>
          <a:bodyPr>
            <a:normAutofit fontScale="70000" lnSpcReduction="20000"/>
          </a:bodyPr>
          <a:lstStyle/>
          <a:p>
            <a:pPr>
              <a:buFont typeface="Wingdings" pitchFamily="2" charset="2"/>
              <a:buChar char="v"/>
            </a:pPr>
            <a:r>
              <a:rPr lang="it-IT" dirty="0" smtClean="0"/>
              <a:t>50 g </a:t>
            </a:r>
            <a:r>
              <a:rPr lang="it-IT" dirty="0" err="1" smtClean="0"/>
              <a:t>of</a:t>
            </a:r>
            <a:r>
              <a:rPr lang="it-IT" dirty="0" smtClean="0"/>
              <a:t> 00 </a:t>
            </a:r>
            <a:r>
              <a:rPr lang="it-IT" dirty="0" err="1" smtClean="0"/>
              <a:t>flour</a:t>
            </a:r>
            <a:r>
              <a:rPr lang="it-IT" dirty="0" smtClean="0"/>
              <a:t> </a:t>
            </a:r>
          </a:p>
          <a:p>
            <a:pPr>
              <a:buFont typeface="Wingdings" pitchFamily="2" charset="2"/>
              <a:buChar char="v"/>
            </a:pPr>
            <a:r>
              <a:rPr lang="en-US" dirty="0" smtClean="0"/>
              <a:t>150 g of hard wheat flour</a:t>
            </a:r>
            <a:endParaRPr lang="it-IT" dirty="0" smtClean="0"/>
          </a:p>
          <a:p>
            <a:pPr>
              <a:buFont typeface="Wingdings" pitchFamily="2" charset="2"/>
              <a:buChar char="v"/>
            </a:pPr>
            <a:r>
              <a:rPr lang="en-US" dirty="0" smtClean="0"/>
              <a:t>10 yolks</a:t>
            </a:r>
            <a:endParaRPr lang="it-IT" dirty="0" smtClean="0"/>
          </a:p>
          <a:p>
            <a:pPr>
              <a:buFont typeface="Wingdings" pitchFamily="2" charset="2"/>
              <a:buChar char="v"/>
            </a:pPr>
            <a:r>
              <a:rPr lang="en-US" dirty="0" smtClean="0"/>
              <a:t>200 g of meat for meat sauce</a:t>
            </a:r>
            <a:endParaRPr lang="it-IT" dirty="0" smtClean="0"/>
          </a:p>
          <a:p>
            <a:pPr>
              <a:buFont typeface="Wingdings" pitchFamily="2" charset="2"/>
              <a:buChar char="v"/>
            </a:pPr>
            <a:r>
              <a:rPr lang="en-US" dirty="0" smtClean="0"/>
              <a:t>5 tomatoes</a:t>
            </a:r>
            <a:endParaRPr lang="it-IT" dirty="0" smtClean="0"/>
          </a:p>
          <a:p>
            <a:pPr>
              <a:buFont typeface="Wingdings" pitchFamily="2" charset="2"/>
              <a:buChar char="v"/>
            </a:pPr>
            <a:r>
              <a:rPr lang="en-US" dirty="0" smtClean="0"/>
              <a:t>1 white onion</a:t>
            </a:r>
            <a:endParaRPr lang="it-IT" dirty="0" smtClean="0"/>
          </a:p>
          <a:p>
            <a:pPr>
              <a:buFont typeface="Wingdings" pitchFamily="2" charset="2"/>
              <a:buChar char="v"/>
            </a:pPr>
            <a:r>
              <a:rPr lang="en-US" dirty="0" smtClean="0"/>
              <a:t>basil as needed</a:t>
            </a:r>
            <a:endParaRPr lang="it-IT" dirty="0" smtClean="0"/>
          </a:p>
          <a:p>
            <a:pPr>
              <a:buFont typeface="Wingdings" pitchFamily="2" charset="2"/>
              <a:buChar char="v"/>
            </a:pPr>
            <a:r>
              <a:rPr lang="en-US" dirty="0" smtClean="0"/>
              <a:t>50 g of minced beef</a:t>
            </a:r>
            <a:endParaRPr lang="it-IT" dirty="0" smtClean="0"/>
          </a:p>
          <a:p>
            <a:pPr>
              <a:buFont typeface="Wingdings" pitchFamily="2" charset="2"/>
              <a:buChar char="v"/>
            </a:pPr>
            <a:r>
              <a:rPr lang="en-US" dirty="0" smtClean="0"/>
              <a:t>50 g of fresh whipped cream</a:t>
            </a:r>
            <a:endParaRPr lang="it-IT" dirty="0" smtClean="0"/>
          </a:p>
          <a:p>
            <a:pPr>
              <a:buFont typeface="Wingdings" pitchFamily="2" charset="2"/>
              <a:buChar char="v"/>
            </a:pPr>
            <a:r>
              <a:rPr lang="en-US" dirty="0" smtClean="0"/>
              <a:t>30 g of grated parmesan cheese</a:t>
            </a:r>
            <a:endParaRPr lang="it-IT" dirty="0" smtClean="0"/>
          </a:p>
          <a:p>
            <a:pPr>
              <a:buFont typeface="Wingdings" pitchFamily="2" charset="2"/>
              <a:buChar char="v"/>
            </a:pPr>
            <a:r>
              <a:rPr lang="en-US" dirty="0" smtClean="0"/>
              <a:t>Extra virgin oil as required</a:t>
            </a:r>
            <a:endParaRPr lang="it-IT" dirty="0" smtClean="0"/>
          </a:p>
          <a:p>
            <a:pPr>
              <a:buFont typeface="Wingdings" pitchFamily="2" charset="2"/>
              <a:buChar char="v"/>
            </a:pPr>
            <a:r>
              <a:rPr lang="en-US" dirty="0" smtClean="0"/>
              <a:t>salt and pepper as required</a:t>
            </a:r>
            <a:endParaRPr lang="it-IT" dirty="0" smtClean="0"/>
          </a:p>
          <a:p>
            <a:pPr>
              <a:buFont typeface="Wingdings" pitchFamily="2" charset="2"/>
              <a:buChar char="v"/>
            </a:pPr>
            <a:r>
              <a:rPr lang="en-US" dirty="0" smtClean="0"/>
              <a:t>a knob of sage butter as required.</a:t>
            </a:r>
            <a:endParaRPr lang="it-IT" dirty="0" smtClean="0"/>
          </a:p>
          <a:p>
            <a:pPr>
              <a:buFont typeface="Wingdings" pitchFamily="2" charset="2"/>
              <a:buChar char="v"/>
            </a:pPr>
            <a:endParaRPr lang="it-IT" dirty="0"/>
          </a:p>
        </p:txBody>
      </p:sp>
      <p:sp>
        <p:nvSpPr>
          <p:cNvPr id="19" name="Segnaposto contenuto 18"/>
          <p:cNvSpPr>
            <a:spLocks noGrp="1"/>
          </p:cNvSpPr>
          <p:nvPr>
            <p:ph sz="quarter" idx="4"/>
          </p:nvPr>
        </p:nvSpPr>
        <p:spPr>
          <a:xfrm>
            <a:off x="2915816" y="980728"/>
            <a:ext cx="5976664" cy="5616624"/>
          </a:xfrm>
        </p:spPr>
        <p:txBody>
          <a:bodyPr>
            <a:noAutofit/>
          </a:bodyPr>
          <a:lstStyle/>
          <a:p>
            <a:pPr algn="ctr">
              <a:buNone/>
            </a:pPr>
            <a:r>
              <a:rPr lang="en-US" sz="1500" dirty="0" smtClean="0"/>
              <a:t>Make a classic </a:t>
            </a:r>
            <a:r>
              <a:rPr lang="en-US" sz="1500" dirty="0" err="1" smtClean="0"/>
              <a:t>ragù</a:t>
            </a:r>
            <a:r>
              <a:rPr lang="en-US" sz="1500" dirty="0" smtClean="0"/>
              <a:t>, whisk it to get the stuffing for the ravioli. Then, knead the </a:t>
            </a:r>
            <a:r>
              <a:rPr lang="en-US" sz="1500" dirty="0" err="1" smtClean="0"/>
              <a:t>freash</a:t>
            </a:r>
            <a:r>
              <a:rPr lang="en-US" sz="1500" dirty="0" smtClean="0"/>
              <a:t> pasta with the flour and six yolks. Proceed to form the ravioli. Make a tartar with meat, season with salt, pepper and oil and make some meatballs. To make the sauce, cook the cream on a low light, taking care that it never boils, and melt the cheese. Then, prepare four yolks for the marinade with salt and sugar (1 to 1 ratio) for three hours. Remove from the marinade and sieve to get a cream. Serve the ravioli with meat sauce, seasoned with butter and sage, with the cream; accompanied with the meatballs together with the </a:t>
            </a:r>
            <a:r>
              <a:rPr lang="en-US" sz="1500" dirty="0" err="1" smtClean="0"/>
              <a:t>chilli</a:t>
            </a:r>
            <a:r>
              <a:rPr lang="en-US" sz="1500" dirty="0" smtClean="0"/>
              <a:t> oil. Finally, to give the idea </a:t>
            </a:r>
            <a:r>
              <a:rPr lang="en-US" sz="1500" dirty="0" err="1" smtClean="0"/>
              <a:t>od</a:t>
            </a:r>
            <a:r>
              <a:rPr lang="en-US" sz="1500" dirty="0" smtClean="0"/>
              <a:t> 'crust' au gratin, 'burn' the ravioli with blowpipe , if available or gratin quickly in your oven. Decorate with herbs as desired and serve hot.</a:t>
            </a:r>
            <a:endParaRPr lang="it-IT" sz="1500" dirty="0" smtClean="0"/>
          </a:p>
          <a:p>
            <a:pPr algn="ctr">
              <a:buNone/>
            </a:pPr>
            <a:r>
              <a:rPr lang="en-US" sz="1500" dirty="0" smtClean="0"/>
              <a:t>According to the Michelin Guide, </a:t>
            </a:r>
            <a:r>
              <a:rPr lang="en-US" sz="1500" dirty="0" err="1" smtClean="0"/>
              <a:t>Ceraudo's</a:t>
            </a:r>
            <a:r>
              <a:rPr lang="en-US" sz="1500" dirty="0" smtClean="0"/>
              <a:t> dishes are ''modern and also not complicated , where the </a:t>
            </a:r>
            <a:r>
              <a:rPr lang="en-US" sz="1500" dirty="0" err="1" smtClean="0"/>
              <a:t>flavour</a:t>
            </a:r>
            <a:r>
              <a:rPr lang="en-US" sz="1500" dirty="0" smtClean="0"/>
              <a:t> is often balanced by the right doses of </a:t>
            </a:r>
            <a:r>
              <a:rPr lang="en-US" sz="1500" dirty="0" err="1" smtClean="0"/>
              <a:t>acidityand</a:t>
            </a:r>
            <a:r>
              <a:rPr lang="en-US" sz="1500" dirty="0" smtClean="0"/>
              <a:t> sweetness''.</a:t>
            </a:r>
            <a:endParaRPr lang="it-IT" sz="1500" dirty="0" smtClean="0"/>
          </a:p>
          <a:p>
            <a:pPr algn="ctr">
              <a:buNone/>
            </a:pPr>
            <a:r>
              <a:rPr lang="en-US" sz="1500" dirty="0" smtClean="0"/>
              <a:t>Those who have tasted them know how much she loves simplicity.</a:t>
            </a:r>
            <a:endParaRPr lang="it-IT" sz="1500" dirty="0" smtClean="0"/>
          </a:p>
          <a:p>
            <a:pPr algn="ctr">
              <a:buNone/>
            </a:pPr>
            <a:r>
              <a:rPr lang="en-US" sz="1500" dirty="0" smtClean="0"/>
              <a:t>In a region where food is always imagined in great quantities, her style has a flair of intelligence. And of course it represents a nice </a:t>
            </a:r>
            <a:r>
              <a:rPr lang="en-US" sz="1500" dirty="0" err="1" smtClean="0"/>
              <a:t>italian</a:t>
            </a:r>
            <a:r>
              <a:rPr lang="en-US" sz="1500" dirty="0" smtClean="0"/>
              <a:t> story of feminine </a:t>
            </a:r>
            <a:r>
              <a:rPr lang="en-US" sz="1500" dirty="0" err="1" smtClean="0"/>
              <a:t>entreprise</a:t>
            </a:r>
            <a:r>
              <a:rPr lang="en-US" sz="1500" dirty="0" smtClean="0"/>
              <a:t>.</a:t>
            </a:r>
            <a:endParaRPr lang="it-IT" sz="1500" dirty="0" smtClean="0"/>
          </a:p>
          <a:p>
            <a:pPr>
              <a:buNone/>
            </a:pPr>
            <a:endParaRPr lang="it-IT" sz="1500" dirty="0"/>
          </a:p>
        </p:txBody>
      </p:sp>
      <p:sp>
        <p:nvSpPr>
          <p:cNvPr id="16" name="Segnaposto testo 15"/>
          <p:cNvSpPr>
            <a:spLocks noGrp="1"/>
          </p:cNvSpPr>
          <p:nvPr>
            <p:ph type="body" sz="quarter" idx="1"/>
          </p:nvPr>
        </p:nvSpPr>
        <p:spPr>
          <a:xfrm>
            <a:off x="323528" y="116632"/>
            <a:ext cx="2376264" cy="658368"/>
          </a:xfrm>
        </p:spPr>
        <p:txBody>
          <a:bodyPr/>
          <a:lstStyle/>
          <a:p>
            <a:r>
              <a:rPr lang="it-IT" dirty="0" smtClean="0"/>
              <a:t>INGREDIENTS:</a:t>
            </a:r>
            <a:endParaRPr lang="it-IT" dirty="0"/>
          </a:p>
        </p:txBody>
      </p:sp>
      <p:sp>
        <p:nvSpPr>
          <p:cNvPr id="18" name="Segnaposto testo 17"/>
          <p:cNvSpPr>
            <a:spLocks noGrp="1"/>
          </p:cNvSpPr>
          <p:nvPr>
            <p:ph type="body" sz="quarter" idx="3"/>
          </p:nvPr>
        </p:nvSpPr>
        <p:spPr>
          <a:xfrm>
            <a:off x="3851920" y="116632"/>
            <a:ext cx="3657600" cy="658368"/>
          </a:xfrm>
        </p:spPr>
        <p:txBody>
          <a:bodyPr/>
          <a:lstStyle/>
          <a:p>
            <a:pPr algn="ctr"/>
            <a:r>
              <a:rPr lang="it-IT" dirty="0" smtClean="0"/>
              <a:t>METHOD:</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404664"/>
            <a:ext cx="7200800" cy="2708920"/>
          </a:xfrm>
        </p:spPr>
        <p:txBody>
          <a:bodyPr>
            <a:noAutofit/>
          </a:bodyPr>
          <a:lstStyle/>
          <a:p>
            <a:pPr algn="ctr"/>
            <a:r>
              <a:rPr lang="it-IT" sz="1400" dirty="0" err="1" smtClean="0"/>
              <a:t>Hidden</a:t>
            </a:r>
            <a:r>
              <a:rPr lang="it-IT" sz="1400" dirty="0" smtClean="0"/>
              <a:t> </a:t>
            </a:r>
            <a:r>
              <a:rPr lang="it-IT" sz="1400" dirty="0" err="1" smtClean="0"/>
              <a:t>Gems</a:t>
            </a:r>
            <a:r>
              <a:rPr lang="it-IT" sz="1400" dirty="0" smtClean="0"/>
              <a:t> in Calabria</a:t>
            </a:r>
            <a:br>
              <a:rPr lang="it-IT" sz="1400" dirty="0" smtClean="0"/>
            </a:br>
            <a:r>
              <a:rPr lang="it-IT" sz="1400" dirty="0" smtClean="0"/>
              <a:t> </a:t>
            </a:r>
            <a:br>
              <a:rPr lang="it-IT" sz="1400" dirty="0" smtClean="0"/>
            </a:br>
            <a:r>
              <a:rPr lang="it-IT" sz="1400" dirty="0" smtClean="0">
                <a:solidFill>
                  <a:schemeClr val="accent1">
                    <a:lumMod val="60000"/>
                    <a:lumOff val="40000"/>
                  </a:schemeClr>
                </a:solidFill>
              </a:rPr>
              <a:t>Some </a:t>
            </a:r>
            <a:r>
              <a:rPr lang="it-IT" sz="1400" dirty="0" err="1" smtClean="0">
                <a:solidFill>
                  <a:schemeClr val="accent1">
                    <a:lumMod val="60000"/>
                    <a:lumOff val="40000"/>
                  </a:schemeClr>
                </a:solidFill>
              </a:rPr>
              <a:t>of</a:t>
            </a:r>
            <a:r>
              <a:rPr lang="it-IT" sz="1400" dirty="0" smtClean="0">
                <a:solidFill>
                  <a:schemeClr val="accent1">
                    <a:lumMod val="60000"/>
                    <a:lumOff val="40000"/>
                  </a:schemeClr>
                </a:solidFill>
              </a:rPr>
              <a:t> the best </a:t>
            </a:r>
            <a:r>
              <a:rPr lang="it-IT" sz="1400" dirty="0" err="1" smtClean="0">
                <a:solidFill>
                  <a:schemeClr val="accent1">
                    <a:lumMod val="60000"/>
                    <a:lumOff val="40000"/>
                  </a:schemeClr>
                </a:solidFill>
              </a:rPr>
              <a:t>meals</a:t>
            </a:r>
            <a:r>
              <a:rPr lang="it-IT" sz="1400" dirty="0" smtClean="0">
                <a:solidFill>
                  <a:schemeClr val="accent1">
                    <a:lumMod val="60000"/>
                    <a:lumOff val="40000"/>
                  </a:schemeClr>
                </a:solidFill>
              </a:rPr>
              <a:t> in Italy are </a:t>
            </a:r>
            <a:r>
              <a:rPr lang="it-IT" sz="1400" dirty="0" err="1" smtClean="0">
                <a:solidFill>
                  <a:schemeClr val="accent1">
                    <a:lumMod val="60000"/>
                    <a:lumOff val="40000"/>
                  </a:schemeClr>
                </a:solidFill>
              </a:rPr>
              <a:t>found</a:t>
            </a:r>
            <a:r>
              <a:rPr lang="it-IT" sz="1400" dirty="0" smtClean="0">
                <a:solidFill>
                  <a:schemeClr val="accent1">
                    <a:lumMod val="60000"/>
                    <a:lumOff val="40000"/>
                  </a:schemeClr>
                </a:solidFill>
              </a:rPr>
              <a:t> in the </a:t>
            </a:r>
            <a:r>
              <a:rPr lang="it-IT" sz="1400" dirty="0" err="1" smtClean="0">
                <a:solidFill>
                  <a:schemeClr val="accent1">
                    <a:lumMod val="60000"/>
                    <a:lumOff val="40000"/>
                  </a:schemeClr>
                </a:solidFill>
              </a:rPr>
              <a:t>Southern</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region</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of</a:t>
            </a:r>
            <a:r>
              <a:rPr lang="it-IT" sz="1400" dirty="0" smtClean="0">
                <a:solidFill>
                  <a:schemeClr val="accent1">
                    <a:lumMod val="60000"/>
                    <a:lumOff val="40000"/>
                  </a:schemeClr>
                </a:solidFill>
              </a:rPr>
              <a:t> Calabria. </a:t>
            </a:r>
            <a:r>
              <a:rPr lang="it-IT" sz="1400" dirty="0" err="1" smtClean="0">
                <a:solidFill>
                  <a:schemeClr val="accent1">
                    <a:lumMod val="60000"/>
                    <a:lumOff val="40000"/>
                  </a:schemeClr>
                </a:solidFill>
              </a:rPr>
              <a:t>Places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like</a:t>
            </a:r>
            <a:r>
              <a:rPr lang="it-IT" sz="1400" dirty="0" smtClean="0">
                <a:solidFill>
                  <a:schemeClr val="accent1">
                    <a:lumMod val="60000"/>
                    <a:lumOff val="40000"/>
                  </a:schemeClr>
                </a:solidFill>
              </a:rPr>
              <a:t> Ristorante Dattilo in Isola Capo </a:t>
            </a:r>
            <a:r>
              <a:rPr lang="it-IT" sz="1400" dirty="0" err="1" smtClean="0">
                <a:solidFill>
                  <a:schemeClr val="accent1">
                    <a:lumMod val="60000"/>
                    <a:lumOff val="40000"/>
                  </a:schemeClr>
                </a:solidFill>
              </a:rPr>
              <a:t>Rizzuto</a:t>
            </a:r>
            <a:r>
              <a:rPr lang="it-IT" sz="1400" dirty="0" smtClean="0">
                <a:solidFill>
                  <a:schemeClr val="accent1">
                    <a:lumMod val="60000"/>
                    <a:lumOff val="40000"/>
                  </a:schemeClr>
                </a:solidFill>
              </a:rPr>
              <a:t> and Antonio </a:t>
            </a:r>
            <a:r>
              <a:rPr lang="it-IT" sz="1400" dirty="0" err="1" smtClean="0">
                <a:solidFill>
                  <a:schemeClr val="accent1">
                    <a:lumMod val="60000"/>
                    <a:lumOff val="40000"/>
                  </a:schemeClr>
                </a:solidFill>
              </a:rPr>
              <a:t>Abbruzzino</a:t>
            </a:r>
            <a:r>
              <a:rPr lang="it-IT" sz="1400" dirty="0" smtClean="0">
                <a:solidFill>
                  <a:schemeClr val="accent1">
                    <a:lumMod val="60000"/>
                    <a:lumOff val="40000"/>
                  </a:schemeClr>
                </a:solidFill>
              </a:rPr>
              <a:t> in Catanzaro </a:t>
            </a:r>
            <a:r>
              <a:rPr lang="it-IT" sz="1400" dirty="0" err="1" smtClean="0">
                <a:solidFill>
                  <a:schemeClr val="accent1">
                    <a:lumMod val="60000"/>
                    <a:lumOff val="40000"/>
                  </a:schemeClr>
                </a:solidFill>
              </a:rPr>
              <a:t>offer</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one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of</a:t>
            </a:r>
            <a:r>
              <a:rPr lang="it-IT" sz="1400" dirty="0" smtClean="0">
                <a:solidFill>
                  <a:schemeClr val="accent1">
                    <a:lumMod val="60000"/>
                    <a:lumOff val="40000"/>
                  </a:schemeClr>
                </a:solidFill>
              </a:rPr>
              <a:t> the best </a:t>
            </a:r>
            <a:r>
              <a:rPr lang="it-IT" sz="1400" dirty="0" err="1" smtClean="0">
                <a:solidFill>
                  <a:schemeClr val="accent1">
                    <a:lumMod val="60000"/>
                    <a:lumOff val="40000"/>
                  </a:schemeClr>
                </a:solidFill>
              </a:rPr>
              <a:t>cuisine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experiences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you</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could</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ever</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have</a:t>
            </a:r>
            <a:r>
              <a:rPr lang="it-IT" sz="1400" dirty="0" smtClean="0">
                <a:solidFill>
                  <a:schemeClr val="accent1">
                    <a:lumMod val="60000"/>
                    <a:lumOff val="40000"/>
                  </a:schemeClr>
                </a:solidFill>
              </a:rPr>
              <a:t>. Calabria </a:t>
            </a:r>
            <a:r>
              <a:rPr lang="it-IT" sz="1400" dirty="0" err="1" smtClean="0">
                <a:solidFill>
                  <a:schemeClr val="accent1">
                    <a:lumMod val="60000"/>
                    <a:lumOff val="40000"/>
                  </a:schemeClr>
                </a:solidFill>
              </a:rPr>
              <a:t>is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well</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known</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for</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spicy</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dishes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as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well</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as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bergamot</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These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restaurants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provide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vineyards</a:t>
            </a:r>
            <a:r>
              <a:rPr lang="it-IT" sz="1400" dirty="0" smtClean="0">
                <a:solidFill>
                  <a:schemeClr val="accent1">
                    <a:lumMod val="60000"/>
                    <a:lumOff val="40000"/>
                  </a:schemeClr>
                </a:solidFill>
              </a:rPr>
              <a:t> and olive </a:t>
            </a:r>
            <a:r>
              <a:rPr lang="it-IT" sz="1400" dirty="0" err="1" smtClean="0">
                <a:solidFill>
                  <a:schemeClr val="accent1">
                    <a:lumMod val="60000"/>
                    <a:lumOff val="40000"/>
                  </a:schemeClr>
                </a:solidFill>
              </a:rPr>
              <a:t>groves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that</a:t>
            </a:r>
            <a:r>
              <a:rPr lang="it-IT" sz="1400" dirty="0" smtClean="0">
                <a:solidFill>
                  <a:schemeClr val="accent1">
                    <a:lumMod val="60000"/>
                    <a:lumOff val="40000"/>
                  </a:schemeClr>
                </a:solidFill>
              </a:rPr>
              <a:t> are </a:t>
            </a:r>
            <a:r>
              <a:rPr lang="it-IT" sz="1400" dirty="0" err="1" smtClean="0">
                <a:solidFill>
                  <a:schemeClr val="accent1">
                    <a:lumMod val="60000"/>
                    <a:lumOff val="40000"/>
                  </a:schemeClr>
                </a:solidFill>
              </a:rPr>
              <a:t>cultivated</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without</a:t>
            </a:r>
            <a:r>
              <a:rPr lang="it-IT" sz="1400" dirty="0" smtClean="0">
                <a:solidFill>
                  <a:schemeClr val="accent1">
                    <a:lumMod val="60000"/>
                    <a:lumOff val="40000"/>
                  </a:schemeClr>
                </a:solidFill>
              </a:rPr>
              <a:t> the </a:t>
            </a:r>
            <a:r>
              <a:rPr lang="it-IT" sz="1400" dirty="0" err="1" smtClean="0">
                <a:solidFill>
                  <a:schemeClr val="accent1">
                    <a:lumMod val="60000"/>
                    <a:lumOff val="40000"/>
                  </a:schemeClr>
                </a:solidFill>
              </a:rPr>
              <a:t>use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of</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chemicals</a:t>
            </a:r>
            <a:r>
              <a:rPr lang="it-IT" sz="1400" dirty="0" smtClean="0">
                <a:solidFill>
                  <a:schemeClr val="accent1">
                    <a:lumMod val="60000"/>
                    <a:lumOff val="40000"/>
                  </a:schemeClr>
                </a:solidFill>
              </a:rPr>
              <a:t> and the </a:t>
            </a:r>
            <a:r>
              <a:rPr lang="it-IT" sz="1400" dirty="0" err="1" smtClean="0">
                <a:solidFill>
                  <a:schemeClr val="accent1">
                    <a:lumMod val="60000"/>
                    <a:lumOff val="40000"/>
                  </a:schemeClr>
                </a:solidFill>
              </a:rPr>
              <a:t>attacks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from</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parasites</a:t>
            </a:r>
            <a:r>
              <a:rPr lang="it-IT" sz="1400" dirty="0" smtClean="0">
                <a:solidFill>
                  <a:schemeClr val="accent1">
                    <a:lumMod val="60000"/>
                    <a:lumOff val="40000"/>
                  </a:schemeClr>
                </a:solidFill>
              </a:rPr>
              <a:t> are </a:t>
            </a:r>
            <a:r>
              <a:rPr lang="it-IT" sz="1400" dirty="0" err="1" smtClean="0">
                <a:solidFill>
                  <a:schemeClr val="accent1">
                    <a:lumMod val="60000"/>
                    <a:lumOff val="40000"/>
                  </a:schemeClr>
                </a:solidFill>
              </a:rPr>
              <a:t>prevented</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through</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meteorological</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screens</a:t>
            </a:r>
            <a:r>
              <a:rPr lang="it-IT" sz="1400" dirty="0" smtClean="0">
                <a:solidFill>
                  <a:schemeClr val="accent1">
                    <a:lumMod val="60000"/>
                    <a:lumOff val="40000"/>
                  </a:schemeClr>
                </a:solidFill>
              </a:rPr>
              <a:t>. </a:t>
            </a:r>
            <a:br>
              <a:rPr lang="it-IT" sz="1400" dirty="0" smtClean="0">
                <a:solidFill>
                  <a:schemeClr val="accent1">
                    <a:lumMod val="60000"/>
                    <a:lumOff val="40000"/>
                  </a:schemeClr>
                </a:solidFill>
              </a:rPr>
            </a:br>
            <a:r>
              <a:rPr lang="it-IT" sz="1400" dirty="0" err="1" smtClean="0">
                <a:solidFill>
                  <a:schemeClr val="accent1">
                    <a:lumMod val="60000"/>
                    <a:lumOff val="40000"/>
                  </a:schemeClr>
                </a:solidFill>
              </a:rPr>
              <a:t>Food</a:t>
            </a:r>
            <a:r>
              <a:rPr lang="it-IT" sz="1400" dirty="0" smtClean="0">
                <a:solidFill>
                  <a:schemeClr val="accent1">
                    <a:lumMod val="60000"/>
                    <a:lumOff val="40000"/>
                  </a:schemeClr>
                </a:solidFill>
              </a:rPr>
              <a:t>, wine, </a:t>
            </a:r>
            <a:r>
              <a:rPr lang="it-IT" sz="1400" dirty="0" err="1" smtClean="0">
                <a:solidFill>
                  <a:schemeClr val="accent1">
                    <a:lumMod val="60000"/>
                    <a:lumOff val="40000"/>
                  </a:schemeClr>
                </a:solidFill>
              </a:rPr>
              <a:t>tastes</a:t>
            </a:r>
            <a:r>
              <a:rPr lang="it-IT" sz="1400" dirty="0" smtClean="0">
                <a:solidFill>
                  <a:schemeClr val="accent1">
                    <a:lumMod val="60000"/>
                    <a:lumOff val="40000"/>
                  </a:schemeClr>
                </a:solidFill>
              </a:rPr>
              <a:t> and </a:t>
            </a:r>
            <a:r>
              <a:rPr lang="it-IT" sz="1400" dirty="0" err="1" smtClean="0">
                <a:solidFill>
                  <a:schemeClr val="accent1">
                    <a:lumMod val="60000"/>
                    <a:lumOff val="40000"/>
                  </a:schemeClr>
                </a:solidFill>
              </a:rPr>
              <a:t>delicacy</a:t>
            </a:r>
            <a:r>
              <a:rPr lang="it-IT" sz="1400" dirty="0" smtClean="0">
                <a:solidFill>
                  <a:schemeClr val="accent1">
                    <a:lumMod val="60000"/>
                    <a:lumOff val="40000"/>
                  </a:schemeClr>
                </a:solidFill>
              </a:rPr>
              <a:t> are </a:t>
            </a:r>
            <a:r>
              <a:rPr lang="it-IT" sz="1400" dirty="0" err="1" smtClean="0">
                <a:solidFill>
                  <a:schemeClr val="accent1">
                    <a:lumMod val="60000"/>
                    <a:lumOff val="40000"/>
                  </a:schemeClr>
                </a:solidFill>
              </a:rPr>
              <a:t>combined</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resulting</a:t>
            </a:r>
            <a:r>
              <a:rPr lang="it-IT" sz="1400" dirty="0" smtClean="0">
                <a:solidFill>
                  <a:schemeClr val="accent1">
                    <a:lumMod val="60000"/>
                    <a:lumOff val="40000"/>
                  </a:schemeClr>
                </a:solidFill>
              </a:rPr>
              <a:t> in </a:t>
            </a:r>
            <a:r>
              <a:rPr lang="it-IT" sz="1400" dirty="0" err="1" smtClean="0">
                <a:solidFill>
                  <a:schemeClr val="accent1">
                    <a:lumMod val="60000"/>
                    <a:lumOff val="40000"/>
                  </a:schemeClr>
                </a:solidFill>
              </a:rPr>
              <a:t>an</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experience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that</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doesn</a:t>
            </a:r>
            <a:r>
              <a:rPr lang="it-IT" sz="1400" dirty="0" smtClean="0">
                <a:solidFill>
                  <a:schemeClr val="accent1">
                    <a:lumMod val="60000"/>
                    <a:lumOff val="40000"/>
                  </a:schemeClr>
                </a:solidFill>
              </a:rPr>
              <a:t>’t just </a:t>
            </a:r>
            <a:r>
              <a:rPr lang="it-IT" sz="1400" dirty="0" err="1" smtClean="0">
                <a:solidFill>
                  <a:schemeClr val="accent1">
                    <a:lumMod val="60000"/>
                    <a:lumOff val="40000"/>
                  </a:schemeClr>
                </a:solidFill>
              </a:rPr>
              <a:t>feel</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like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going</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to</a:t>
            </a:r>
            <a:r>
              <a:rPr lang="it-IT" sz="1400" dirty="0" smtClean="0">
                <a:solidFill>
                  <a:schemeClr val="accent1">
                    <a:lumMod val="60000"/>
                    <a:lumOff val="40000"/>
                  </a:schemeClr>
                </a:solidFill>
              </a:rPr>
              <a:t> a </a:t>
            </a:r>
            <a:r>
              <a:rPr lang="it-IT" sz="1400" dirty="0" err="1" smtClean="0">
                <a:solidFill>
                  <a:schemeClr val="accent1">
                    <a:lumMod val="60000"/>
                    <a:lumOff val="40000"/>
                  </a:schemeClr>
                </a:solidFill>
              </a:rPr>
              <a:t>restaurant</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but</a:t>
            </a:r>
            <a:r>
              <a:rPr lang="it-IT" sz="1400" dirty="0" smtClean="0">
                <a:solidFill>
                  <a:schemeClr val="accent1">
                    <a:lumMod val="60000"/>
                    <a:lumOff val="40000"/>
                  </a:schemeClr>
                </a:solidFill>
              </a:rPr>
              <a:t> living </a:t>
            </a:r>
            <a:r>
              <a:rPr lang="it-IT" sz="1400" dirty="0" err="1" smtClean="0">
                <a:solidFill>
                  <a:schemeClr val="accent1">
                    <a:lumMod val="60000"/>
                    <a:lumOff val="40000"/>
                  </a:schemeClr>
                </a:solidFill>
              </a:rPr>
              <a:t>an</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emotion</a:t>
            </a:r>
            <a:r>
              <a:rPr lang="it-IT" sz="1400" dirty="0" smtClean="0">
                <a:solidFill>
                  <a:schemeClr val="accent1">
                    <a:lumMod val="60000"/>
                    <a:lumOff val="40000"/>
                  </a:schemeClr>
                </a:solidFill>
              </a:rPr>
              <a:t>.</a:t>
            </a:r>
            <a:br>
              <a:rPr lang="it-IT" sz="1400" dirty="0" smtClean="0">
                <a:solidFill>
                  <a:schemeClr val="accent1">
                    <a:lumMod val="60000"/>
                    <a:lumOff val="40000"/>
                  </a:schemeClr>
                </a:solidFill>
              </a:rPr>
            </a:br>
            <a:r>
              <a:rPr lang="it-IT" sz="1400" dirty="0" err="1" smtClean="0">
                <a:solidFill>
                  <a:schemeClr val="accent1">
                    <a:lumMod val="60000"/>
                    <a:lumOff val="40000"/>
                  </a:schemeClr>
                </a:solidFill>
              </a:rPr>
              <a:t>Here</a:t>
            </a:r>
            <a:r>
              <a:rPr lang="it-IT" sz="1400" dirty="0" smtClean="0">
                <a:solidFill>
                  <a:schemeClr val="accent1">
                    <a:lumMod val="60000"/>
                    <a:lumOff val="40000"/>
                  </a:schemeClr>
                </a:solidFill>
              </a:rPr>
              <a:t>’s </a:t>
            </a:r>
            <a:r>
              <a:rPr lang="it-IT" sz="1400" dirty="0" err="1" smtClean="0">
                <a:solidFill>
                  <a:schemeClr val="accent1">
                    <a:lumMod val="60000"/>
                    <a:lumOff val="40000"/>
                  </a:schemeClr>
                </a:solidFill>
              </a:rPr>
              <a:t>what</a:t>
            </a:r>
            <a:r>
              <a:rPr lang="it-IT" sz="1400" dirty="0" smtClean="0">
                <a:solidFill>
                  <a:schemeClr val="accent1">
                    <a:lumMod val="60000"/>
                    <a:lumOff val="40000"/>
                  </a:schemeClr>
                </a:solidFill>
              </a:rPr>
              <a:t> the </a:t>
            </a:r>
            <a:r>
              <a:rPr lang="it-IT" sz="1400" dirty="0" err="1" smtClean="0">
                <a:solidFill>
                  <a:schemeClr val="accent1">
                    <a:lumMod val="60000"/>
                    <a:lumOff val="40000"/>
                  </a:schemeClr>
                </a:solidFill>
              </a:rPr>
              <a:t>clients</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have</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to</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say</a:t>
            </a:r>
            <a:r>
              <a:rPr lang="it-IT" sz="1400" dirty="0" smtClean="0">
                <a:solidFill>
                  <a:schemeClr val="accent1">
                    <a:lumMod val="60000"/>
                    <a:lumOff val="40000"/>
                  </a:schemeClr>
                </a:solidFill>
              </a:rPr>
              <a:t> </a:t>
            </a:r>
            <a:r>
              <a:rPr lang="it-IT" sz="1400" dirty="0" err="1" smtClean="0">
                <a:solidFill>
                  <a:schemeClr val="accent1">
                    <a:lumMod val="60000"/>
                    <a:lumOff val="40000"/>
                  </a:schemeClr>
                </a:solidFill>
              </a:rPr>
              <a:t>about</a:t>
            </a:r>
            <a:r>
              <a:rPr lang="it-IT" sz="1400" dirty="0" smtClean="0">
                <a:solidFill>
                  <a:schemeClr val="accent1">
                    <a:lumMod val="60000"/>
                    <a:lumOff val="40000"/>
                  </a:schemeClr>
                </a:solidFill>
              </a:rPr>
              <a:t> “</a:t>
            </a:r>
            <a:r>
              <a:rPr lang="it-IT" sz="1400" i="1" dirty="0" smtClean="0">
                <a:solidFill>
                  <a:schemeClr val="accent1">
                    <a:lumMod val="60000"/>
                    <a:lumOff val="40000"/>
                  </a:schemeClr>
                </a:solidFill>
              </a:rPr>
              <a:t>Ristorante Dattilo</a:t>
            </a:r>
            <a:r>
              <a:rPr lang="it-IT" sz="1400" dirty="0" smtClean="0">
                <a:solidFill>
                  <a:schemeClr val="accent1">
                    <a:lumMod val="60000"/>
                    <a:lumOff val="40000"/>
                  </a:schemeClr>
                </a:solidFill>
              </a:rPr>
              <a:t>”:</a:t>
            </a:r>
            <a:br>
              <a:rPr lang="it-IT" sz="1400" dirty="0" smtClean="0">
                <a:solidFill>
                  <a:schemeClr val="accent1">
                    <a:lumMod val="60000"/>
                    <a:lumOff val="40000"/>
                  </a:schemeClr>
                </a:solidFill>
              </a:rPr>
            </a:br>
            <a:endParaRPr lang="it-IT" sz="1400" dirty="0">
              <a:solidFill>
                <a:schemeClr val="accent1">
                  <a:lumMod val="60000"/>
                  <a:lumOff val="40000"/>
                </a:schemeClr>
              </a:solidFill>
            </a:endParaRPr>
          </a:p>
        </p:txBody>
      </p:sp>
      <p:sp>
        <p:nvSpPr>
          <p:cNvPr id="3" name="Segnaposto testo 2"/>
          <p:cNvSpPr>
            <a:spLocks noGrp="1"/>
          </p:cNvSpPr>
          <p:nvPr>
            <p:ph type="body" idx="1"/>
          </p:nvPr>
        </p:nvSpPr>
        <p:spPr>
          <a:xfrm>
            <a:off x="577652" y="2941960"/>
            <a:ext cx="8352928" cy="3960440"/>
          </a:xfrm>
        </p:spPr>
        <p:txBody>
          <a:bodyPr>
            <a:normAutofit fontScale="55000" lnSpcReduction="20000"/>
          </a:bodyPr>
          <a:lstStyle/>
          <a:p>
            <a:pPr algn="ctr"/>
            <a:r>
              <a:rPr lang="en-GB" sz="2500" dirty="0" smtClean="0"/>
              <a:t>“An unforgettable experience”</a:t>
            </a:r>
            <a:endParaRPr lang="it-IT" sz="2500" dirty="0" smtClean="0"/>
          </a:p>
          <a:p>
            <a:pPr algn="ctr"/>
            <a:r>
              <a:rPr lang="en-GB" sz="2500" dirty="0" smtClean="0"/>
              <a:t>This was, without a doubt, one of the best meals I've ever had. Every course in the tasting menu was well thought out, well executed, and incredibly delicious. I love how the menu is based on traditional </a:t>
            </a:r>
            <a:r>
              <a:rPr lang="en-GB" sz="2500" dirty="0" err="1" smtClean="0"/>
              <a:t>Calabrian</a:t>
            </a:r>
            <a:r>
              <a:rPr lang="en-GB" sz="2500" dirty="0" smtClean="0"/>
              <a:t> cuisine but with a twist. The service was impeccable as well. Considering all the work and quality that goes into a meal like this, the price was very reasonable. If you're in or around the area, do not miss the chance to have an unforgettable culinary experience here!!</a:t>
            </a:r>
            <a:endParaRPr lang="it-IT" sz="2500" dirty="0" smtClean="0"/>
          </a:p>
          <a:p>
            <a:pPr algn="ctr"/>
            <a:r>
              <a:rPr lang="en-GB" sz="2500" dirty="0" smtClean="0"/>
              <a:t> </a:t>
            </a:r>
            <a:endParaRPr lang="it-IT" sz="2500" dirty="0" smtClean="0"/>
          </a:p>
          <a:p>
            <a:pPr algn="ctr"/>
            <a:r>
              <a:rPr lang="en-GB" sz="2500" dirty="0" smtClean="0"/>
              <a:t>“Top Italian Cuisine”</a:t>
            </a:r>
            <a:endParaRPr lang="it-IT" sz="2500" dirty="0" smtClean="0"/>
          </a:p>
          <a:p>
            <a:pPr algn="ctr"/>
            <a:r>
              <a:rPr lang="en-GB" sz="2500" dirty="0" smtClean="0"/>
              <a:t>This is the great place you can choose to </a:t>
            </a:r>
            <a:r>
              <a:rPr lang="en-GB" sz="2500" dirty="0" err="1" smtClean="0"/>
              <a:t>deligh</a:t>
            </a:r>
            <a:r>
              <a:rPr lang="en-GB" sz="2500" dirty="0" smtClean="0"/>
              <a:t> your taste buds. An experience you'll not repeat again anywhere else. From the tuna </a:t>
            </a:r>
            <a:r>
              <a:rPr lang="en-GB" sz="2500" dirty="0" err="1" smtClean="0"/>
              <a:t>tartare</a:t>
            </a:r>
            <a:r>
              <a:rPr lang="en-GB" sz="2500" dirty="0" smtClean="0"/>
              <a:t> to the pear sorbet in a creamy goat cheese, all you can taste is simply awesome. </a:t>
            </a:r>
            <a:r>
              <a:rPr lang="it-IT" sz="2500" dirty="0" err="1" smtClean="0"/>
              <a:t>All</a:t>
            </a:r>
            <a:r>
              <a:rPr lang="it-IT" sz="2500" dirty="0" smtClean="0"/>
              <a:t> </a:t>
            </a:r>
            <a:r>
              <a:rPr lang="it-IT" sz="2500" dirty="0" err="1" smtClean="0"/>
              <a:t>to</a:t>
            </a:r>
            <a:r>
              <a:rPr lang="it-IT" sz="2500" dirty="0" smtClean="0"/>
              <a:t> </a:t>
            </a:r>
            <a:r>
              <a:rPr lang="it-IT" sz="2500" dirty="0" err="1" smtClean="0"/>
              <a:t>be</a:t>
            </a:r>
            <a:r>
              <a:rPr lang="it-IT" sz="2500" dirty="0" smtClean="0"/>
              <a:t> </a:t>
            </a:r>
            <a:r>
              <a:rPr lang="it-IT" sz="2500" dirty="0" err="1" smtClean="0"/>
              <a:t>served</a:t>
            </a:r>
            <a:r>
              <a:rPr lang="it-IT" sz="2500" dirty="0" smtClean="0"/>
              <a:t> </a:t>
            </a:r>
            <a:r>
              <a:rPr lang="it-IT" sz="2500" dirty="0" err="1" smtClean="0"/>
              <a:t>with</a:t>
            </a:r>
            <a:r>
              <a:rPr lang="it-IT" sz="2500" dirty="0" smtClean="0"/>
              <a:t> </a:t>
            </a:r>
            <a:r>
              <a:rPr lang="it-IT" sz="2500" dirty="0" err="1" smtClean="0"/>
              <a:t>good</a:t>
            </a:r>
            <a:r>
              <a:rPr lang="it-IT" sz="2500" dirty="0" smtClean="0"/>
              <a:t> </a:t>
            </a:r>
            <a:r>
              <a:rPr lang="it-IT" sz="2500" dirty="0" err="1" smtClean="0"/>
              <a:t>Italian</a:t>
            </a:r>
            <a:r>
              <a:rPr lang="it-IT" sz="2500" dirty="0" smtClean="0"/>
              <a:t> wine.</a:t>
            </a:r>
          </a:p>
          <a:p>
            <a:pPr algn="ctr"/>
            <a:r>
              <a:rPr lang="it-IT" sz="2500" dirty="0" smtClean="0"/>
              <a:t> </a:t>
            </a:r>
          </a:p>
          <a:p>
            <a:pPr algn="ctr"/>
            <a:r>
              <a:rPr lang="en-GB" sz="2500" dirty="0" smtClean="0"/>
              <a:t>“First Michelin star well deserved”</a:t>
            </a:r>
            <a:endParaRPr lang="it-IT" sz="2500" dirty="0" smtClean="0"/>
          </a:p>
          <a:p>
            <a:pPr algn="ctr"/>
            <a:r>
              <a:rPr lang="en-GB" sz="2500" dirty="0" smtClean="0"/>
              <a:t>Antonio </a:t>
            </a:r>
            <a:r>
              <a:rPr lang="en-GB" sz="2500" dirty="0" err="1" smtClean="0"/>
              <a:t>Abbruzzino</a:t>
            </a:r>
            <a:r>
              <a:rPr lang="en-GB" sz="2500" dirty="0" smtClean="0"/>
              <a:t> and family received their first Michelin star! We are not surprised and would like to warmly congratulate him and his family on this well deserved distinction! We enjoyed a fantastic meal in June 2013 and are looking forward to return soonest. If you are in the south of Italy, do not miss Antonio </a:t>
            </a:r>
            <a:r>
              <a:rPr lang="en-GB" sz="2500" dirty="0" err="1" smtClean="0"/>
              <a:t>Abbruzzino's</a:t>
            </a:r>
            <a:r>
              <a:rPr lang="en-GB" sz="2500" dirty="0" smtClean="0"/>
              <a:t> fine food. </a:t>
            </a:r>
            <a:r>
              <a:rPr lang="it-IT" sz="2500" dirty="0" err="1" smtClean="0"/>
              <a:t>Highly</a:t>
            </a:r>
            <a:r>
              <a:rPr lang="it-IT" sz="2500" dirty="0" smtClean="0"/>
              <a:t> </a:t>
            </a:r>
            <a:r>
              <a:rPr lang="it-IT" sz="2500" dirty="0" err="1" smtClean="0"/>
              <a:t>recommended</a:t>
            </a:r>
            <a:r>
              <a:rPr lang="it-IT" sz="2500" dirty="0" smtClean="0"/>
              <a:t>....</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064896" cy="652934"/>
          </a:xfrm>
        </p:spPr>
        <p:txBody>
          <a:bodyPr/>
          <a:lstStyle/>
          <a:p>
            <a:pPr algn="ctr"/>
            <a:r>
              <a:rPr lang="it-IT" dirty="0" smtClean="0"/>
              <a:t>CATERINA CERAUDO</a:t>
            </a:r>
            <a:endParaRPr lang="it-IT" dirty="0"/>
          </a:p>
        </p:txBody>
      </p:sp>
      <p:sp>
        <p:nvSpPr>
          <p:cNvPr id="3" name="Segnaposto contenuto 2"/>
          <p:cNvSpPr>
            <a:spLocks noGrp="1"/>
          </p:cNvSpPr>
          <p:nvPr>
            <p:ph sz="quarter" idx="1"/>
          </p:nvPr>
        </p:nvSpPr>
        <p:spPr>
          <a:xfrm>
            <a:off x="323528" y="1124744"/>
            <a:ext cx="8075240" cy="5328592"/>
          </a:xfrm>
        </p:spPr>
        <p:txBody>
          <a:bodyPr>
            <a:normAutofit fontScale="92500" lnSpcReduction="20000"/>
          </a:bodyPr>
          <a:lstStyle/>
          <a:p>
            <a:pPr algn="ctr">
              <a:buNone/>
            </a:pPr>
            <a:r>
              <a:rPr lang="it-IT" dirty="0" smtClean="0"/>
              <a:t>Caterina </a:t>
            </a:r>
            <a:r>
              <a:rPr lang="it-IT" dirty="0" err="1" smtClean="0"/>
              <a:t>Ceraudo</a:t>
            </a:r>
            <a:r>
              <a:rPr lang="it-IT" dirty="0" smtClean="0"/>
              <a:t>, 29 </a:t>
            </a:r>
            <a:r>
              <a:rPr lang="it-IT" dirty="0" err="1" smtClean="0"/>
              <a:t>years</a:t>
            </a:r>
            <a:r>
              <a:rPr lang="it-IT" dirty="0" smtClean="0"/>
              <a:t> </a:t>
            </a:r>
            <a:r>
              <a:rPr lang="it-IT" dirty="0" err="1" smtClean="0"/>
              <a:t>old</a:t>
            </a:r>
            <a:r>
              <a:rPr lang="it-IT" dirty="0" smtClean="0"/>
              <a:t>, </a:t>
            </a:r>
            <a:r>
              <a:rPr lang="it-IT" dirty="0" err="1" smtClean="0"/>
              <a:t>was</a:t>
            </a:r>
            <a:r>
              <a:rPr lang="it-IT" dirty="0" smtClean="0"/>
              <a:t> </a:t>
            </a:r>
            <a:r>
              <a:rPr lang="it-IT" dirty="0" err="1" smtClean="0"/>
              <a:t>recently</a:t>
            </a:r>
            <a:r>
              <a:rPr lang="it-IT" dirty="0" smtClean="0"/>
              <a:t> </a:t>
            </a:r>
            <a:r>
              <a:rPr lang="it-IT" dirty="0" err="1" smtClean="0"/>
              <a:t>awarded</a:t>
            </a:r>
            <a:r>
              <a:rPr lang="it-IT" dirty="0" smtClean="0"/>
              <a:t> the Michelin Chef Woman </a:t>
            </a:r>
            <a:r>
              <a:rPr lang="it-IT" dirty="0" err="1" smtClean="0"/>
              <a:t>Prize</a:t>
            </a:r>
            <a:r>
              <a:rPr lang="it-IT" dirty="0" smtClean="0"/>
              <a:t> 2017 </a:t>
            </a:r>
            <a:r>
              <a:rPr lang="it-IT" dirty="0" err="1" smtClean="0"/>
              <a:t>thanks</a:t>
            </a:r>
            <a:r>
              <a:rPr lang="it-IT" dirty="0" smtClean="0"/>
              <a:t> </a:t>
            </a:r>
            <a:r>
              <a:rPr lang="it-IT" dirty="0" err="1" smtClean="0"/>
              <a:t>to</a:t>
            </a:r>
            <a:r>
              <a:rPr lang="it-IT" dirty="0" smtClean="0"/>
              <a:t> </a:t>
            </a:r>
            <a:r>
              <a:rPr lang="it-IT" dirty="0" err="1" smtClean="0"/>
              <a:t>her</a:t>
            </a:r>
            <a:r>
              <a:rPr lang="it-IT" dirty="0" smtClean="0"/>
              <a:t> </a:t>
            </a:r>
            <a:r>
              <a:rPr lang="it-IT" dirty="0" err="1" smtClean="0"/>
              <a:t>amazing</a:t>
            </a:r>
            <a:r>
              <a:rPr lang="it-IT" dirty="0" smtClean="0"/>
              <a:t> job at </a:t>
            </a:r>
            <a:r>
              <a:rPr lang="it-IT" dirty="0" err="1" smtClean="0"/>
              <a:t>her</a:t>
            </a:r>
            <a:r>
              <a:rPr lang="it-IT" dirty="0" smtClean="0"/>
              <a:t> </a:t>
            </a:r>
            <a:r>
              <a:rPr lang="it-IT" dirty="0" err="1" smtClean="0"/>
              <a:t>restaurant</a:t>
            </a:r>
            <a:r>
              <a:rPr lang="it-IT" dirty="0" smtClean="0"/>
              <a:t> Dattilo. Caterina </a:t>
            </a:r>
            <a:r>
              <a:rPr lang="it-IT" dirty="0" err="1" smtClean="0"/>
              <a:t>has</a:t>
            </a:r>
            <a:r>
              <a:rPr lang="it-IT" dirty="0" smtClean="0"/>
              <a:t> </a:t>
            </a:r>
            <a:r>
              <a:rPr lang="it-IT" dirty="0" err="1" smtClean="0"/>
              <a:t>grown</a:t>
            </a:r>
            <a:r>
              <a:rPr lang="it-IT" dirty="0" smtClean="0"/>
              <a:t> up in a green </a:t>
            </a:r>
            <a:r>
              <a:rPr lang="it-IT" dirty="0" err="1" smtClean="0"/>
              <a:t>environment</a:t>
            </a:r>
            <a:r>
              <a:rPr lang="it-IT" dirty="0" smtClean="0"/>
              <a:t> </a:t>
            </a:r>
            <a:r>
              <a:rPr lang="it-IT" dirty="0" err="1" smtClean="0"/>
              <a:t>because</a:t>
            </a:r>
            <a:r>
              <a:rPr lang="it-IT" dirty="0" smtClean="0"/>
              <a:t> </a:t>
            </a:r>
            <a:r>
              <a:rPr lang="it-IT" dirty="0" err="1" smtClean="0"/>
              <a:t>her</a:t>
            </a:r>
            <a:r>
              <a:rPr lang="it-IT" dirty="0" smtClean="0"/>
              <a:t> </a:t>
            </a:r>
            <a:r>
              <a:rPr lang="it-IT" dirty="0" err="1" smtClean="0"/>
              <a:t>father</a:t>
            </a:r>
            <a:r>
              <a:rPr lang="it-IT" dirty="0" smtClean="0"/>
              <a:t> </a:t>
            </a:r>
            <a:r>
              <a:rPr lang="it-IT" dirty="0" err="1" smtClean="0"/>
              <a:t>was</a:t>
            </a:r>
            <a:r>
              <a:rPr lang="it-IT" dirty="0" smtClean="0"/>
              <a:t> a </a:t>
            </a:r>
            <a:r>
              <a:rPr lang="it-IT" dirty="0" err="1" smtClean="0"/>
              <a:t>forward-thinking</a:t>
            </a:r>
            <a:r>
              <a:rPr lang="it-IT" dirty="0" smtClean="0"/>
              <a:t> </a:t>
            </a:r>
            <a:r>
              <a:rPr lang="it-IT" dirty="0" err="1" smtClean="0"/>
              <a:t>entrepreneur</a:t>
            </a:r>
            <a:r>
              <a:rPr lang="it-IT" dirty="0" smtClean="0"/>
              <a:t> </a:t>
            </a:r>
            <a:r>
              <a:rPr lang="it-IT" dirty="0" err="1" smtClean="0"/>
              <a:t>who</a:t>
            </a:r>
            <a:r>
              <a:rPr lang="it-IT" dirty="0" smtClean="0"/>
              <a:t> </a:t>
            </a:r>
            <a:r>
              <a:rPr lang="it-IT" dirty="0" err="1" smtClean="0"/>
              <a:t>decided</a:t>
            </a:r>
            <a:r>
              <a:rPr lang="it-IT" dirty="0" smtClean="0"/>
              <a:t> </a:t>
            </a:r>
            <a:r>
              <a:rPr lang="it-IT" dirty="0" err="1" smtClean="0"/>
              <a:t>to</a:t>
            </a:r>
            <a:r>
              <a:rPr lang="it-IT" dirty="0" smtClean="0"/>
              <a:t> set up a green company. </a:t>
            </a:r>
            <a:r>
              <a:rPr lang="it-IT" dirty="0" err="1" smtClean="0"/>
              <a:t>She</a:t>
            </a:r>
            <a:r>
              <a:rPr lang="it-IT" dirty="0" smtClean="0"/>
              <a:t> </a:t>
            </a:r>
            <a:r>
              <a:rPr lang="it-IT" dirty="0" err="1" smtClean="0"/>
              <a:t>graduated</a:t>
            </a:r>
            <a:r>
              <a:rPr lang="it-IT" dirty="0" smtClean="0"/>
              <a:t> </a:t>
            </a:r>
            <a:r>
              <a:rPr lang="it-IT" dirty="0" err="1" smtClean="0"/>
              <a:t>from</a:t>
            </a:r>
            <a:r>
              <a:rPr lang="it-IT" dirty="0" smtClean="0"/>
              <a:t> Pisa </a:t>
            </a:r>
            <a:r>
              <a:rPr lang="it-IT" dirty="0" err="1" smtClean="0"/>
              <a:t>University</a:t>
            </a:r>
            <a:r>
              <a:rPr lang="it-IT" dirty="0" smtClean="0"/>
              <a:t> in </a:t>
            </a:r>
            <a:r>
              <a:rPr lang="it-IT" dirty="0" err="1" smtClean="0"/>
              <a:t>Enology</a:t>
            </a:r>
            <a:r>
              <a:rPr lang="it-IT" dirty="0" smtClean="0"/>
              <a:t> and Viticulture and </a:t>
            </a:r>
            <a:r>
              <a:rPr lang="it-IT" dirty="0" err="1" smtClean="0"/>
              <a:t>was</a:t>
            </a:r>
            <a:r>
              <a:rPr lang="it-IT" dirty="0" smtClean="0"/>
              <a:t> </a:t>
            </a:r>
            <a:r>
              <a:rPr lang="it-IT" dirty="0" err="1" smtClean="0"/>
              <a:t>able</a:t>
            </a:r>
            <a:r>
              <a:rPr lang="it-IT" dirty="0" smtClean="0"/>
              <a:t> </a:t>
            </a:r>
            <a:r>
              <a:rPr lang="it-IT" dirty="0" err="1" smtClean="0"/>
              <a:t>to</a:t>
            </a:r>
            <a:r>
              <a:rPr lang="it-IT" dirty="0" smtClean="0"/>
              <a:t> </a:t>
            </a:r>
            <a:r>
              <a:rPr lang="it-IT" dirty="0" err="1" smtClean="0"/>
              <a:t>increase</a:t>
            </a:r>
            <a:r>
              <a:rPr lang="it-IT" dirty="0" smtClean="0"/>
              <a:t> the </a:t>
            </a:r>
            <a:r>
              <a:rPr lang="it-IT" dirty="0" err="1" smtClean="0"/>
              <a:t>notoriety</a:t>
            </a:r>
            <a:r>
              <a:rPr lang="it-IT" dirty="0" smtClean="0"/>
              <a:t> </a:t>
            </a:r>
            <a:r>
              <a:rPr lang="it-IT" dirty="0" err="1" smtClean="0"/>
              <a:t>of</a:t>
            </a:r>
            <a:r>
              <a:rPr lang="it-IT" dirty="0" smtClean="0"/>
              <a:t> </a:t>
            </a:r>
            <a:r>
              <a:rPr lang="it-IT" dirty="0" err="1" smtClean="0"/>
              <a:t>her</a:t>
            </a:r>
            <a:r>
              <a:rPr lang="it-IT" dirty="0" smtClean="0"/>
              <a:t> </a:t>
            </a:r>
            <a:r>
              <a:rPr lang="it-IT" dirty="0" err="1" smtClean="0"/>
              <a:t>restaurant</a:t>
            </a:r>
            <a:r>
              <a:rPr lang="it-IT" dirty="0" smtClean="0"/>
              <a:t> Dattilo in Crotone (Calabria) </a:t>
            </a:r>
            <a:r>
              <a:rPr lang="it-IT" dirty="0" err="1" smtClean="0"/>
              <a:t>which</a:t>
            </a:r>
            <a:r>
              <a:rPr lang="it-IT" dirty="0" smtClean="0"/>
              <a:t> </a:t>
            </a:r>
            <a:r>
              <a:rPr lang="it-IT" dirty="0" err="1" smtClean="0"/>
              <a:t>was</a:t>
            </a:r>
            <a:r>
              <a:rPr lang="it-IT" dirty="0" smtClean="0"/>
              <a:t> </a:t>
            </a:r>
            <a:r>
              <a:rPr lang="it-IT" dirty="0" err="1" smtClean="0"/>
              <a:t>also</a:t>
            </a:r>
            <a:r>
              <a:rPr lang="it-IT" dirty="0" smtClean="0"/>
              <a:t> </a:t>
            </a:r>
            <a:r>
              <a:rPr lang="it-IT" dirty="0" err="1" smtClean="0"/>
              <a:t>celebrated</a:t>
            </a:r>
            <a:r>
              <a:rPr lang="it-IT" dirty="0" smtClean="0"/>
              <a:t> </a:t>
            </a:r>
            <a:r>
              <a:rPr lang="it-IT" dirty="0" err="1" smtClean="0"/>
              <a:t>by</a:t>
            </a:r>
            <a:r>
              <a:rPr lang="it-IT" dirty="0" smtClean="0"/>
              <a:t> the New York </a:t>
            </a:r>
            <a:r>
              <a:rPr lang="it-IT" dirty="0" err="1" smtClean="0"/>
              <a:t>Times</a:t>
            </a:r>
            <a:r>
              <a:rPr lang="it-IT" dirty="0" smtClean="0"/>
              <a:t>. </a:t>
            </a:r>
            <a:r>
              <a:rPr lang="it-IT" dirty="0" err="1" smtClean="0"/>
              <a:t>Her</a:t>
            </a:r>
            <a:r>
              <a:rPr lang="it-IT" dirty="0" smtClean="0"/>
              <a:t> </a:t>
            </a:r>
            <a:r>
              <a:rPr lang="it-IT" dirty="0" err="1" smtClean="0"/>
              <a:t>aim</a:t>
            </a:r>
            <a:r>
              <a:rPr lang="it-IT" dirty="0" smtClean="0"/>
              <a:t> </a:t>
            </a:r>
            <a:r>
              <a:rPr lang="it-IT" dirty="0" err="1" smtClean="0"/>
              <a:t>is</a:t>
            </a:r>
            <a:r>
              <a:rPr lang="it-IT" dirty="0" smtClean="0"/>
              <a:t> </a:t>
            </a:r>
            <a:r>
              <a:rPr lang="it-IT" dirty="0" err="1" smtClean="0"/>
              <a:t>to</a:t>
            </a:r>
            <a:r>
              <a:rPr lang="it-IT" dirty="0" smtClean="0"/>
              <a:t> </a:t>
            </a:r>
            <a:r>
              <a:rPr lang="it-IT" dirty="0" err="1" smtClean="0"/>
              <a:t>make</a:t>
            </a:r>
            <a:r>
              <a:rPr lang="it-IT" dirty="0" smtClean="0"/>
              <a:t> the </a:t>
            </a:r>
            <a:r>
              <a:rPr lang="it-IT" dirty="0" err="1" smtClean="0"/>
              <a:t>clients</a:t>
            </a:r>
            <a:r>
              <a:rPr lang="it-IT" dirty="0" smtClean="0"/>
              <a:t> happy and </a:t>
            </a:r>
            <a:r>
              <a:rPr lang="it-IT" dirty="0" err="1" smtClean="0"/>
              <a:t>her</a:t>
            </a:r>
            <a:r>
              <a:rPr lang="it-IT" dirty="0" smtClean="0"/>
              <a:t> </a:t>
            </a:r>
            <a:r>
              <a:rPr lang="it-IT" dirty="0" err="1" smtClean="0"/>
              <a:t>cuisine</a:t>
            </a:r>
            <a:r>
              <a:rPr lang="it-IT" dirty="0" smtClean="0"/>
              <a:t> </a:t>
            </a:r>
            <a:r>
              <a:rPr lang="it-IT" dirty="0" err="1" smtClean="0"/>
              <a:t>is</a:t>
            </a:r>
            <a:r>
              <a:rPr lang="it-IT" dirty="0" smtClean="0"/>
              <a:t>  a </a:t>
            </a:r>
            <a:r>
              <a:rPr lang="it-IT" dirty="0" err="1" smtClean="0"/>
              <a:t>place</a:t>
            </a:r>
            <a:r>
              <a:rPr lang="it-IT" dirty="0" smtClean="0"/>
              <a:t> in </a:t>
            </a:r>
            <a:r>
              <a:rPr lang="it-IT" dirty="0" err="1" smtClean="0"/>
              <a:t>continuous</a:t>
            </a:r>
            <a:r>
              <a:rPr lang="it-IT" dirty="0" smtClean="0"/>
              <a:t> </a:t>
            </a:r>
            <a:r>
              <a:rPr lang="it-IT" dirty="0" err="1" smtClean="0"/>
              <a:t>evolution</a:t>
            </a:r>
            <a:r>
              <a:rPr lang="it-IT" dirty="0" smtClean="0"/>
              <a:t>. </a:t>
            </a:r>
            <a:r>
              <a:rPr lang="it-IT" dirty="0" err="1" smtClean="0"/>
              <a:t>She</a:t>
            </a:r>
            <a:r>
              <a:rPr lang="it-IT" dirty="0" smtClean="0"/>
              <a:t> </a:t>
            </a:r>
            <a:r>
              <a:rPr lang="it-IT" dirty="0" err="1" smtClean="0"/>
              <a:t>also</a:t>
            </a:r>
            <a:r>
              <a:rPr lang="it-IT" dirty="0" smtClean="0"/>
              <a:t> </a:t>
            </a:r>
            <a:r>
              <a:rPr lang="it-IT" dirty="0" err="1" smtClean="0"/>
              <a:t>wants</a:t>
            </a:r>
            <a:r>
              <a:rPr lang="it-IT" dirty="0" smtClean="0"/>
              <a:t> </a:t>
            </a:r>
            <a:r>
              <a:rPr lang="it-IT" dirty="0" err="1" smtClean="0"/>
              <a:t>to</a:t>
            </a:r>
            <a:r>
              <a:rPr lang="it-IT" dirty="0" smtClean="0"/>
              <a:t> open </a:t>
            </a:r>
            <a:r>
              <a:rPr lang="it-IT" dirty="0" err="1" smtClean="0"/>
              <a:t>other</a:t>
            </a:r>
            <a:r>
              <a:rPr lang="it-IT" dirty="0" smtClean="0"/>
              <a:t> </a:t>
            </a:r>
            <a:r>
              <a:rPr lang="it-IT" dirty="0" err="1" smtClean="0"/>
              <a:t>restaurants</a:t>
            </a:r>
            <a:r>
              <a:rPr lang="it-IT" dirty="0" smtClean="0"/>
              <a:t> in Italy. </a:t>
            </a:r>
            <a:r>
              <a:rPr lang="it-IT" dirty="0" err="1" smtClean="0"/>
              <a:t>Since</a:t>
            </a:r>
            <a:r>
              <a:rPr lang="it-IT" dirty="0" smtClean="0"/>
              <a:t> the </a:t>
            </a:r>
            <a:r>
              <a:rPr lang="it-IT" dirty="0" err="1" smtClean="0"/>
              <a:t>italian</a:t>
            </a:r>
            <a:r>
              <a:rPr lang="it-IT" dirty="0" smtClean="0"/>
              <a:t> </a:t>
            </a:r>
            <a:r>
              <a:rPr lang="it-IT" dirty="0" err="1" smtClean="0"/>
              <a:t>cuisine</a:t>
            </a:r>
            <a:r>
              <a:rPr lang="it-IT" dirty="0" smtClean="0"/>
              <a:t> </a:t>
            </a:r>
            <a:r>
              <a:rPr lang="it-IT" dirty="0" err="1" smtClean="0"/>
              <a:t>is</a:t>
            </a:r>
            <a:r>
              <a:rPr lang="it-IT" dirty="0" smtClean="0"/>
              <a:t> </a:t>
            </a:r>
            <a:r>
              <a:rPr lang="it-IT" dirty="0" err="1" smtClean="0"/>
              <a:t>becoming</a:t>
            </a:r>
            <a:r>
              <a:rPr lang="it-IT" dirty="0" smtClean="0"/>
              <a:t> </a:t>
            </a:r>
            <a:r>
              <a:rPr lang="it-IT" dirty="0" err="1" smtClean="0"/>
              <a:t>even</a:t>
            </a:r>
            <a:r>
              <a:rPr lang="it-IT" dirty="0" smtClean="0"/>
              <a:t> </a:t>
            </a:r>
            <a:r>
              <a:rPr lang="it-IT" dirty="0" err="1" smtClean="0"/>
              <a:t>healthier</a:t>
            </a:r>
            <a:r>
              <a:rPr lang="it-IT" dirty="0" smtClean="0"/>
              <a:t>, </a:t>
            </a:r>
            <a:r>
              <a:rPr lang="it-IT" dirty="0" err="1" smtClean="0"/>
              <a:t>one</a:t>
            </a:r>
            <a:r>
              <a:rPr lang="it-IT" dirty="0" smtClean="0"/>
              <a:t> </a:t>
            </a:r>
            <a:r>
              <a:rPr lang="it-IT" dirty="0" err="1" smtClean="0"/>
              <a:t>of</a:t>
            </a:r>
            <a:r>
              <a:rPr lang="it-IT" dirty="0" smtClean="0"/>
              <a:t> Caterina’s best </a:t>
            </a:r>
            <a:r>
              <a:rPr lang="it-IT" dirty="0" err="1" smtClean="0"/>
              <a:t>dishes</a:t>
            </a:r>
            <a:r>
              <a:rPr lang="it-IT" dirty="0" smtClean="0"/>
              <a:t> </a:t>
            </a:r>
            <a:r>
              <a:rPr lang="it-IT" dirty="0" err="1" smtClean="0"/>
              <a:t>is</a:t>
            </a:r>
            <a:r>
              <a:rPr lang="it-IT" dirty="0" smtClean="0"/>
              <a:t> a </a:t>
            </a:r>
            <a:r>
              <a:rPr lang="it-IT" dirty="0" err="1" smtClean="0"/>
              <a:t>fennel</a:t>
            </a:r>
            <a:r>
              <a:rPr lang="it-IT" dirty="0" smtClean="0"/>
              <a:t> dessert, </a:t>
            </a:r>
            <a:r>
              <a:rPr lang="it-IT" dirty="0" err="1" smtClean="0"/>
              <a:t>with</a:t>
            </a:r>
            <a:r>
              <a:rPr lang="it-IT" dirty="0" smtClean="0"/>
              <a:t> no </a:t>
            </a:r>
            <a:r>
              <a:rPr lang="it-IT" dirty="0" err="1" smtClean="0"/>
              <a:t>fat</a:t>
            </a:r>
            <a:r>
              <a:rPr lang="it-IT" dirty="0" smtClean="0"/>
              <a:t> and </a:t>
            </a:r>
            <a:r>
              <a:rPr lang="it-IT" dirty="0" err="1" smtClean="0"/>
              <a:t>very</a:t>
            </a:r>
            <a:r>
              <a:rPr lang="it-IT" dirty="0" smtClean="0"/>
              <a:t> </a:t>
            </a:r>
            <a:r>
              <a:rPr lang="it-IT" dirty="0" err="1" smtClean="0"/>
              <a:t>popular</a:t>
            </a:r>
            <a:r>
              <a:rPr lang="it-IT" dirty="0" smtClean="0"/>
              <a:t> </a:t>
            </a:r>
            <a:r>
              <a:rPr lang="it-IT" dirty="0" err="1" smtClean="0"/>
              <a:t>with</a:t>
            </a:r>
            <a:r>
              <a:rPr lang="it-IT" dirty="0" smtClean="0"/>
              <a:t> </a:t>
            </a:r>
            <a:r>
              <a:rPr lang="it-IT" dirty="0" err="1" smtClean="0"/>
              <a:t>her</a:t>
            </a:r>
            <a:r>
              <a:rPr lang="it-IT" dirty="0" smtClean="0"/>
              <a:t> </a:t>
            </a:r>
            <a:r>
              <a:rPr lang="it-IT" dirty="0" err="1" smtClean="0"/>
              <a:t>clients</a:t>
            </a:r>
            <a:r>
              <a:rPr lang="it-IT" dirty="0" smtClean="0"/>
              <a:t>. </a:t>
            </a:r>
            <a:r>
              <a:rPr lang="it-IT" dirty="0" err="1" smtClean="0"/>
              <a:t>She</a:t>
            </a:r>
            <a:r>
              <a:rPr lang="it-IT" dirty="0" smtClean="0"/>
              <a:t> </a:t>
            </a:r>
            <a:r>
              <a:rPr lang="it-IT" dirty="0" err="1" smtClean="0"/>
              <a:t>is</a:t>
            </a:r>
            <a:r>
              <a:rPr lang="it-IT" dirty="0" smtClean="0"/>
              <a:t> </a:t>
            </a:r>
            <a:r>
              <a:rPr lang="it-IT" dirty="0" err="1" smtClean="0"/>
              <a:t>against</a:t>
            </a:r>
            <a:r>
              <a:rPr lang="it-IT" dirty="0" smtClean="0"/>
              <a:t> </a:t>
            </a:r>
            <a:r>
              <a:rPr lang="it-IT" dirty="0" err="1" smtClean="0"/>
              <a:t>all</a:t>
            </a:r>
            <a:r>
              <a:rPr lang="it-IT" dirty="0" smtClean="0"/>
              <a:t> </a:t>
            </a:r>
            <a:r>
              <a:rPr lang="it-IT" dirty="0" err="1" smtClean="0"/>
              <a:t>kinds</a:t>
            </a:r>
            <a:r>
              <a:rPr lang="it-IT" dirty="0" smtClean="0"/>
              <a:t> </a:t>
            </a:r>
            <a:r>
              <a:rPr lang="it-IT" dirty="0" err="1" smtClean="0"/>
              <a:t>of</a:t>
            </a:r>
            <a:r>
              <a:rPr lang="it-IT" dirty="0" smtClean="0"/>
              <a:t> sex </a:t>
            </a:r>
            <a:r>
              <a:rPr lang="it-IT" dirty="0" err="1" smtClean="0"/>
              <a:t>discrimination…</a:t>
            </a:r>
            <a:r>
              <a:rPr lang="it-IT" dirty="0" smtClean="0"/>
              <a:t> </a:t>
            </a:r>
            <a:r>
              <a:rPr lang="it-IT" dirty="0" err="1" smtClean="0"/>
              <a:t>She</a:t>
            </a:r>
            <a:r>
              <a:rPr lang="it-IT" dirty="0" smtClean="0"/>
              <a:t> </a:t>
            </a:r>
            <a:r>
              <a:rPr lang="it-IT" dirty="0" err="1" smtClean="0"/>
              <a:t>thinks</a:t>
            </a:r>
            <a:r>
              <a:rPr lang="it-IT" dirty="0" smtClean="0"/>
              <a:t> </a:t>
            </a:r>
            <a:r>
              <a:rPr lang="it-IT" dirty="0" err="1" smtClean="0"/>
              <a:t>it</a:t>
            </a:r>
            <a:r>
              <a:rPr lang="it-IT" dirty="0" smtClean="0"/>
              <a:t> </a:t>
            </a:r>
            <a:r>
              <a:rPr lang="it-IT" dirty="0" err="1" smtClean="0"/>
              <a:t>is</a:t>
            </a:r>
            <a:r>
              <a:rPr lang="it-IT" dirty="0" smtClean="0"/>
              <a:t> </a:t>
            </a:r>
            <a:r>
              <a:rPr lang="it-IT" dirty="0" err="1" smtClean="0"/>
              <a:t>necessary</a:t>
            </a:r>
            <a:r>
              <a:rPr lang="it-IT" dirty="0" smtClean="0"/>
              <a:t> </a:t>
            </a:r>
            <a:r>
              <a:rPr lang="it-IT" dirty="0" err="1" smtClean="0"/>
              <a:t>to</a:t>
            </a:r>
            <a:r>
              <a:rPr lang="it-IT" dirty="0" smtClean="0"/>
              <a:t> </a:t>
            </a:r>
            <a:r>
              <a:rPr lang="it-IT" dirty="0" err="1" smtClean="0"/>
              <a:t>increase</a:t>
            </a:r>
            <a:r>
              <a:rPr lang="it-IT" dirty="0" smtClean="0"/>
              <a:t> the </a:t>
            </a:r>
            <a:r>
              <a:rPr lang="it-IT" dirty="0" err="1" smtClean="0"/>
              <a:t>number</a:t>
            </a:r>
            <a:r>
              <a:rPr lang="it-IT" dirty="0" smtClean="0"/>
              <a:t> </a:t>
            </a:r>
            <a:r>
              <a:rPr lang="it-IT" dirty="0" err="1" smtClean="0"/>
              <a:t>of</a:t>
            </a:r>
            <a:r>
              <a:rPr lang="it-IT" dirty="0" smtClean="0"/>
              <a:t> women </a:t>
            </a:r>
            <a:r>
              <a:rPr lang="it-IT" dirty="0" err="1" smtClean="0"/>
              <a:t>chefs</a:t>
            </a:r>
            <a:r>
              <a:rPr lang="it-IT" dirty="0" smtClean="0"/>
              <a:t>. </a:t>
            </a:r>
            <a:r>
              <a:rPr lang="it-IT" dirty="0" err="1" smtClean="0"/>
              <a:t>For</a:t>
            </a:r>
            <a:r>
              <a:rPr lang="it-IT" dirty="0" smtClean="0"/>
              <a:t> </a:t>
            </a:r>
            <a:r>
              <a:rPr lang="it-IT" dirty="0" err="1" smtClean="0"/>
              <a:t>this</a:t>
            </a:r>
            <a:r>
              <a:rPr lang="it-IT" dirty="0" smtClean="0"/>
              <a:t> </a:t>
            </a:r>
            <a:r>
              <a:rPr lang="it-IT" dirty="0" err="1" smtClean="0"/>
              <a:t>reason</a:t>
            </a:r>
            <a:r>
              <a:rPr lang="it-IT" dirty="0" smtClean="0"/>
              <a:t>, Caterina </a:t>
            </a:r>
            <a:r>
              <a:rPr lang="it-IT" dirty="0" err="1" smtClean="0"/>
              <a:t>sees</a:t>
            </a:r>
            <a:r>
              <a:rPr lang="it-IT" dirty="0" smtClean="0"/>
              <a:t> </a:t>
            </a:r>
            <a:r>
              <a:rPr lang="it-IT" dirty="0" err="1" smtClean="0"/>
              <a:t>her</a:t>
            </a:r>
            <a:r>
              <a:rPr lang="it-IT" dirty="0" smtClean="0"/>
              <a:t> </a:t>
            </a:r>
            <a:r>
              <a:rPr lang="it-IT" dirty="0" err="1" smtClean="0"/>
              <a:t>prize</a:t>
            </a:r>
            <a:r>
              <a:rPr lang="it-IT" dirty="0" smtClean="0"/>
              <a:t> </a:t>
            </a:r>
            <a:r>
              <a:rPr lang="it-IT" dirty="0" err="1" smtClean="0"/>
              <a:t>as</a:t>
            </a:r>
            <a:r>
              <a:rPr lang="it-IT" dirty="0" smtClean="0"/>
              <a:t> a </a:t>
            </a:r>
            <a:r>
              <a:rPr lang="it-IT" dirty="0" err="1" smtClean="0"/>
              <a:t>sign</a:t>
            </a:r>
            <a:r>
              <a:rPr lang="it-IT" dirty="0" smtClean="0"/>
              <a:t> </a:t>
            </a:r>
            <a:r>
              <a:rPr lang="it-IT" dirty="0" err="1" smtClean="0"/>
              <a:t>of</a:t>
            </a:r>
            <a:r>
              <a:rPr lang="it-IT" dirty="0" smtClean="0"/>
              <a:t> </a:t>
            </a:r>
            <a:r>
              <a:rPr lang="it-IT" dirty="0" err="1" smtClean="0"/>
              <a:t>encouragement</a:t>
            </a:r>
            <a:r>
              <a:rPr lang="it-IT" dirty="0" smtClean="0"/>
              <a:t> </a:t>
            </a:r>
            <a:r>
              <a:rPr lang="it-IT" dirty="0" err="1" smtClean="0"/>
              <a:t>for</a:t>
            </a:r>
            <a:r>
              <a:rPr lang="it-IT" dirty="0" smtClean="0"/>
              <a:t> </a:t>
            </a:r>
            <a:r>
              <a:rPr lang="it-IT" dirty="0" err="1" smtClean="0"/>
              <a:t>all</a:t>
            </a:r>
            <a:r>
              <a:rPr lang="it-IT" dirty="0" smtClean="0"/>
              <a:t> the </a:t>
            </a:r>
            <a:r>
              <a:rPr lang="it-IT" dirty="0" err="1" smtClean="0"/>
              <a:t>aspiring</a:t>
            </a:r>
            <a:r>
              <a:rPr lang="it-IT" dirty="0" smtClean="0"/>
              <a:t> </a:t>
            </a:r>
            <a:r>
              <a:rPr lang="it-IT" dirty="0" err="1" smtClean="0"/>
              <a:t>female</a:t>
            </a:r>
            <a:r>
              <a:rPr lang="it-IT" dirty="0" smtClean="0"/>
              <a:t> </a:t>
            </a:r>
            <a:r>
              <a:rPr lang="it-IT" dirty="0" err="1" smtClean="0"/>
              <a:t>chefs</a:t>
            </a:r>
            <a:r>
              <a:rPr lang="it-IT" dirty="0" smtClean="0"/>
              <a:t> in the world.</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Personalizzato 1">
      <a:dk1>
        <a:sysClr val="windowText" lastClr="000000"/>
      </a:dk1>
      <a:lt1>
        <a:sysClr val="window" lastClr="FFFFFF"/>
      </a:lt1>
      <a:dk2>
        <a:srgbClr val="575F6D"/>
      </a:dk2>
      <a:lt2>
        <a:srgbClr val="FFF39D"/>
      </a:lt2>
      <a:accent1>
        <a:srgbClr val="FE8637"/>
      </a:accent1>
      <a:accent2>
        <a:srgbClr val="7598D9"/>
      </a:accent2>
      <a:accent3>
        <a:srgbClr val="17953E"/>
      </a:accent3>
      <a:accent4>
        <a:srgbClr val="7030A0"/>
      </a:accent4>
      <a:accent5>
        <a:srgbClr val="AEBAD5"/>
      </a:accent5>
      <a:accent6>
        <a:srgbClr val="D00202"/>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TotalTime>
  <Words>2092</Words>
  <Application>Microsoft Office PowerPoint</Application>
  <PresentationFormat>Presentazione su schermo (4:3)</PresentationFormat>
  <Paragraphs>98</Paragraphs>
  <Slides>13</Slides>
  <Notes>0</Notes>
  <HiddenSlides>1</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Loggia</vt:lpstr>
      <vt:lpstr>CALABRIA’S STARRY KITCHEN</vt:lpstr>
      <vt:lpstr>Delicious Calabria</vt:lpstr>
      <vt:lpstr>StarryCalabrian  Chefs : Antonio Abbruzzino and Caterina Ceraudo</vt:lpstr>
      <vt:lpstr>ANTONIO ABBRUZZINO</vt:lpstr>
      <vt:lpstr>        MICHELIN’S REVIEWS…</vt:lpstr>
      <vt:lpstr>Abbruzzino’s ravioli ripieni</vt:lpstr>
      <vt:lpstr>Diapositiva 7</vt:lpstr>
      <vt:lpstr>Hidden Gems in Calabria   Some of the best meals in Italy are found in the Southern region of Calabria. Places like Ristorante Dattilo in Isola Capo Rizzuto and Antonio Abbruzzino in Catanzaro offer one of the best cuisine experiences you could ever have. Calabria is well known for spicy dishes as well as bergamot. These restaurants provide vineyards and olive groves that are cultivated without the use of chemicals and the attacks from parasites are prevented through meteorological screens.  Food, wine, tastes and delicacy are combined resulting in an experience that doesn’t just feel like “going to a restaurant” but living an emotion. Here’s what the clients have to say about “Ristorante Dattilo”: </vt:lpstr>
      <vt:lpstr>CATERINA CERAUDO</vt:lpstr>
      <vt:lpstr>MICHELIN’S REVIWS…</vt:lpstr>
      <vt:lpstr>CERAUDO’S SMALL BUTTONS</vt:lpstr>
      <vt:lpstr>Diapositiva 12</vt:lpstr>
      <vt:lpstr>CERAUDO’S REVIEWS</vt:lpstr>
    </vt:vector>
  </TitlesOfParts>
  <Company>Olidata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niki</dc:creator>
  <cp:lastModifiedBy>Perlina</cp:lastModifiedBy>
  <cp:revision>14</cp:revision>
  <dcterms:created xsi:type="dcterms:W3CDTF">2017-06-06T08:42:50Z</dcterms:created>
  <dcterms:modified xsi:type="dcterms:W3CDTF">2017-06-26T06:53:37Z</dcterms:modified>
</cp:coreProperties>
</file>