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343"/>
    <a:srgbClr val="232D3B"/>
    <a:srgbClr val="2F424C"/>
    <a:srgbClr val="EEF0F1"/>
    <a:srgbClr val="28343F"/>
    <a:srgbClr val="365E63"/>
    <a:srgbClr val="2E394C"/>
    <a:srgbClr val="314750"/>
    <a:srgbClr val="1A1B27"/>
    <a:srgbClr val="D4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EC3-95B5-4995-B22E-38DDC1FC209E}" type="datetimeFigureOut">
              <a:rPr lang="bg-BG" smtClean="0"/>
              <a:t>23.09.2022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E4B3-1554-46CB-B799-F694AEEBA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525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EC3-95B5-4995-B22E-38DDC1FC209E}" type="datetimeFigureOut">
              <a:rPr lang="bg-BG" smtClean="0"/>
              <a:t>23.09.2022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E4B3-1554-46CB-B799-F694AEEBA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822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EC3-95B5-4995-B22E-38DDC1FC209E}" type="datetimeFigureOut">
              <a:rPr lang="bg-BG" smtClean="0"/>
              <a:t>23.09.2022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E4B3-1554-46CB-B799-F694AEEBA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203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EC3-95B5-4995-B22E-38DDC1FC209E}" type="datetimeFigureOut">
              <a:rPr lang="bg-BG" smtClean="0"/>
              <a:t>23.09.2022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E4B3-1554-46CB-B799-F694AEEBA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325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EC3-95B5-4995-B22E-38DDC1FC209E}" type="datetimeFigureOut">
              <a:rPr lang="bg-BG" smtClean="0"/>
              <a:t>23.09.2022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E4B3-1554-46CB-B799-F694AEEBA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463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EC3-95B5-4995-B22E-38DDC1FC209E}" type="datetimeFigureOut">
              <a:rPr lang="bg-BG" smtClean="0"/>
              <a:t>23.09.2022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E4B3-1554-46CB-B799-F694AEEBA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274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EC3-95B5-4995-B22E-38DDC1FC209E}" type="datetimeFigureOut">
              <a:rPr lang="bg-BG" smtClean="0"/>
              <a:t>23.09.2022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E4B3-1554-46CB-B799-F694AEEBA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525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EC3-95B5-4995-B22E-38DDC1FC209E}" type="datetimeFigureOut">
              <a:rPr lang="bg-BG" smtClean="0"/>
              <a:t>23.09.2022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E4B3-1554-46CB-B799-F694AEEBA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621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EC3-95B5-4995-B22E-38DDC1FC209E}" type="datetimeFigureOut">
              <a:rPr lang="bg-BG" smtClean="0"/>
              <a:t>23.09.2022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E4B3-1554-46CB-B799-F694AEEBA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755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EC3-95B5-4995-B22E-38DDC1FC209E}" type="datetimeFigureOut">
              <a:rPr lang="bg-BG" smtClean="0"/>
              <a:t>23.09.2022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E4B3-1554-46CB-B799-F694AEEBA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022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EC3-95B5-4995-B22E-38DDC1FC209E}" type="datetimeFigureOut">
              <a:rPr lang="bg-BG" smtClean="0"/>
              <a:t>23.09.2022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E4B3-1554-46CB-B799-F694AEEBA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67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08EC3-95B5-4995-B22E-38DDC1FC209E}" type="datetimeFigureOut">
              <a:rPr lang="bg-BG" smtClean="0"/>
              <a:t>23.09.2022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DE4B3-1554-46CB-B799-F694AEEBABC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924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lenovo\AppData\Local\Microsoft\Windows\INetCache\Content.Outlook\S03OB1BP\school@vicho-grancharov.eu" TargetMode="External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Картина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6"/>
            <a:ext cx="12192000" cy="686126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481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 “ВИЧО ГРЪНЧАРОВ” </a:t>
            </a:r>
            <a:endParaRPr kumimoji="0" lang="bg-BG" altLang="bg-BG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гр. Горна </a:t>
            </a:r>
            <a:r>
              <a:rPr kumimoji="0" lang="ru-RU" altLang="bg-BG" sz="9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Оряховиц</a:t>
            </a:r>
            <a:r>
              <a:rPr kumimoji="0" lang="bg-BG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0" lang="ru-RU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bg-BG" sz="9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kumimoji="0" lang="ru-RU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ru-RU" altLang="bg-BG" sz="9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Цар</a:t>
            </a:r>
            <a:r>
              <a:rPr kumimoji="0" lang="ru-RU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bg-BG" sz="9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Освободител</a:t>
            </a:r>
            <a:r>
              <a:rPr kumimoji="0" lang="ru-RU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ru-RU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№6, е-</a:t>
            </a:r>
            <a:r>
              <a:rPr kumimoji="0" lang="bg-BG" altLang="bg-BG" sz="9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kumimoji="0" lang="ru-RU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school@vicho-grancharov.eu</a:t>
            </a:r>
            <a:r>
              <a:rPr kumimoji="0" lang="bg-BG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kumimoji="0" lang="ru-RU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bg-BG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</a:t>
            </a:r>
            <a:r>
              <a:rPr kumimoji="0" lang="ru-RU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bg-BG" altLang="bg-BG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618/ 6-04-59</a:t>
            </a: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490" y="457200"/>
            <a:ext cx="748144" cy="673329"/>
          </a:xfrm>
          <a:prstGeom prst="rect">
            <a:avLst/>
          </a:prstGeom>
        </p:spPr>
      </p:pic>
      <p:pic>
        <p:nvPicPr>
          <p:cNvPr id="15" name="Картина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73" y="462409"/>
            <a:ext cx="748144" cy="67332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8" r="99234">
                        <a14:foregroundMark x1="20690" y1="22308" x2="28736" y2="44615"/>
                        <a14:foregroundMark x1="50383" y1="30256" x2="31034" y2="39231"/>
                        <a14:foregroundMark x1="37165" y1="21538" x2="29310" y2="32564"/>
                        <a14:foregroundMark x1="27203" y1="17692" x2="36207" y2="32564"/>
                        <a14:foregroundMark x1="49234" y1="19744" x2="54598" y2="24615"/>
                        <a14:foregroundMark x1="60728" y1="20769" x2="58621" y2="36667"/>
                        <a14:foregroundMark x1="71456" y1="29744" x2="66092" y2="22564"/>
                        <a14:foregroundMark x1="86015" y1="46410" x2="77011" y2="34103"/>
                        <a14:foregroundMark x1="88314" y1="70000" x2="84866" y2="64103"/>
                        <a14:foregroundMark x1="95785" y1="60000" x2="96935" y2="69744"/>
                        <a14:foregroundMark x1="19349" y1="18974" x2="5939" y2="43077"/>
                        <a14:foregroundMark x1="3640" y1="75128" x2="5556" y2="43846"/>
                        <a14:foregroundMark x1="9962" y1="51026" x2="36015" y2="66154"/>
                        <a14:foregroundMark x1="13027" y1="44359" x2="8046" y2="40769"/>
                        <a14:foregroundMark x1="16475" y1="34103" x2="13985" y2="28205"/>
                        <a14:foregroundMark x1="20307" y1="30256" x2="23563" y2="15641"/>
                        <a14:foregroundMark x1="25479" y1="14103" x2="41571" y2="4359"/>
                        <a14:foregroundMark x1="39464" y1="21795" x2="46935" y2="3846"/>
                        <a14:foregroundMark x1="27969" y1="15385" x2="34674" y2="11538"/>
                        <a14:foregroundMark x1="49234" y1="7692" x2="65900" y2="11026"/>
                        <a14:foregroundMark x1="52682" y1="4872" x2="56322" y2="8718"/>
                        <a14:foregroundMark x1="57471" y1="6154" x2="60728" y2="10000"/>
                        <a14:foregroundMark x1="65517" y1="9744" x2="70881" y2="17692"/>
                        <a14:foregroundMark x1="38697" y1="57436" x2="31801" y2="47179"/>
                        <a14:foregroundMark x1="44828" y1="67436" x2="31418" y2="48462"/>
                        <a14:foregroundMark x1="45594" y1="64359" x2="37356" y2="43846"/>
                        <a14:foregroundMark x1="43295" y1="67949" x2="35057" y2="57436"/>
                        <a14:foregroundMark x1="38123" y1="72564" x2="28161" y2="67692"/>
                        <a14:foregroundMark x1="31418" y1="74359" x2="21648" y2="67692"/>
                        <a14:foregroundMark x1="35441" y1="68205" x2="25479" y2="73590"/>
                        <a14:foregroundMark x1="65900" y1="78718" x2="65709" y2="67692"/>
                        <a14:foregroundMark x1="68008" y1="69744" x2="69732" y2="74872"/>
                        <a14:foregroundMark x1="67241" y1="74872" x2="68966" y2="71795"/>
                        <a14:foregroundMark x1="64176" y1="7436" x2="76820" y2="15641"/>
                        <a14:foregroundMark x1="79310" y1="18974" x2="89464" y2="33333"/>
                        <a14:foregroundMark x1="91379" y1="36410" x2="95977" y2="62051"/>
                        <a14:foregroundMark x1="86207" y1="35641" x2="79119" y2="19231"/>
                        <a14:foregroundMark x1="95977" y1="81538" x2="91379" y2="73333"/>
                        <a14:foregroundMark x1="94636" y1="84872" x2="94444" y2="81795"/>
                        <a14:foregroundMark x1="6130" y1="82821" x2="8046" y2="91795"/>
                        <a14:backgroundMark x1="42529" y1="1026" x2="29310" y2="4359"/>
                        <a14:backgroundMark x1="34674" y1="4103" x2="25862" y2="8974"/>
                        <a14:backgroundMark x1="30268" y1="6410" x2="22031" y2="12051"/>
                        <a14:backgroundMark x1="22797" y1="12051" x2="18008" y2="16667"/>
                        <a14:backgroundMark x1="17625" y1="17436" x2="12835" y2="23590"/>
                        <a14:backgroundMark x1="12835" y1="23333" x2="9195" y2="30769"/>
                        <a14:backgroundMark x1="9195" y1="30000" x2="5747" y2="39231"/>
                        <a14:backgroundMark x1="5556" y1="38718" x2="2490" y2="50256"/>
                        <a14:backgroundMark x1="2874" y1="48974" x2="1341" y2="57692"/>
                        <a14:backgroundMark x1="1341" y1="56667" x2="1149" y2="64872"/>
                        <a14:backgroundMark x1="39272" y1="2308" x2="34291" y2="4359"/>
                        <a14:backgroundMark x1="958" y1="64103" x2="1341" y2="74359"/>
                        <a14:backgroundMark x1="1341" y1="74359" x2="3448" y2="86410"/>
                        <a14:backgroundMark x1="3257" y1="86154" x2="5747" y2="94872"/>
                        <a14:backgroundMark x1="5172" y1="94359" x2="8238" y2="99744"/>
                        <a14:backgroundMark x1="4981" y1="93590" x2="5939" y2="95385"/>
                        <a14:backgroundMark x1="42337" y1="1026" x2="49808" y2="769"/>
                        <a14:backgroundMark x1="49808" y1="769" x2="55747" y2="1026"/>
                        <a14:backgroundMark x1="55172" y1="1026" x2="62452" y2="3077"/>
                        <a14:backgroundMark x1="62452" y1="3077" x2="67433" y2="4872"/>
                        <a14:backgroundMark x1="67433" y1="4872" x2="74138" y2="9487"/>
                        <a14:backgroundMark x1="79119" y1="14103" x2="73180" y2="8718"/>
                        <a14:backgroundMark x1="84674" y1="20256" x2="78736" y2="13333"/>
                        <a14:backgroundMark x1="78544" y1="13333" x2="73946" y2="8718"/>
                        <a14:backgroundMark x1="94828" y1="41026" x2="97510" y2="51026"/>
                        <a14:backgroundMark x1="95402" y1="41282" x2="92720" y2="34103"/>
                        <a14:backgroundMark x1="84100" y1="19231" x2="88697" y2="25897"/>
                        <a14:backgroundMark x1="88506" y1="25897" x2="91379" y2="31538"/>
                        <a14:backgroundMark x1="91188" y1="31282" x2="93678" y2="36154"/>
                        <a14:backgroundMark x1="97126" y1="50769" x2="98276" y2="56410"/>
                        <a14:backgroundMark x1="98467" y1="57179" x2="98851" y2="62821"/>
                        <a14:backgroundMark x1="98851" y1="62821" x2="98851" y2="75385"/>
                        <a14:backgroundMark x1="98659" y1="74359" x2="97893" y2="82821"/>
                        <a14:backgroundMark x1="97893" y1="81026" x2="95977" y2="89231"/>
                        <a14:backgroundMark x1="48467" y1="513" x2="37548" y2="2821"/>
                        <a14:backgroundMark x1="97893" y1="81795" x2="95211" y2="92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6" y="1976011"/>
            <a:ext cx="7398327" cy="4884594"/>
          </a:xfrm>
          <a:prstGeom prst="rect">
            <a:avLst/>
          </a:prstGeom>
          <a:effectLst>
            <a:softEdge rad="139700"/>
          </a:effectLst>
          <a:scene3d>
            <a:camera prst="orthographicFront"/>
            <a:lightRig rig="flood" dir="t"/>
          </a:scene3d>
          <a:sp3d prstMaterial="metal"/>
        </p:spPr>
      </p:pic>
    </p:spTree>
    <p:extLst>
      <p:ext uri="{BB962C8B-B14F-4D97-AF65-F5344CB8AC3E}">
        <p14:creationId xmlns:p14="http://schemas.microsoft.com/office/powerpoint/2010/main" val="1861404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4CB10B-9C44-A2DE-29F1-7D4DF9164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456134" y="0"/>
            <a:ext cx="9279731" cy="1494172"/>
          </a:xfrm>
        </p:spPr>
        <p:txBody>
          <a:bodyPr>
            <a:noAutofit/>
            <a:scene3d>
              <a:camera prst="orthographicFront"/>
              <a:lightRig rig="flood" dir="t"/>
            </a:scene3d>
            <a:sp3d extrusionH="57150" prstMaterial="metal">
              <a:bevelT w="38100" h="38100" prst="angle"/>
              <a:bevelB w="38100" h="38100" prst="angle"/>
            </a:sp3d>
          </a:bodyPr>
          <a:lstStyle/>
          <a:p>
            <a:r>
              <a:rPr lang="en-US" sz="5600" b="1" i="1" dirty="0">
                <a:solidFill>
                  <a:srgbClr val="253343"/>
                </a:solidFill>
                <a:highlight>
                  <a:srgbClr val="000000"/>
                </a:highlight>
              </a:rPr>
              <a:t>The history of the  Bulgarian cinema</a:t>
            </a:r>
            <a:endParaRPr lang="bg-BG" sz="5600" b="1" i="1" dirty="0">
              <a:solidFill>
                <a:srgbClr val="253343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39870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0" b="89275" l="12701" r="72093">
                        <a14:foregroundMark x1="18784" y1="580" x2="19141" y2="13043"/>
                        <a14:foregroundMark x1="18962" y1="12174" x2="27549" y2="55072"/>
                        <a14:foregroundMark x1="27370" y1="55072" x2="41682" y2="88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436" y="0"/>
            <a:ext cx="12192000" cy="685800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14753" y="248946"/>
            <a:ext cx="4038600" cy="1325563"/>
          </a:xfrm>
        </p:spPr>
        <p:txBody>
          <a:bodyPr>
            <a:scene3d>
              <a:camera prst="perspectiveRight"/>
              <a:lightRig rig="harsh" dir="t"/>
            </a:scene3d>
            <a:sp3d extrusionH="57150" prstMaterial="dkEdge">
              <a:bevelT w="38100" h="38100" prst="angle"/>
              <a:bevelB w="38100" h="38100" prst="angle"/>
              <a:extrusionClr>
                <a:schemeClr val="tx1"/>
              </a:extrusionClr>
            </a:sp3d>
          </a:bodyPr>
          <a:lstStyle/>
          <a:p>
            <a:pPr algn="ctr"/>
            <a:r>
              <a:rPr lang="en-US" b="1" dirty="0">
                <a:solidFill>
                  <a:srgbClr val="2D0B09"/>
                </a:solidFill>
              </a:rPr>
              <a:t>"Blind </a:t>
            </a:r>
            <a:r>
              <a:rPr lang="en-US" b="1" dirty="0" err="1">
                <a:solidFill>
                  <a:srgbClr val="2D0B09"/>
                </a:solidFill>
              </a:rPr>
              <a:t>Vaisha</a:t>
            </a:r>
            <a:r>
              <a:rPr lang="bg-BG" b="1" dirty="0">
                <a:solidFill>
                  <a:srgbClr val="2D0B09"/>
                </a:solidFill>
              </a:rPr>
              <a:t>“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483925" y="1823455"/>
            <a:ext cx="5500255" cy="433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i="1" dirty="0">
                <a:solidFill>
                  <a:srgbClr val="54876A"/>
                </a:solidFill>
              </a:rPr>
              <a:t>"Blind </a:t>
            </a:r>
            <a:r>
              <a:rPr lang="en-US" sz="2000" i="1" dirty="0" err="1">
                <a:solidFill>
                  <a:srgbClr val="54876A"/>
                </a:solidFill>
              </a:rPr>
              <a:t>Vaisha</a:t>
            </a:r>
            <a:r>
              <a:rPr lang="en-US" sz="2000" i="1" dirty="0">
                <a:solidFill>
                  <a:srgbClr val="54876A"/>
                </a:solidFill>
              </a:rPr>
              <a:t>" is a short animated film by the animator </a:t>
            </a:r>
            <a:r>
              <a:rPr lang="en-US" sz="2000" i="1" dirty="0" err="1">
                <a:solidFill>
                  <a:srgbClr val="54876A"/>
                </a:solidFill>
              </a:rPr>
              <a:t>Teodor</a:t>
            </a:r>
            <a:r>
              <a:rPr lang="en-US" sz="2000" i="1" dirty="0">
                <a:solidFill>
                  <a:srgbClr val="54876A"/>
                </a:solidFill>
              </a:rPr>
              <a:t> </a:t>
            </a:r>
            <a:r>
              <a:rPr lang="en-US" sz="2000" i="1" dirty="0" err="1">
                <a:solidFill>
                  <a:srgbClr val="54876A"/>
                </a:solidFill>
              </a:rPr>
              <a:t>Ushev</a:t>
            </a:r>
            <a:r>
              <a:rPr lang="en-US" sz="2000" i="1" dirty="0">
                <a:solidFill>
                  <a:srgbClr val="54876A"/>
                </a:solidFill>
              </a:rPr>
              <a:t> .</a:t>
            </a:r>
          </a:p>
          <a:p>
            <a:pPr marL="0" indent="0" algn="just">
              <a:buNone/>
            </a:pPr>
            <a:r>
              <a:rPr lang="en-US" sz="2000" i="1" dirty="0">
                <a:solidFill>
                  <a:srgbClr val="54876A"/>
                </a:solidFill>
              </a:rPr>
              <a:t>The story tells about a girl who sees the past with her left eye and the future with her right eye, and thus finds herself unable to live in the present.</a:t>
            </a:r>
            <a:endParaRPr lang="bg-BG" sz="2000" i="1" dirty="0">
              <a:solidFill>
                <a:srgbClr val="54876A"/>
              </a:solidFill>
            </a:endParaRPr>
          </a:p>
          <a:p>
            <a:pPr marL="0" indent="0" algn="just">
              <a:buNone/>
            </a:pPr>
            <a:r>
              <a:rPr lang="en-US" sz="2000" i="1" dirty="0">
                <a:solidFill>
                  <a:srgbClr val="54876A"/>
                </a:solidFill>
              </a:rPr>
              <a:t>The film is produced by Mark Bertrand for the National film Board of Canada, with participation of ARTE France.</a:t>
            </a:r>
          </a:p>
          <a:p>
            <a:pPr marL="0" indent="0" algn="just">
              <a:buNone/>
            </a:pPr>
            <a:r>
              <a:rPr lang="en-US" sz="2000" i="1" dirty="0">
                <a:solidFill>
                  <a:srgbClr val="54876A"/>
                </a:solidFill>
              </a:rPr>
              <a:t>In 2017 , the eight – minute film was nominated for an Academy Award in the category of animated short films along with 4 other nominations.</a:t>
            </a:r>
            <a:endParaRPr lang="bg-BG" sz="2000" i="1" dirty="0">
              <a:solidFill>
                <a:srgbClr val="5487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26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6000"/>
                <a:lumOff val="94000"/>
                <a:alpha val="5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54" b="91439" l="281" r="99299">
                        <a14:foregroundMark x1="19635" y1="61931" x2="9818" y2="61020"/>
                        <a14:foregroundMark x1="10519" y1="90528" x2="99299" y2="91075"/>
                        <a14:foregroundMark x1="31697" y1="69763" x2="31697" y2="86157"/>
                        <a14:foregroundMark x1="34923" y1="68852" x2="47826" y2="67942"/>
                        <a14:foregroundMark x1="34502" y1="74135" x2="38429" y2="82149"/>
                        <a14:foregroundMark x1="53576" y1="73042" x2="49369" y2="84517"/>
                        <a14:foregroundMark x1="64656" y1="73770" x2="62833" y2="82149"/>
                        <a14:foregroundMark x1="76297" y1="74317" x2="76999" y2="76138"/>
                        <a14:foregroundMark x1="26087" y1="80874" x2="4488" y2="71767"/>
                        <a14:foregroundMark x1="23843" y1="71220" x2="24264" y2="63752"/>
                        <a14:foregroundMark x1="8415" y1="87796" x2="2104" y2="88525"/>
                        <a14:foregroundMark x1="54698" y1="61749" x2="55259" y2="37341"/>
                        <a14:foregroundMark x1="52314" y1="17668" x2="52314" y2="17668"/>
                        <a14:foregroundMark x1="52314" y1="21858" x2="51753" y2="15301"/>
                        <a14:foregroundMark x1="71529" y1="57559" x2="98457" y2="50638"/>
                        <a14:foregroundMark x1="9818" y1="65574" x2="8555" y2="65027"/>
                        <a14:backgroundMark x1="1122" y1="63934" x2="33801" y2="28597"/>
                        <a14:backgroundMark x1="97335" y1="48816" x2="58626" y2="28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95" b="4126"/>
          <a:stretch/>
        </p:blipFill>
        <p:spPr>
          <a:xfrm>
            <a:off x="7102936" y="-18473"/>
            <a:ext cx="5089064" cy="2875939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96126"/>
            <a:ext cx="10515600" cy="1325563"/>
          </a:xfrm>
          <a:scene3d>
            <a:camera prst="perspectiveLeft"/>
            <a:lightRig rig="harsh" dir="t"/>
          </a:scene3d>
          <a:sp3d prstMaterial="metal">
            <a:bevelT prst="angle"/>
            <a:bevelB prst="angle"/>
          </a:sp3d>
        </p:spPr>
        <p:txBody>
          <a:bodyPr>
            <a:normAutofit/>
            <a:sp3d extrusionH="57150" prstMaterial="dkEdge">
              <a:bevelT w="38100" h="38100" prst="angle"/>
              <a:bevelB w="38100" h="38100" prst="angle"/>
            </a:sp3d>
          </a:bodyPr>
          <a:lstStyle/>
          <a:p>
            <a:pPr algn="ctr"/>
            <a:r>
              <a:rPr lang="bg-BG" sz="6000" b="1" dirty="0">
                <a:solidFill>
                  <a:srgbClr val="1A936B"/>
                </a:solidFill>
              </a:rPr>
              <a:t>,,</a:t>
            </a:r>
            <a:r>
              <a:rPr lang="en-US" sz="6000" b="1" dirty="0" err="1">
                <a:solidFill>
                  <a:srgbClr val="1A936B"/>
                </a:solidFill>
              </a:rPr>
              <a:t>Botev</a:t>
            </a:r>
            <a:r>
              <a:rPr lang="bg-BG" sz="6000" b="1" dirty="0">
                <a:solidFill>
                  <a:srgbClr val="1A936B"/>
                </a:solidFill>
              </a:rPr>
              <a:t>‘‘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6770678" y="3223825"/>
            <a:ext cx="5089064" cy="65959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500">
                <a:latin typeface="Abadi" panose="020F0502020204030204" pitchFamily="34" charset="0"/>
                <a:cs typeface="Angsana New" panose="020B0604020202020204" pitchFamily="34" charset="0"/>
              </a:rPr>
              <a:t>The movie takes place in</a:t>
            </a:r>
            <a:r>
              <a:rPr lang="en-US" sz="2500">
                <a:latin typeface="Abadi" panose="020F0502020204030204" pitchFamily="34" charset="0"/>
                <a:cs typeface="Angsana New" panose="020B0604020202020204" pitchFamily="34" charset="0"/>
              </a:rPr>
              <a:t> </a:t>
            </a:r>
            <a:r>
              <a:rPr lang="bg-BG" sz="2500">
                <a:latin typeface="Abadi" panose="020F0502020204030204" pitchFamily="34" charset="0"/>
                <a:cs typeface="Angsana New" panose="020B0604020202020204" pitchFamily="34" charset="0"/>
              </a:rPr>
              <a:t>1876,</a:t>
            </a:r>
            <a:r>
              <a:rPr lang="en-GB" sz="2500">
                <a:latin typeface="Abadi" panose="020F0502020204030204" pitchFamily="34" charset="0"/>
                <a:cs typeface="Angsana New" panose="020B0604020202020204" pitchFamily="34" charset="0"/>
              </a:rPr>
              <a:t> in this year a rebellion was started against the Ottoman empire.</a:t>
            </a:r>
            <a:endParaRPr lang="bg-BG" sz="2500" dirty="0">
              <a:latin typeface="Abadi" panose="020F0502020204030204" pitchFamily="34" charset="0"/>
              <a:cs typeface="Angsana New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500">
                <a:latin typeface="Abadi" panose="020F0502020204030204" pitchFamily="34" charset="0"/>
                <a:cs typeface="Angsana New" panose="020B0604020202020204" pitchFamily="34" charset="0"/>
              </a:rPr>
              <a:t>He led a</a:t>
            </a:r>
            <a:r>
              <a:rPr lang="en-US" sz="2500">
                <a:latin typeface="Abadi" panose="020F0502020204030204" pitchFamily="34" charset="0"/>
                <a:cs typeface="Angsana New" panose="020B0604020202020204" pitchFamily="34" charset="0"/>
              </a:rPr>
              <a:t> </a:t>
            </a:r>
            <a:r>
              <a:rPr lang="bg-BG" sz="2500" dirty="0">
                <a:latin typeface="Abadi" panose="020F0502020204030204" pitchFamily="34" charset="0"/>
                <a:cs typeface="Angsana New" panose="020B0604020202020204" pitchFamily="34" charset="0"/>
              </a:rPr>
              <a:t>handful of young</a:t>
            </a:r>
            <a:r>
              <a:rPr lang="en-US" sz="2500" dirty="0">
                <a:latin typeface="Abadi" panose="020F0502020204030204" pitchFamily="34" charset="0"/>
                <a:cs typeface="Angsana New" panose="020B0604020202020204" pitchFamily="34" charset="0"/>
              </a:rPr>
              <a:t> men</a:t>
            </a:r>
            <a:r>
              <a:rPr lang="bg-BG" sz="2500" dirty="0">
                <a:latin typeface="Abadi" panose="020F0502020204030204" pitchFamily="34" charset="0"/>
                <a:cs typeface="Angsana New" panose="020B0604020202020204" pitchFamily="34" charset="0"/>
              </a:rPr>
              <a:t> </a:t>
            </a:r>
            <a:r>
              <a:rPr lang="en-US" sz="2500" dirty="0">
                <a:latin typeface="Abadi" panose="020F0502020204030204" pitchFamily="34" charset="0"/>
                <a:cs typeface="Angsana New" panose="020B0604020202020204" pitchFamily="34" charset="0"/>
              </a:rPr>
              <a:t>rebels in </a:t>
            </a:r>
            <a:r>
              <a:rPr lang="bg-BG" sz="2500" dirty="0">
                <a:latin typeface="Abadi" panose="020F0502020204030204" pitchFamily="34" charset="0"/>
                <a:cs typeface="Angsana New" panose="020B0604020202020204" pitchFamily="34" charset="0"/>
              </a:rPr>
              <a:t>1876</a:t>
            </a:r>
            <a:r>
              <a:rPr lang="en-US" sz="2500" dirty="0">
                <a:latin typeface="Abadi" panose="020F0502020204030204" pitchFamily="34" charset="0"/>
                <a:cs typeface="Angsana New" panose="020B0604020202020204" pitchFamily="34" charset="0"/>
              </a:rPr>
              <a:t>. The </a:t>
            </a:r>
            <a:r>
              <a:rPr lang="bg-BG" sz="2500" dirty="0">
                <a:latin typeface="Abadi" panose="020F0502020204030204" pitchFamily="34" charset="0"/>
                <a:cs typeface="Angsana New" panose="020B0604020202020204" pitchFamily="34" charset="0"/>
              </a:rPr>
              <a:t> young revolutionaries gather in </a:t>
            </a:r>
            <a:r>
              <a:rPr lang="bg-BG" sz="2500">
                <a:latin typeface="Abadi" panose="020F0502020204030204" pitchFamily="34" charset="0"/>
                <a:cs typeface="Angsana New" panose="020B0604020202020204" pitchFamily="34" charset="0"/>
              </a:rPr>
              <a:t>Giurgiu, </a:t>
            </a:r>
            <a:r>
              <a:rPr lang="bg-BG" sz="2500" dirty="0">
                <a:latin typeface="Abadi" panose="020F0502020204030204" pitchFamily="34" charset="0"/>
                <a:cs typeface="Angsana New" panose="020B0604020202020204" pitchFamily="34" charset="0"/>
              </a:rPr>
              <a:t>on free Romanian land, and draw up a plan for the liberation of enslaved Bulgaria.</a:t>
            </a:r>
            <a:endParaRPr lang="en-US" sz="2500" dirty="0">
              <a:latin typeface="Abadi" panose="020F0502020204030204" pitchFamily="34" charset="0"/>
              <a:cs typeface="Angsana New" panose="020B0604020202020204" pitchFamily="34" charset="0"/>
            </a:endParaRPr>
          </a:p>
          <a:p>
            <a:pPr marL="0" indent="0" algn="just">
              <a:buNone/>
            </a:pPr>
            <a:endParaRPr lang="bg-BG" sz="2500" dirty="0">
              <a:latin typeface="Abadi" panose="020F0502020204030204" pitchFamily="34" charset="0"/>
              <a:cs typeface="Angsana New" panose="020B0604020202020204" pitchFamily="34" charset="0"/>
            </a:endParaRPr>
          </a:p>
          <a:p>
            <a:pPr marL="0" indent="0" algn="just">
              <a:buNone/>
            </a:pPr>
            <a:endParaRPr lang="bg-BG" sz="2500" dirty="0">
              <a:latin typeface="Abadi" panose="020F0502020204030204" pitchFamily="34" charset="0"/>
              <a:cs typeface="Angsana New" panose="020B0604020202020204" pitchFamily="34" charset="0"/>
            </a:endParaRPr>
          </a:p>
          <a:p>
            <a:pPr marL="0" indent="0">
              <a:buNone/>
            </a:pPr>
            <a:endParaRPr lang="bg-BG" sz="2500" dirty="0">
              <a:latin typeface="Abadi" panose="020F0502020204030204" pitchFamily="34" charset="0"/>
              <a:cs typeface="Angsana New" panose="020B0604020202020204" pitchFamily="34" charset="0"/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81" y1="13594" x2="54622" y2="2235"/>
                        <a14:foregroundMark x1="42137" y1="55680" x2="48619" y2="58659"/>
                        <a14:foregroundMark x1="44538" y1="52700" x2="48379" y2="54004"/>
                        <a14:foregroundMark x1="21729" y1="94600" x2="19568" y2="99628"/>
                        <a14:foregroundMark x1="10564" y1="65363" x2="0" y2="94041"/>
                        <a14:foregroundMark x1="9004" y1="54935" x2="10564" y2="54376"/>
                        <a14:backgroundMark x1="9844" y1="67039" x2="5162" y2="77281"/>
                        <a14:backgroundMark x1="40096" y1="97765" x2="52701" y2="98324"/>
                        <a14:backgroundMark x1="5282" y1="97765" x2="11405" y2="98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07"/>
          <a:stretch/>
        </p:blipFill>
        <p:spPr>
          <a:xfrm>
            <a:off x="0" y="0"/>
            <a:ext cx="4641273" cy="252152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 prst="angle"/>
            <a:bevelB prst="angle"/>
            <a:extrusionClr>
              <a:schemeClr val="bg1"/>
            </a:extrusionClr>
            <a:contourClr>
              <a:srgbClr val="EEF0F1"/>
            </a:contourClr>
          </a:sp3d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138A95-94C7-A42E-15FC-BBFAB4F44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208212" y="2617652"/>
            <a:ext cx="6304211" cy="5188201"/>
          </a:xfrm>
        </p:spPr>
        <p:txBody>
          <a:bodyPr>
            <a:normAutofit/>
          </a:bodyPr>
          <a:lstStyle/>
          <a:p>
            <a:r>
              <a:rPr lang="en-GB" sz="2700">
                <a:latin typeface="Abadi" panose="020B0604020104020204" pitchFamily="34" charset="0"/>
              </a:rPr>
              <a:t>The movie tells the story of the bulgarian poet and revolutionary- Hristo Botev. A young rebel who swore to fight for the freedom of his country. This movie shows the tough life of the bulgarians during the Ottoman slavery.</a:t>
            </a:r>
            <a:r>
              <a:rPr lang="bg-BG" sz="2700">
                <a:latin typeface="+mj-lt"/>
              </a:rPr>
              <a:t> </a:t>
            </a:r>
            <a:r>
              <a:rPr lang="en-GB" sz="2700">
                <a:latin typeface="Abadi" panose="020B0604020104020204" pitchFamily="34" charset="0"/>
              </a:rPr>
              <a:t>Hristo Botev is a symbol of liberation and freedom to the bulgarian nation, a figure who have his life for his people.</a:t>
            </a:r>
            <a:endParaRPr lang="x-none" sz="270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61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2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221677"/>
            <a:ext cx="10515600" cy="1325563"/>
          </a:xfrm>
        </p:spPr>
        <p:txBody>
          <a:bodyPr/>
          <a:lstStyle/>
          <a:p>
            <a:pPr algn="ctr"/>
            <a:r>
              <a:rPr lang="bg-BG" b="1" dirty="0"/>
              <a:t>,,Възвишение‘‘</a:t>
            </a:r>
            <a:r>
              <a:rPr lang="en-US" b="1" dirty="0"/>
              <a:t> </a:t>
            </a:r>
            <a:r>
              <a:rPr lang="en-US" b="1"/>
              <a:t>/ </a:t>
            </a:r>
            <a:r>
              <a:rPr lang="bg-BG" b="1"/>
              <a:t>„</a:t>
            </a:r>
            <a:r>
              <a:rPr lang="en-GB" b="1"/>
              <a:t>Ascension</a:t>
            </a:r>
            <a:r>
              <a:rPr lang="bg-BG" b="1"/>
              <a:t>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13112" y="1554123"/>
            <a:ext cx="10165773" cy="32276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sz="2600"/>
              <a:t>‚,</a:t>
            </a:r>
            <a:r>
              <a:rPr lang="en-GB" sz="2600" i="1"/>
              <a:t>Ascension</a:t>
            </a:r>
            <a:r>
              <a:rPr lang="bg-BG" sz="2600" i="1"/>
              <a:t>‘‘ </a:t>
            </a:r>
            <a:r>
              <a:rPr lang="en-US" sz="2600" i="1" dirty="0"/>
              <a:t>is a Bulgarian-Macedonian historical film from 2017 based on the novel of the same name by the writer </a:t>
            </a:r>
            <a:r>
              <a:rPr lang="en-US" sz="2600" i="1" dirty="0" err="1"/>
              <a:t>Milen</a:t>
            </a:r>
            <a:r>
              <a:rPr lang="en-US" sz="2600" i="1" dirty="0"/>
              <a:t> </a:t>
            </a:r>
            <a:r>
              <a:rPr lang="en-US" sz="2600" i="1" dirty="0" err="1"/>
              <a:t>Ruskov</a:t>
            </a:r>
            <a:r>
              <a:rPr lang="en-US" sz="2600" i="1" dirty="0"/>
              <a:t>. The director of the film is Viktor </a:t>
            </a:r>
            <a:r>
              <a:rPr lang="en-US" sz="2600" i="1" dirty="0" err="1"/>
              <a:t>Bozhinov</a:t>
            </a:r>
            <a:r>
              <a:rPr lang="en-US" sz="2600" i="1" dirty="0"/>
              <a:t>.</a:t>
            </a:r>
            <a:r>
              <a:rPr lang="bg-BG" sz="2600" i="1" dirty="0"/>
              <a:t> </a:t>
            </a:r>
          </a:p>
          <a:p>
            <a:pPr marL="0" indent="0" algn="just">
              <a:buNone/>
            </a:pPr>
            <a:r>
              <a:rPr lang="en-US" sz="2600" i="1" dirty="0"/>
              <a:t>The story is a mixture of historical facts and fiction. In 1872, </a:t>
            </a:r>
            <a:r>
              <a:rPr lang="en-US" sz="2600" i="1" dirty="0" err="1"/>
              <a:t>Dimitar</a:t>
            </a:r>
            <a:r>
              <a:rPr lang="en-US" sz="2600" i="1" dirty="0"/>
              <a:t> </a:t>
            </a:r>
            <a:r>
              <a:rPr lang="en-US" sz="2600" i="1" dirty="0" err="1"/>
              <a:t>Obshti</a:t>
            </a:r>
            <a:r>
              <a:rPr lang="en-US" sz="2600" i="1" dirty="0"/>
              <a:t> and his associates carried out the </a:t>
            </a:r>
            <a:r>
              <a:rPr lang="en-US" sz="2600" i="1" dirty="0" err="1"/>
              <a:t>Arabakonash</a:t>
            </a:r>
            <a:r>
              <a:rPr lang="en-US" sz="2600" i="1" dirty="0"/>
              <a:t> robbery. Among the group that did the robbery are </a:t>
            </a:r>
            <a:r>
              <a:rPr lang="en-US" sz="2600" i="1" dirty="0" err="1"/>
              <a:t>Gicho</a:t>
            </a:r>
            <a:r>
              <a:rPr lang="en-US" sz="2600" i="1" dirty="0"/>
              <a:t> (Alek </a:t>
            </a:r>
            <a:r>
              <a:rPr lang="en-US" sz="2600" i="1" dirty="0" err="1"/>
              <a:t>Alexiev</a:t>
            </a:r>
            <a:r>
              <a:rPr lang="en-US" sz="2600" i="1" dirty="0"/>
              <a:t>) and </a:t>
            </a:r>
            <a:r>
              <a:rPr lang="en-US" sz="2600" i="1" dirty="0" err="1"/>
              <a:t>Asencho</a:t>
            </a:r>
            <a:r>
              <a:rPr lang="en-US" sz="2600" i="1" dirty="0"/>
              <a:t> (</a:t>
            </a:r>
            <a:r>
              <a:rPr lang="en-US" sz="2600" i="1" dirty="0" err="1"/>
              <a:t>Stoyan</a:t>
            </a:r>
            <a:r>
              <a:rPr lang="en-US" sz="2600" i="1" dirty="0"/>
              <a:t> </a:t>
            </a:r>
            <a:r>
              <a:rPr lang="en-US" sz="2600" i="1" dirty="0" err="1"/>
              <a:t>Doichev</a:t>
            </a:r>
            <a:r>
              <a:rPr lang="en-US" sz="2600" i="1" dirty="0"/>
              <a:t>). The two were tasked by the revolutionaries to find and deliver a letter to Vasil </a:t>
            </a:r>
            <a:r>
              <a:rPr lang="en-US" sz="2600" i="1" dirty="0" err="1"/>
              <a:t>Levski</a:t>
            </a:r>
            <a:r>
              <a:rPr lang="en-US" sz="2600" i="1" dirty="0"/>
              <a:t>. The search turns into a real adventure and trial for the two.</a:t>
            </a:r>
          </a:p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1" y="4519773"/>
            <a:ext cx="3958897" cy="1970680"/>
          </a:xfrm>
          <a:prstGeom prst="rect">
            <a:avLst/>
          </a:prstGeom>
        </p:spPr>
      </p:pic>
      <p:sp>
        <p:nvSpPr>
          <p:cNvPr id="6" name="Стрелка нагоре 5"/>
          <p:cNvSpPr/>
          <p:nvPr/>
        </p:nvSpPr>
        <p:spPr>
          <a:xfrm>
            <a:off x="249772" y="307338"/>
            <a:ext cx="609600" cy="2990547"/>
          </a:xfrm>
          <a:prstGeom prst="upArrow">
            <a:avLst/>
          </a:prstGeom>
          <a:solidFill>
            <a:srgbClr val="253343">
              <a:alpha val="67000"/>
            </a:srgbClr>
          </a:solidFill>
          <a:ln>
            <a:solidFill>
              <a:srgbClr val="2E3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Стрелка надолу 6"/>
          <p:cNvSpPr/>
          <p:nvPr/>
        </p:nvSpPr>
        <p:spPr>
          <a:xfrm>
            <a:off x="11429382" y="3727721"/>
            <a:ext cx="588428" cy="2990547"/>
          </a:xfrm>
          <a:prstGeom prst="downArrow">
            <a:avLst/>
          </a:prstGeom>
          <a:solidFill>
            <a:srgbClr val="28343F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55" y="4995180"/>
            <a:ext cx="2716444" cy="1596486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2" y="4868579"/>
            <a:ext cx="4209069" cy="1849689"/>
          </a:xfrm>
          <a:prstGeom prst="rect">
            <a:avLst/>
          </a:prstGeom>
        </p:spPr>
      </p:pic>
      <p:sp>
        <p:nvSpPr>
          <p:cNvPr id="9" name="Блоксхема: съединение 8"/>
          <p:cNvSpPr/>
          <p:nvPr/>
        </p:nvSpPr>
        <p:spPr>
          <a:xfrm>
            <a:off x="10457376" y="44416"/>
            <a:ext cx="1443019" cy="1550428"/>
          </a:xfrm>
          <a:prstGeom prst="flowChartConnector">
            <a:avLst/>
          </a:prstGeom>
          <a:solidFill>
            <a:srgbClr val="365E63">
              <a:alpha val="68000"/>
            </a:srgbClr>
          </a:solidFill>
          <a:ln>
            <a:solidFill>
              <a:srgbClr val="365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Блоксхема: съединение 9"/>
          <p:cNvSpPr/>
          <p:nvPr/>
        </p:nvSpPr>
        <p:spPr>
          <a:xfrm>
            <a:off x="10220184" y="168787"/>
            <a:ext cx="754115" cy="764750"/>
          </a:xfrm>
          <a:prstGeom prst="flowChartConnector">
            <a:avLst/>
          </a:prstGeom>
          <a:solidFill>
            <a:srgbClr val="2F424C">
              <a:alpha val="82000"/>
            </a:srgbClr>
          </a:solidFill>
          <a:ln>
            <a:solidFill>
              <a:srgbClr val="314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Блоксхема: съединение 10"/>
          <p:cNvSpPr/>
          <p:nvPr/>
        </p:nvSpPr>
        <p:spPr>
          <a:xfrm>
            <a:off x="10258755" y="776274"/>
            <a:ext cx="338487" cy="328448"/>
          </a:xfrm>
          <a:prstGeom prst="flowChartConnector">
            <a:avLst/>
          </a:prstGeom>
          <a:solidFill>
            <a:srgbClr val="1A1B27">
              <a:alpha val="85000"/>
            </a:srgbClr>
          </a:solidFill>
          <a:ln>
            <a:solidFill>
              <a:srgbClr val="232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0273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1524000" y="1297421"/>
            <a:ext cx="9144000" cy="2387600"/>
          </a:xfrm>
        </p:spPr>
        <p:txBody>
          <a:bodyPr>
            <a:scene3d>
              <a:camera prst="isometricOffAxis2Left"/>
              <a:lightRig rig="balanced" dir="t"/>
            </a:scene3d>
            <a:sp3d extrusionH="57150">
              <a:bevelT h="25400" prst="softRound"/>
              <a:bevelB w="38100" h="38100" prst="convex"/>
            </a:sp3d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Thank you for your attention</a:t>
            </a:r>
            <a:r>
              <a:rPr lang="bg-BG" b="1" i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0" name="Подзаглавие 9"/>
          <p:cNvSpPr>
            <a:spLocks noGrp="1"/>
          </p:cNvSpPr>
          <p:nvPr>
            <p:ph type="subTitle" idx="1"/>
          </p:nvPr>
        </p:nvSpPr>
        <p:spPr>
          <a:xfrm>
            <a:off x="1524000" y="3615748"/>
            <a:ext cx="9144000" cy="1655762"/>
          </a:xfrm>
        </p:spPr>
        <p:txBody>
          <a:bodyPr>
            <a:normAutofit/>
            <a:scene3d>
              <a:camera prst="isometricOffAxis2Left"/>
              <a:lightRig rig="threePt" dir="t"/>
            </a:scene3d>
            <a:sp3d extrusionH="57150">
              <a:bevelT h="25400" prst="softRound"/>
              <a:bevelB h="25400" prst="softRound"/>
            </a:sp3d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Made by: The Bulgarian team</a:t>
            </a:r>
            <a:endParaRPr lang="bg-BG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82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5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/>
    </p:bld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53343"/>
        </a:solidFill>
        <a:ln>
          <a:solidFill>
            <a:srgbClr val="2E394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384</Words>
  <Application>Microsoft Office PowerPoint</Application>
  <PresentationFormat>По избор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Тема на Office</vt:lpstr>
      <vt:lpstr>Презентация на PowerPoint</vt:lpstr>
      <vt:lpstr>The history of the  Bulgarian cinema</vt:lpstr>
      <vt:lpstr>"Blind Vaisha“</vt:lpstr>
      <vt:lpstr>,,Botev‘‘</vt:lpstr>
      <vt:lpstr>Презентация на PowerPoint</vt:lpstr>
      <vt:lpstr>,,Възвишение‘‘ / „Ascension“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Bulgarian cinema</dc:title>
  <dc:creator>User</dc:creator>
  <cp:lastModifiedBy>PC</cp:lastModifiedBy>
  <cp:revision>37</cp:revision>
  <dcterms:created xsi:type="dcterms:W3CDTF">2022-09-17T10:09:02Z</dcterms:created>
  <dcterms:modified xsi:type="dcterms:W3CDTF">2022-09-23T16:04:59Z</dcterms:modified>
</cp:coreProperties>
</file>