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65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71" r:id="rId13"/>
    <p:sldId id="269" r:id="rId14"/>
    <p:sldId id="270" r:id="rId15"/>
    <p:sldId id="272" r:id="rId16"/>
    <p:sldId id="277" r:id="rId17"/>
    <p:sldId id="273" r:id="rId18"/>
    <p:sldId id="274" r:id="rId19"/>
    <p:sldId id="275" r:id="rId20"/>
    <p:sldId id="276" r:id="rId21"/>
    <p:sldId id="279" r:id="rId22"/>
    <p:sldId id="280" r:id="rId23"/>
    <p:sldId id="278" r:id="rId24"/>
    <p:sldId id="282" r:id="rId25"/>
    <p:sldId id="284" r:id="rId26"/>
    <p:sldId id="283" r:id="rId27"/>
    <p:sldId id="260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8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6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7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1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3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05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6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4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8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30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3ECE-ABF8-4983-8D92-E801C2CE280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71FC23-20F6-47D3-86D5-051ACA7183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lasstools.net/QR/17-3BbL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kidapps.treasurehunt&amp;hl=en_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ourtreasurehunt&amp;hl=en_U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e/2PACX-1vR92f8l06UYob_rhoKmNZOfirla3chxdtLCnYmgSNG0Js1tpJTZvRkgz98qaY2u27mGLodEi6WdmX5e/pu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IxYpBW7sc" TargetMode="External"/><Relationship Id="rId2" Type="http://schemas.openxmlformats.org/officeDocument/2006/relationships/hyperlink" Target="https://www.youtube.com/watch?v=PFD805-YPd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hpreveal.com/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wallame&amp;hl=en_U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ppo.io/manual" TargetMode="External"/><Relationship Id="rId7" Type="http://schemas.openxmlformats.org/officeDocument/2006/relationships/hyperlink" Target="https://seppo.io/en/" TargetMode="External"/><Relationship Id="rId2" Type="http://schemas.openxmlformats.org/officeDocument/2006/relationships/hyperlink" Target="https://play.seppo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H2uzqPRwJj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eppo.io/manual/before-a-game/how-do-i-choose-or-change-the-gameboard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ppo.io/manual/lets-play-during-a-game/how-do-players-login-to-my-game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piece" TargetMode="Externa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ctionary.cambridge.org/dictionary/english/clue" TargetMode="External"/><Relationship Id="rId12" Type="http://schemas.openxmlformats.org/officeDocument/2006/relationships/hyperlink" Target="https://dictionary.cambridge.org/dictionary/english/prize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ctionary.cambridge.org/dictionary/english/series" TargetMode="External"/><Relationship Id="rId11" Type="http://schemas.openxmlformats.org/officeDocument/2006/relationships/hyperlink" Target="https://dictionary.cambridge.org/dictionary/english/hidden" TargetMode="External"/><Relationship Id="rId5" Type="http://schemas.openxmlformats.org/officeDocument/2006/relationships/hyperlink" Target="https://dictionary.cambridge.org/dictionary/english/player" TargetMode="External"/><Relationship Id="rId10" Type="http://schemas.openxmlformats.org/officeDocument/2006/relationships/hyperlink" Target="https://dictionary.cambridge.org/dictionary/english/direct" TargetMode="External"/><Relationship Id="rId4" Type="http://schemas.openxmlformats.org/officeDocument/2006/relationships/hyperlink" Target="https://dictionary.cambridge.org/dictionary/english/game" TargetMode="External"/><Relationship Id="rId9" Type="http://schemas.openxmlformats.org/officeDocument/2006/relationships/hyperlink" Target="https://dictionary.cambridge.org/dictionary/english/information" TargetMode="Externa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s://www.freetech4teachers.com/2011/07/qr-code-treasure-hunt-generator.html" TargetMode="External"/><Relationship Id="rId4" Type="http://schemas.openxmlformats.org/officeDocument/2006/relationships/hyperlink" Target="https://www.classtools.net/Q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ools.net/QR/index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4411" t="8877" r="15294" b="6545"/>
          <a:stretch/>
        </p:blipFill>
        <p:spPr>
          <a:xfrm>
            <a:off x="5888060" y="1644880"/>
            <a:ext cx="5959086" cy="403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38103" y="753159"/>
            <a:ext cx="8395063" cy="44518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663300"/>
                </a:solidFill>
                <a:latin typeface="Jokerman" panose="04090605060D06020702" pitchFamily="82" charset="0"/>
              </a:rPr>
              <a:t>Treasure Hunt training</a:t>
            </a:r>
            <a:endParaRPr lang="cs-CZ" b="1" dirty="0">
              <a:solidFill>
                <a:srgbClr val="663300"/>
              </a:solidFill>
              <a:latin typeface="Jokerman" panose="04090605060D06020702" pitchFamily="82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4" y="277763"/>
            <a:ext cx="1316850" cy="9205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100" y="5864266"/>
            <a:ext cx="3475021" cy="99373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 rot="20830644">
            <a:off x="677509" y="1836267"/>
            <a:ext cx="5313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663300"/>
                </a:solidFill>
                <a:latin typeface="Jokerman" panose="04090605060D06020702" pitchFamily="82" charset="0"/>
              </a:rPr>
              <a:t>OFF THE MAIN HIGHLIGHTS</a:t>
            </a:r>
            <a:endParaRPr lang="en-GB" sz="4000" b="1" dirty="0" smtClean="0">
              <a:solidFill>
                <a:srgbClr val="663300"/>
              </a:solidFill>
              <a:latin typeface="Jokerman" panose="04090605060D06020702" pitchFamily="82" charset="0"/>
            </a:endParaRPr>
          </a:p>
          <a:p>
            <a:r>
              <a:rPr lang="en-GB" sz="4000" b="1" dirty="0" smtClean="0">
                <a:solidFill>
                  <a:srgbClr val="663300"/>
                </a:solidFill>
                <a:latin typeface="Jokerman" panose="04090605060D06020702" pitchFamily="82" charset="0"/>
              </a:rPr>
              <a:t>Trainer</a:t>
            </a:r>
            <a:r>
              <a:rPr lang="cs-CZ" sz="4000" b="1" dirty="0" smtClean="0">
                <a:solidFill>
                  <a:srgbClr val="663300"/>
                </a:solidFill>
                <a:latin typeface="Jokerman" panose="04090605060D06020702" pitchFamily="82" charset="0"/>
              </a:rPr>
              <a:t>: Šárka Opatová</a:t>
            </a:r>
          </a:p>
          <a:p>
            <a:r>
              <a:rPr lang="cs-CZ" sz="4000" b="1" dirty="0" err="1" smtClean="0">
                <a:solidFill>
                  <a:srgbClr val="663300"/>
                </a:solidFill>
                <a:latin typeface="Jokerman" panose="04090605060D06020702" pitchFamily="82" charset="0"/>
              </a:rPr>
              <a:t>School</a:t>
            </a:r>
            <a:r>
              <a:rPr lang="cs-CZ" sz="4000" b="1" dirty="0" smtClean="0">
                <a:solidFill>
                  <a:srgbClr val="663300"/>
                </a:solidFill>
                <a:latin typeface="Jokerman" panose="04090605060D06020702" pitchFamily="82" charset="0"/>
              </a:rPr>
              <a:t>: Gymnázium Děčín, </a:t>
            </a:r>
            <a:r>
              <a:rPr lang="cs-CZ" sz="4000" b="1" dirty="0" err="1" smtClean="0">
                <a:solidFill>
                  <a:srgbClr val="663300"/>
                </a:solidFill>
                <a:latin typeface="Jokerman" panose="04090605060D06020702" pitchFamily="82" charset="0"/>
              </a:rPr>
              <a:t>Czechia</a:t>
            </a:r>
            <a:endParaRPr lang="cs-CZ" sz="4000" b="1" dirty="0">
              <a:solidFill>
                <a:srgbClr val="66330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TEACHERS TRAINING ACTIVITY Nr1 –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have</a:t>
            </a:r>
            <a:r>
              <a:rPr lang="cs-CZ" dirty="0" smtClean="0"/>
              <a:t> a QR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reader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mobile </a:t>
            </a:r>
            <a:r>
              <a:rPr lang="cs-CZ" dirty="0" err="1" smtClean="0"/>
              <a:t>phone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>
              <a:hlinkClick r:id="rId2"/>
            </a:endParaRPr>
          </a:p>
          <a:p>
            <a:r>
              <a:rPr lang="en-GB" b="1" dirty="0" smtClean="0">
                <a:hlinkClick r:id="rId2"/>
              </a:rPr>
              <a:t>https</a:t>
            </a:r>
            <a:r>
              <a:rPr lang="en-GB" b="1" dirty="0">
                <a:hlinkClick r:id="rId2"/>
              </a:rPr>
              <a:t>://www.classtools.net/QR/17-3BbLC</a:t>
            </a:r>
            <a:endParaRPr lang="en-GB" b="1" dirty="0"/>
          </a:p>
          <a:p>
            <a:r>
              <a:rPr lang="cs-CZ" dirty="0" smtClean="0"/>
              <a:t>!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letters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answers</a:t>
            </a:r>
            <a:r>
              <a:rPr lang="cs-CZ" dirty="0" smtClean="0"/>
              <a:t> make a </a:t>
            </a:r>
            <a:r>
              <a:rPr lang="cs-CZ" dirty="0" err="1" smtClean="0"/>
              <a:t>word</a:t>
            </a:r>
            <a:endParaRPr lang="cs-CZ" dirty="0" smtClean="0"/>
          </a:p>
          <a:p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treasure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So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to make </a:t>
            </a:r>
            <a:r>
              <a:rPr lang="cs-CZ" b="1" dirty="0" err="1" smtClean="0">
                <a:solidFill>
                  <a:srgbClr val="00B050"/>
                </a:solidFill>
              </a:rPr>
              <a:t>the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word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20" y="2389239"/>
            <a:ext cx="4439412" cy="41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382" t="13940" r="34163" b="13759"/>
          <a:stretch/>
        </p:blipFill>
        <p:spPr>
          <a:xfrm>
            <a:off x="412954" y="412954"/>
            <a:ext cx="6597445" cy="590298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76748" y="61341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play.google.com/store/apps/details?id=com.kidapps.treasurehunt&amp;hl=en_US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89057" y="283977"/>
            <a:ext cx="46703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FREE so </a:t>
            </a:r>
          </a:p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</a:t>
            </a:r>
          </a:p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ONLINE. </a:t>
            </a:r>
          </a:p>
          <a:p>
            <a:endParaRPr lang="cs-CZ" sz="3200" b="1" dirty="0">
              <a:solidFill>
                <a:srgbClr val="00B050"/>
              </a:solidFill>
            </a:endParaRPr>
          </a:p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outdoor game and an indoor game depending on where you hide the clues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</a:t>
            </a:r>
            <a:r>
              <a:rPr lang="cs-CZ" sz="32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lang="cs-C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37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534" y="3101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Players try to find the treasure by following </a:t>
            </a:r>
            <a:r>
              <a:rPr lang="en-GB" b="1" dirty="0" smtClean="0">
                <a:solidFill>
                  <a:schemeClr val="accent5"/>
                </a:solidFill>
              </a:rPr>
              <a:t>CLUES</a:t>
            </a:r>
            <a:r>
              <a:rPr lang="en-GB" dirty="0" smtClean="0"/>
              <a:t>, one by one.</a:t>
            </a:r>
            <a:br>
              <a:rPr lang="en-GB" dirty="0" smtClean="0"/>
            </a:br>
            <a:r>
              <a:rPr lang="en-GB" dirty="0" smtClean="0"/>
              <a:t>There can be </a:t>
            </a:r>
            <a:r>
              <a:rPr lang="en-GB" b="1" dirty="0" smtClean="0">
                <a:solidFill>
                  <a:schemeClr val="accent5"/>
                </a:solidFill>
              </a:rPr>
              <a:t>5 or 10 hiding places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 smtClean="0"/>
              <a:t>CLUES can be description of the hiding </a:t>
            </a:r>
            <a:br>
              <a:rPr lang="en-GB" dirty="0" smtClean="0"/>
            </a:br>
            <a:r>
              <a:rPr lang="en-GB" dirty="0" smtClean="0"/>
              <a:t>places </a:t>
            </a:r>
            <a:r>
              <a:rPr lang="en-GB" i="1" dirty="0" smtClean="0"/>
              <a:t>„ I am green and give apples.‘</a:t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dirty="0" smtClean="0"/>
              <a:t>OR direct descriptions: </a:t>
            </a:r>
            <a:r>
              <a:rPr lang="en-GB" dirty="0" smtClean="0">
                <a:solidFill>
                  <a:schemeClr val="accent5"/>
                </a:solidFill>
              </a:rPr>
              <a:t>‚Go to the window in the back of the classroom.‘</a:t>
            </a:r>
            <a:br>
              <a:rPr lang="en-GB" dirty="0" smtClean="0">
                <a:solidFill>
                  <a:schemeClr val="accent5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Give a </a:t>
            </a:r>
            <a:r>
              <a:rPr lang="en-GB" b="1" dirty="0" smtClean="0">
                <a:solidFill>
                  <a:schemeClr val="accent5"/>
                </a:solidFill>
              </a:rPr>
              <a:t>CODE to each spot </a:t>
            </a:r>
            <a:r>
              <a:rPr lang="en-GB" dirty="0" smtClean="0"/>
              <a:t>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en-GB" dirty="0" smtClean="0"/>
              <a:t>names of writers). Write the </a:t>
            </a:r>
            <a:r>
              <a:rPr lang="en-GB" b="1" dirty="0" smtClean="0">
                <a:solidFill>
                  <a:schemeClr val="accent5"/>
                </a:solidFill>
              </a:rPr>
              <a:t>codes on pieces of paper </a:t>
            </a:r>
            <a:r>
              <a:rPr lang="en-GB" dirty="0" smtClean="0"/>
              <a:t>and hide them at the hiding places.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Hide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treasure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place.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34" y="410561"/>
            <a:ext cx="2346192" cy="24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8243" t="16651" r="37985" b="16280"/>
          <a:stretch/>
        </p:blipFill>
        <p:spPr>
          <a:xfrm>
            <a:off x="452284" y="1317523"/>
            <a:ext cx="2910348" cy="46185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2284" y="324465"/>
            <a:ext cx="291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Tap</a:t>
            </a:r>
            <a:r>
              <a:rPr lang="cs-CZ" dirty="0" smtClean="0"/>
              <a:t> on </a:t>
            </a:r>
            <a:r>
              <a:rPr lang="cs-CZ" b="1" dirty="0" smtClean="0">
                <a:solidFill>
                  <a:schemeClr val="accent5"/>
                </a:solidFill>
              </a:rPr>
              <a:t>Game Master.</a:t>
            </a:r>
            <a:endParaRPr lang="cs-CZ" b="1" dirty="0">
              <a:solidFill>
                <a:schemeClr val="accent5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8103" t="23450" r="38228" b="23117"/>
          <a:stretch/>
        </p:blipFill>
        <p:spPr>
          <a:xfrm>
            <a:off x="3854245" y="1317522"/>
            <a:ext cx="3027474" cy="38444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2568" y="370631"/>
            <a:ext cx="292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dirty="0" err="1" smtClean="0"/>
              <a:t>Tap</a:t>
            </a:r>
            <a:r>
              <a:rPr lang="cs-CZ" dirty="0" smtClean="0"/>
              <a:t> on </a:t>
            </a:r>
            <a:r>
              <a:rPr 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Game.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026013" y="6204155"/>
            <a:ext cx="29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CLUES 5 </a:t>
            </a:r>
            <a:r>
              <a:rPr lang="cs-CZ" dirty="0" err="1" smtClean="0"/>
              <a:t>or</a:t>
            </a:r>
            <a:r>
              <a:rPr lang="cs-CZ" dirty="0" smtClean="0"/>
              <a:t>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6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TEACHERS TRAINING ACTIVITY Nr.2: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4" t="7665" r="9766" b="36840"/>
          <a:stretch/>
        </p:blipFill>
        <p:spPr>
          <a:xfrm>
            <a:off x="462116" y="3441290"/>
            <a:ext cx="3185652" cy="3146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52" y="483547"/>
            <a:ext cx="1234483" cy="12842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2116" y="1767806"/>
            <a:ext cx="318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Hunt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r>
              <a:rPr lang="cs-CZ" dirty="0" smtClean="0"/>
              <a:t> and </a:t>
            </a:r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b="1" dirty="0" err="1" smtClean="0"/>
              <a:t>Player</a:t>
            </a:r>
            <a:r>
              <a:rPr lang="cs-CZ" b="1" dirty="0" smtClean="0"/>
              <a:t> </a:t>
            </a:r>
            <a:r>
              <a:rPr lang="cs-CZ" dirty="0" smtClean="0"/>
              <a:t>and enter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Game </a:t>
            </a:r>
            <a:r>
              <a:rPr lang="cs-CZ" b="1" dirty="0" err="1" smtClean="0"/>
              <a:t>Code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aktivity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in IT3 </a:t>
            </a:r>
            <a:r>
              <a:rPr lang="cs-CZ" dirty="0" err="1" smtClean="0"/>
              <a:t>classroom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760" y="2716981"/>
            <a:ext cx="2399175" cy="37580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86760" y="1396181"/>
            <a:ext cx="281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5"/>
                </a:solidFill>
              </a:rPr>
              <a:t>Choose</a:t>
            </a:r>
            <a:r>
              <a:rPr lang="cs-CZ" b="1" dirty="0" smtClean="0">
                <a:solidFill>
                  <a:schemeClr val="accent5"/>
                </a:solidFill>
              </a:rPr>
              <a:t> ONLINE </a:t>
            </a:r>
            <a:r>
              <a:rPr lang="cs-CZ" dirty="0" err="1" smtClean="0"/>
              <a:t>or</a:t>
            </a:r>
            <a:r>
              <a:rPr lang="cs-CZ" dirty="0" smtClean="0"/>
              <a:t> OFFLINE MODE (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by </a:t>
            </a:r>
            <a:r>
              <a:rPr lang="cs-CZ" dirty="0" err="1" smtClean="0"/>
              <a:t>your</a:t>
            </a:r>
            <a:r>
              <a:rPr lang="cs-CZ" dirty="0" smtClean="0"/>
              <a:t> mobile).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70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" y="688871"/>
            <a:ext cx="7131749" cy="600483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7409" y="126661"/>
            <a:ext cx="917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hlinkClick r:id="rId3"/>
              </a:rPr>
              <a:t>https://</a:t>
            </a:r>
            <a:r>
              <a:rPr lang="cs-CZ" b="1" dirty="0" smtClean="0">
                <a:hlinkClick r:id="rId3"/>
              </a:rPr>
              <a:t>play.google.com/store/apps/details?id=com.ourtreasurehunt&amp;hl=en_US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03458" y="1337187"/>
            <a:ext cx="2920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the app,</a:t>
            </a:r>
          </a:p>
          <a:p>
            <a:r>
              <a:rPr lang="en-GB" dirty="0" smtClean="0"/>
              <a:t>Put there your: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Name, surname, password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You can </a:t>
            </a:r>
            <a:r>
              <a:rPr lang="en-GB" b="1" u="sng" dirty="0" smtClean="0">
                <a:solidFill>
                  <a:srgbClr val="FF0000"/>
                </a:solidFill>
              </a:rPr>
              <a:t>create the hunt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also on </a:t>
            </a:r>
            <a:r>
              <a:rPr lang="en-GB" b="1" u="sng" dirty="0" smtClean="0"/>
              <a:t>a </a:t>
            </a: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desktop computer. </a:t>
            </a:r>
            <a:r>
              <a:rPr lang="cs-CZ" b="1" u="sng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u="sng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u="sng" dirty="0" err="1" smtClean="0">
                <a:solidFill>
                  <a:schemeClr val="accent2">
                    <a:lumMod val="50000"/>
                  </a:schemeClr>
                </a:solidFill>
              </a:rPr>
              <a:t>easier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GB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35" t="4892" r="5945" b="43579"/>
          <a:stretch/>
        </p:blipFill>
        <p:spPr>
          <a:xfrm>
            <a:off x="116200" y="2930014"/>
            <a:ext cx="11574355" cy="36182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13" y="451951"/>
            <a:ext cx="1803273" cy="17775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7419" y="451951"/>
            <a:ext cx="7973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Very nice </a:t>
            </a:r>
            <a:r>
              <a:rPr lang="cs-CZ" dirty="0" err="1" smtClean="0"/>
              <a:t>visually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added</a:t>
            </a:r>
            <a:r>
              <a:rPr lang="cs-CZ" dirty="0" smtClean="0"/>
              <a:t> </a:t>
            </a:r>
            <a:r>
              <a:rPr lang="cs-CZ" dirty="0" err="1" smtClean="0"/>
              <a:t>sound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HUNT CREATION GUIDE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docs.google.com/document/d/e/2PACX-1vR92f8l06UYob_rhoKmNZOfirla3chxdtLCnYmgSNG0Js1tpJTZvRkgz98qaY2u27mGLodEi6WdmX5e/pub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45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/>
          <a:srcRect l="16137" t="16931" r="30027" b="7348"/>
          <a:stretch/>
        </p:blipFill>
        <p:spPr bwMode="auto">
          <a:xfrm>
            <a:off x="759909" y="727340"/>
            <a:ext cx="5965355" cy="4818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13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79" y="452857"/>
            <a:ext cx="11259138" cy="61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7525" t="4494" r="1129" b="6462"/>
          <a:stretch/>
        </p:blipFill>
        <p:spPr>
          <a:xfrm>
            <a:off x="383457" y="314632"/>
            <a:ext cx="11422359" cy="62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957" y="1481320"/>
            <a:ext cx="8596668" cy="3880773"/>
          </a:xfrm>
        </p:spPr>
        <p:txBody>
          <a:bodyPr/>
          <a:lstStyle/>
          <a:p>
            <a:r>
              <a:rPr lang="cs-CZ" dirty="0" smtClean="0"/>
              <a:t>1. </a:t>
            </a:r>
            <a:r>
              <a:rPr lang="cs-CZ" b="1" dirty="0" smtClean="0"/>
              <a:t>ROLE OF TREASURE HUNTS IN OUR PROJECT     </a:t>
            </a:r>
            <a:r>
              <a:rPr lang="cs-CZ" dirty="0" err="1" smtClean="0"/>
              <a:t>slide</a:t>
            </a:r>
            <a:r>
              <a:rPr lang="cs-CZ" dirty="0" smtClean="0"/>
              <a:t> 3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QR CODES  </a:t>
            </a:r>
            <a:r>
              <a:rPr lang="cs-CZ" dirty="0" err="1" smtClean="0"/>
              <a:t>slide</a:t>
            </a:r>
            <a:r>
              <a:rPr lang="cs-CZ" dirty="0" smtClean="0"/>
              <a:t> 4 – 10</a:t>
            </a:r>
          </a:p>
          <a:p>
            <a:r>
              <a:rPr lang="cs-CZ" dirty="0" smtClean="0"/>
              <a:t>3. </a:t>
            </a:r>
            <a:r>
              <a:rPr lang="cs-CZ" b="1" dirty="0" smtClean="0"/>
              <a:t>TREASURE HUNT APP    </a:t>
            </a:r>
            <a:r>
              <a:rPr lang="cs-CZ" dirty="0" err="1" smtClean="0"/>
              <a:t>slide</a:t>
            </a:r>
            <a:r>
              <a:rPr lang="cs-CZ" dirty="0" smtClean="0"/>
              <a:t> 11-14</a:t>
            </a:r>
          </a:p>
          <a:p>
            <a:r>
              <a:rPr lang="cs-CZ" dirty="0" smtClean="0"/>
              <a:t>4. </a:t>
            </a:r>
            <a:r>
              <a:rPr lang="cs-CZ" b="1" dirty="0" smtClean="0"/>
              <a:t>OUR TREASURE HUNT APP    </a:t>
            </a:r>
            <a:r>
              <a:rPr lang="cs-CZ" dirty="0" err="1" smtClean="0"/>
              <a:t>slide</a:t>
            </a:r>
            <a:r>
              <a:rPr lang="cs-CZ" dirty="0" smtClean="0"/>
              <a:t> 15 – 20</a:t>
            </a:r>
          </a:p>
          <a:p>
            <a:r>
              <a:rPr lang="cs-CZ" b="1" dirty="0" smtClean="0"/>
              <a:t>5. HP REVEAL APP   </a:t>
            </a:r>
            <a:r>
              <a:rPr lang="cs-CZ" dirty="0" err="1" smtClean="0"/>
              <a:t>slide</a:t>
            </a:r>
            <a:r>
              <a:rPr lang="cs-CZ" dirty="0" smtClean="0"/>
              <a:t> 21-22</a:t>
            </a:r>
          </a:p>
          <a:p>
            <a:r>
              <a:rPr lang="cs-CZ" dirty="0" smtClean="0"/>
              <a:t>6. </a:t>
            </a:r>
            <a:r>
              <a:rPr lang="cs-CZ" b="1" dirty="0" smtClean="0"/>
              <a:t>WALLAME APP    </a:t>
            </a:r>
            <a:r>
              <a:rPr lang="cs-CZ" dirty="0" err="1" smtClean="0"/>
              <a:t>slide</a:t>
            </a:r>
            <a:r>
              <a:rPr lang="cs-CZ" dirty="0" smtClean="0"/>
              <a:t> 23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PAID: </a:t>
            </a:r>
          </a:p>
          <a:p>
            <a:r>
              <a:rPr lang="cs-CZ" dirty="0" smtClean="0"/>
              <a:t>7. </a:t>
            </a:r>
            <a:r>
              <a:rPr lang="cs-CZ" b="1" dirty="0" smtClean="0"/>
              <a:t>SEPPO APP</a:t>
            </a:r>
            <a:r>
              <a:rPr lang="cs-CZ" dirty="0" smtClean="0"/>
              <a:t> –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month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free trial     </a:t>
            </a:r>
            <a:r>
              <a:rPr lang="cs-CZ" dirty="0" err="1" smtClean="0"/>
              <a:t>slide</a:t>
            </a:r>
            <a:r>
              <a:rPr lang="cs-CZ" dirty="0" smtClean="0"/>
              <a:t> 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38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85" t="4040" r="8917" b="7693"/>
          <a:stretch/>
        </p:blipFill>
        <p:spPr>
          <a:xfrm>
            <a:off x="875072" y="432619"/>
            <a:ext cx="9999406" cy="55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REVEAL APP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previously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Aurasma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11111255" cy="3880773"/>
          </a:xfrm>
        </p:spPr>
        <p:txBody>
          <a:bodyPr/>
          <a:lstStyle/>
          <a:p>
            <a:r>
              <a:rPr lang="cs-CZ" b="1" dirty="0" err="1" smtClean="0"/>
              <a:t>Download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app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free </a:t>
            </a:r>
            <a:r>
              <a:rPr lang="cs-CZ" dirty="0" smtClean="0"/>
              <a:t>/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– </a:t>
            </a:r>
            <a:r>
              <a:rPr lang="cs-CZ" b="1" dirty="0" err="1" smtClean="0"/>
              <a:t>name</a:t>
            </a:r>
            <a:r>
              <a:rPr lang="cs-CZ" b="1" dirty="0" smtClean="0"/>
              <a:t>, </a:t>
            </a:r>
            <a:r>
              <a:rPr lang="cs-CZ" b="1" dirty="0" err="1" smtClean="0"/>
              <a:t>password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an aura </a:t>
            </a:r>
            <a:r>
              <a:rPr lang="en-US" dirty="0" smtClean="0"/>
              <a:t>= 1. take a photo of text /object that will be seen in reality  (= it will be scanned by the app) 2. Select an overlay = text/object/video that will appear when scanning the text/photo from point You can record it through the app1 (from your device) 3. Position it in your photo 4. Name it 5. Save it. 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www.youtube.com/watch?v=PFD805-YPdA</a:t>
            </a:r>
            <a:r>
              <a:rPr lang="en-GB" dirty="0" smtClean="0"/>
              <a:t> tutorial</a:t>
            </a:r>
          </a:p>
          <a:p>
            <a:r>
              <a:rPr lang="en-GB" dirty="0" smtClean="0"/>
              <a:t>                                                               </a:t>
            </a:r>
            <a:r>
              <a:rPr lang="cs-CZ" dirty="0" smtClean="0"/>
              <a:t>* </a:t>
            </a:r>
            <a:r>
              <a:rPr lang="en-GB" dirty="0" smtClean="0"/>
              <a:t>There used to be a desktop computer                                                                         										  HP Reveal studio, it stopped in July.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**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AURASMA = HP TREVEAL </a:t>
            </a:r>
            <a:r>
              <a:rPr lang="cs-CZ" dirty="0" err="1" smtClean="0"/>
              <a:t>tutorial</a:t>
            </a:r>
            <a:endParaRPr lang="cs-CZ" dirty="0" smtClean="0"/>
          </a:p>
          <a:p>
            <a:r>
              <a:rPr lang="cs-CZ" dirty="0"/>
              <a:t>                                                                 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www.youtube.com/watch?v=uHIxYpBW7sc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6" y="4329304"/>
            <a:ext cx="4161046" cy="215474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7334" y="1399163"/>
            <a:ext cx="315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https://www.hpreveal.com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469" y="304330"/>
            <a:ext cx="1422141" cy="15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Training Number 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I</a:t>
            </a:r>
            <a:r>
              <a:rPr lang="en-GB" b="1" dirty="0" smtClean="0"/>
              <a:t>. TRY MY 2 AURAS</a:t>
            </a:r>
          </a:p>
          <a:p>
            <a:r>
              <a:rPr lang="en-GB" dirty="0" smtClean="0"/>
              <a:t>1.  Find in this classroom </a:t>
            </a:r>
            <a:r>
              <a:rPr lang="en-GB" b="1" dirty="0" smtClean="0"/>
              <a:t>two pictures of old postcards from the last century.</a:t>
            </a:r>
          </a:p>
          <a:p>
            <a:r>
              <a:rPr lang="en-GB" dirty="0" smtClean="0"/>
              <a:t>2.  Scan the pictures with the HP Reality app. </a:t>
            </a:r>
          </a:p>
          <a:p>
            <a:r>
              <a:rPr lang="en-GB" dirty="0" smtClean="0"/>
              <a:t>3. Read or listen to the content that will appear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r>
              <a:rPr lang="en-GB" b="1" dirty="0" smtClean="0"/>
              <a:t>II. MAKE YOUR AURA.</a:t>
            </a:r>
          </a:p>
          <a:p>
            <a:r>
              <a:rPr lang="en-GB" b="1" dirty="0" smtClean="0"/>
              <a:t>1</a:t>
            </a:r>
            <a:r>
              <a:rPr lang="en-GB" dirty="0" smtClean="0"/>
              <a:t>. Take a picture of a coin</a:t>
            </a:r>
            <a:r>
              <a:rPr lang="cs-CZ" dirty="0" smtClean="0"/>
              <a:t>/</a:t>
            </a:r>
            <a:r>
              <a:rPr lang="cs-CZ" dirty="0" err="1" smtClean="0"/>
              <a:t>banknote</a:t>
            </a:r>
            <a:r>
              <a:rPr lang="cs-CZ" dirty="0" smtClean="0"/>
              <a:t> (</a:t>
            </a:r>
            <a:r>
              <a:rPr lang="cs-CZ" dirty="0" err="1" smtClean="0"/>
              <a:t>google</a:t>
            </a:r>
            <a:r>
              <a:rPr lang="cs-CZ" dirty="0" smtClean="0"/>
              <a:t>).  </a:t>
            </a:r>
            <a:r>
              <a:rPr lang="en-GB" dirty="0" smtClean="0"/>
              <a:t>Scan it with the app.</a:t>
            </a:r>
            <a:r>
              <a:rPr lang="cs-CZ" dirty="0" smtClean="0"/>
              <a:t> </a:t>
            </a:r>
            <a:r>
              <a:rPr lang="cs-CZ" dirty="0" err="1" smtClean="0"/>
              <a:t>Leave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pic open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. </a:t>
            </a:r>
            <a:endParaRPr lang="en-GB" dirty="0" smtClean="0"/>
          </a:p>
          <a:p>
            <a:r>
              <a:rPr lang="en-GB" dirty="0" smtClean="0"/>
              <a:t>2. The </a:t>
            </a:r>
            <a:r>
              <a:rPr lang="en-GB" b="1" dirty="0" smtClean="0"/>
              <a:t>OVERLAY </a:t>
            </a:r>
            <a:r>
              <a:rPr lang="en-GB" dirty="0" smtClean="0"/>
              <a:t>will be </a:t>
            </a:r>
            <a:r>
              <a:rPr lang="cs-CZ" dirty="0" smtClean="0"/>
              <a:t>a </a:t>
            </a:r>
            <a:r>
              <a:rPr lang="cs-CZ" dirty="0" err="1" smtClean="0"/>
              <a:t>picture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country</a:t>
            </a:r>
            <a:r>
              <a:rPr lang="en-GB" dirty="0" smtClean="0"/>
              <a:t>. </a:t>
            </a:r>
            <a:r>
              <a:rPr lang="cs-CZ" dirty="0" err="1" smtClean="0"/>
              <a:t>Scan</a:t>
            </a:r>
            <a:r>
              <a:rPr lang="cs-CZ" dirty="0" smtClean="0"/>
              <a:t> </a:t>
            </a:r>
            <a:r>
              <a:rPr lang="en-GB" dirty="0" smtClean="0"/>
              <a:t>it</a:t>
            </a:r>
            <a:r>
              <a:rPr lang="cs-CZ" dirty="0" smtClean="0"/>
              <a:t> (</a:t>
            </a:r>
            <a:r>
              <a:rPr lang="cs-CZ" dirty="0" err="1" smtClean="0"/>
              <a:t>google</a:t>
            </a:r>
            <a:r>
              <a:rPr lang="cs-CZ" dirty="0" smtClean="0"/>
              <a:t> pic)</a:t>
            </a:r>
            <a:r>
              <a:rPr lang="en-GB" dirty="0" smtClean="0"/>
              <a:t>- either as a photo or a video how you pronounce it. </a:t>
            </a:r>
          </a:p>
          <a:p>
            <a:r>
              <a:rPr lang="en-GB" dirty="0" smtClean="0"/>
              <a:t>See my example with </a:t>
            </a:r>
            <a:r>
              <a:rPr lang="en-GB" b="1" dirty="0" smtClean="0"/>
              <a:t>the </a:t>
            </a:r>
            <a:r>
              <a:rPr lang="cs-CZ" b="1" dirty="0" smtClean="0"/>
              <a:t>Czech </a:t>
            </a:r>
            <a:r>
              <a:rPr lang="cs-CZ" b="1" dirty="0" err="1" smtClean="0"/>
              <a:t>coin</a:t>
            </a:r>
            <a:r>
              <a:rPr lang="cs-CZ" b="1" dirty="0" smtClean="0"/>
              <a:t> 1 </a:t>
            </a:r>
            <a:r>
              <a:rPr lang="cs-CZ" b="1" dirty="0" err="1" smtClean="0"/>
              <a:t>crown</a:t>
            </a:r>
            <a:r>
              <a:rPr lang="cs-CZ" b="1" dirty="0" smtClean="0"/>
              <a:t> </a:t>
            </a:r>
            <a:r>
              <a:rPr lang="en-GB" dirty="0" smtClean="0"/>
              <a:t>before starting.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59" y="387978"/>
            <a:ext cx="1426588" cy="15424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68" t="6453" r="3730" b="4428"/>
          <a:stretch/>
        </p:blipFill>
        <p:spPr>
          <a:xfrm>
            <a:off x="9610164" y="4634753"/>
            <a:ext cx="2160495" cy="19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918" t="13767" r="32686" b="19226"/>
          <a:stretch/>
        </p:blipFill>
        <p:spPr>
          <a:xfrm>
            <a:off x="344128" y="648930"/>
            <a:ext cx="7541343" cy="599731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65006" y="165989"/>
            <a:ext cx="963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play.google.com/store/apps/details?id=com.wallame&amp;hl=en_US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6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350" y="3664309"/>
            <a:ext cx="11078428" cy="1515293"/>
          </a:xfrm>
        </p:spPr>
        <p:txBody>
          <a:bodyPr>
            <a:normAutofit fontScale="90000"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en-GB" sz="2000" dirty="0" smtClean="0"/>
              <a:t>The map of the selected area works as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a game board</a:t>
            </a:r>
            <a:r>
              <a:rPr lang="en-GB" sz="2000" dirty="0" smtClean="0"/>
              <a:t>. The teacher creates the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game tasks</a:t>
            </a:r>
            <a:r>
              <a:rPr lang="en-GB" sz="2000" dirty="0" smtClean="0"/>
              <a:t>, which the students solve in teams using mobile devices.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You can have a 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month trial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The game cab be played in the school or outdoors.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Online and offline modes. </a:t>
            </a:r>
            <a:r>
              <a:rPr lang="cs-CZ" sz="2000" dirty="0" smtClean="0">
                <a:solidFill>
                  <a:schemeClr val="tx1"/>
                </a:solidFill>
              </a:rPr>
              <a:t>/ </a:t>
            </a:r>
            <a:r>
              <a:rPr lang="cs-CZ" sz="2000" dirty="0" err="1" smtClean="0">
                <a:solidFill>
                  <a:schemeClr val="tx1"/>
                </a:solidFill>
              </a:rPr>
              <a:t>Give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player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the</a:t>
            </a:r>
            <a:r>
              <a:rPr lang="cs-CZ" sz="2000" dirty="0" smtClean="0">
                <a:solidFill>
                  <a:schemeClr val="tx1"/>
                </a:solidFill>
              </a:rPr>
              <a:t> PIN </a:t>
            </a:r>
            <a:r>
              <a:rPr lang="cs-CZ" sz="2000" dirty="0" err="1" smtClean="0">
                <a:solidFill>
                  <a:schemeClr val="tx1"/>
                </a:solidFill>
              </a:rPr>
              <a:t>code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They</a:t>
            </a:r>
            <a:r>
              <a:rPr lang="cs-CZ" sz="2000" dirty="0" smtClean="0">
                <a:solidFill>
                  <a:schemeClr val="tx1"/>
                </a:solidFill>
              </a:rPr>
              <a:t> log </a:t>
            </a:r>
            <a:r>
              <a:rPr lang="cs-CZ" sz="2000" dirty="0">
                <a:solidFill>
                  <a:schemeClr val="tx1"/>
                </a:solidFill>
              </a:rPr>
              <a:t>in </a:t>
            </a:r>
            <a:r>
              <a:rPr lang="cs-CZ" sz="2000" dirty="0" err="1" smtClean="0">
                <a:solidFill>
                  <a:schemeClr val="tx1"/>
                </a:solidFill>
              </a:rPr>
              <a:t>at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play.seppo.io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en-GB" sz="2000" dirty="0"/>
              <a:t>PIN code of the game can be found in the game participants</a:t>
            </a:r>
            <a:r>
              <a:rPr lang="en-GB" sz="2000" i="1" dirty="0"/>
              <a:t> </a:t>
            </a:r>
            <a:r>
              <a:rPr lang="en-GB" sz="2000" dirty="0"/>
              <a:t>section on the left of your screen. Click the button which has a human icon on it.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MANUAL in SEPPO: 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chemeClr val="tx1"/>
                </a:solidFill>
                <a:hlinkClick r:id="rId3"/>
              </a:rPr>
              <a:t>seppo.io/manual</a:t>
            </a: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TUTORIAL </a:t>
            </a:r>
            <a:r>
              <a:rPr lang="cs-CZ" sz="2000" dirty="0" err="1" smtClean="0">
                <a:solidFill>
                  <a:schemeClr val="tx1"/>
                </a:solidFill>
              </a:rPr>
              <a:t>basics</a:t>
            </a:r>
            <a:r>
              <a:rPr lang="cs-CZ" sz="2000" dirty="0" smtClean="0">
                <a:solidFill>
                  <a:schemeClr val="tx1"/>
                </a:solidFill>
              </a:rPr>
              <a:t> video : 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cs-CZ" sz="2000" dirty="0" smtClean="0">
                <a:solidFill>
                  <a:schemeClr val="tx1"/>
                </a:solidFill>
                <a:hlinkClick r:id="rId4"/>
              </a:rPr>
              <a:t>www.youtube.com/watch?v=H2uzqPRwJjw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32" t="4466" r="1077" b="8257"/>
          <a:stretch/>
        </p:blipFill>
        <p:spPr>
          <a:xfrm>
            <a:off x="775063" y="376468"/>
            <a:ext cx="6609492" cy="3287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/>
          <a:srcRect l="10714" t="10803" r="13571" b="12411"/>
          <a:stretch/>
        </p:blipFill>
        <p:spPr>
          <a:xfrm>
            <a:off x="10215154" y="148046"/>
            <a:ext cx="1846217" cy="187234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47109" y="0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https://seppo.io/en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37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2148" y="467975"/>
            <a:ext cx="91004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</a:rPr>
              <a:t>Gamemap</a:t>
            </a:r>
            <a:r>
              <a:rPr lang="en-GB" sz="3200" dirty="0">
                <a:solidFill>
                  <a:srgbClr val="FF0000"/>
                </a:solidFill>
              </a:rPr>
              <a:t> selection </a:t>
            </a:r>
            <a:r>
              <a:rPr lang="en-GB" dirty="0"/>
              <a:t>can be found in the game settings. You have three options to choose from: a live map, a static map and a 360° image map.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75061" y="1703755"/>
            <a:ext cx="1000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https://seppo.io/manual/before-a-game/how-do-i-choose-or-change-the-gameboard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7" y="2947741"/>
            <a:ext cx="6216829" cy="31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0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" t="4395" r="569" b="4934"/>
          <a:stretch/>
        </p:blipFill>
        <p:spPr>
          <a:xfrm>
            <a:off x="749450" y="418011"/>
            <a:ext cx="9439579" cy="484196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9234" y="5857744"/>
            <a:ext cx="9440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https://seppo.io/manual/lets-play-during-a-game/how-do-players-login-to-my-game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5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103" y="1401644"/>
            <a:ext cx="9057693" cy="329817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Do you have any experience / tips concerning treasure hunt apps?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93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OFF THE MAIN GIGHLIGHTS</a:t>
            </a:r>
            <a:br>
              <a:rPr lang="cs-CZ" b="1" dirty="0" smtClean="0"/>
            </a:b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Treasure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Hunt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Training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20237" y="3227719"/>
            <a:ext cx="8596668" cy="1570962"/>
          </a:xfrm>
        </p:spPr>
        <p:txBody>
          <a:bodyPr/>
          <a:lstStyle/>
          <a:p>
            <a:r>
              <a:rPr lang="cs-CZ" dirty="0" err="1" smtClean="0"/>
              <a:t>Date</a:t>
            </a:r>
            <a:r>
              <a:rPr lang="cs-CZ" dirty="0"/>
              <a:t>:</a:t>
            </a:r>
            <a:r>
              <a:rPr lang="cs-CZ" dirty="0" smtClean="0"/>
              <a:t> 28th </a:t>
            </a:r>
            <a:r>
              <a:rPr lang="cs-CZ" dirty="0" err="1" smtClean="0"/>
              <a:t>November</a:t>
            </a:r>
            <a:r>
              <a:rPr lang="cs-CZ" dirty="0" smtClean="0"/>
              <a:t>, 2019</a:t>
            </a:r>
          </a:p>
          <a:p>
            <a:r>
              <a:rPr lang="cs-CZ" dirty="0" smtClean="0"/>
              <a:t>Place: Gymnázium Děčín, </a:t>
            </a:r>
            <a:r>
              <a:rPr lang="cs-CZ" dirty="0" err="1" smtClean="0"/>
              <a:t>Czechia</a:t>
            </a:r>
            <a:endParaRPr lang="cs-CZ" dirty="0" smtClean="0"/>
          </a:p>
          <a:p>
            <a:r>
              <a:rPr lang="cs-CZ" dirty="0" err="1" smtClean="0"/>
              <a:t>Trainer</a:t>
            </a:r>
            <a:r>
              <a:rPr lang="cs-CZ" dirty="0" smtClean="0"/>
              <a:t>: Šárka Opatová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352" y="5637585"/>
            <a:ext cx="3475021" cy="9937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44" y="321307"/>
            <a:ext cx="131685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Treasure Hunts in Our Project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893386" cy="427504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TH = </a:t>
            </a:r>
            <a:r>
              <a:rPr lang="en-GB" dirty="0"/>
              <a:t>a </a:t>
            </a:r>
            <a:r>
              <a:rPr lang="en-GB" dirty="0">
                <a:hlinkClick r:id="rId4" tooltip="game"/>
              </a:rPr>
              <a:t>game</a:t>
            </a:r>
            <a:r>
              <a:rPr lang="en-GB" dirty="0"/>
              <a:t> in which the </a:t>
            </a:r>
            <a:r>
              <a:rPr lang="en-GB" dirty="0">
                <a:hlinkClick r:id="rId5" tooltip="players"/>
              </a:rPr>
              <a:t>players</a:t>
            </a:r>
            <a:r>
              <a:rPr lang="en-GB" dirty="0"/>
              <a:t> are given a </a:t>
            </a:r>
            <a:r>
              <a:rPr lang="en-GB" dirty="0">
                <a:hlinkClick r:id="rId6" tooltip="series"/>
              </a:rPr>
              <a:t>series</a:t>
            </a:r>
            <a:r>
              <a:rPr lang="en-GB" dirty="0"/>
              <a:t> of </a:t>
            </a:r>
            <a:r>
              <a:rPr lang="en-GB" dirty="0">
                <a:hlinkClick r:id="rId7" tooltip="clues"/>
              </a:rPr>
              <a:t>clues</a:t>
            </a:r>
            <a:r>
              <a:rPr lang="en-GB" dirty="0"/>
              <a:t> (= </a:t>
            </a:r>
            <a:r>
              <a:rPr lang="en-GB" dirty="0">
                <a:hlinkClick r:id="rId8" tooltip="pieces"/>
              </a:rPr>
              <a:t>pieces</a:t>
            </a:r>
            <a:r>
              <a:rPr lang="en-GB" dirty="0"/>
              <a:t> of </a:t>
            </a:r>
            <a:r>
              <a:rPr lang="en-GB" dirty="0">
                <a:hlinkClick r:id="rId9" tooltip="information"/>
              </a:rPr>
              <a:t>information</a:t>
            </a:r>
            <a:r>
              <a:rPr lang="en-GB" dirty="0"/>
              <a:t>) to </a:t>
            </a:r>
            <a:r>
              <a:rPr lang="en-GB" dirty="0">
                <a:hlinkClick r:id="rId10" tooltip="direct"/>
              </a:rPr>
              <a:t>direct</a:t>
            </a:r>
            <a:r>
              <a:rPr lang="en-GB" dirty="0"/>
              <a:t> them to a </a:t>
            </a:r>
            <a:r>
              <a:rPr lang="en-GB" dirty="0">
                <a:hlinkClick r:id="rId11" tooltip="hidden"/>
              </a:rPr>
              <a:t>hidden</a:t>
            </a:r>
            <a:r>
              <a:rPr lang="en-GB" dirty="0"/>
              <a:t> </a:t>
            </a:r>
            <a:r>
              <a:rPr lang="en-GB" dirty="0" smtClean="0">
                <a:hlinkClick r:id="rId12" tooltip="prize"/>
              </a:rPr>
              <a:t>prize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TREASURE HUNT </a:t>
            </a:r>
            <a:r>
              <a:rPr lang="en-GB" dirty="0" smtClean="0"/>
              <a:t>will be used during MOBILITIES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– </a:t>
            </a:r>
            <a:r>
              <a:rPr lang="cs-CZ" b="1" dirty="0" err="1" smtClean="0">
                <a:solidFill>
                  <a:srgbClr val="FF0000"/>
                </a:solidFill>
              </a:rPr>
              <a:t>choose</a:t>
            </a:r>
            <a:r>
              <a:rPr lang="cs-CZ" b="1" dirty="0" smtClean="0">
                <a:solidFill>
                  <a:srgbClr val="FF0000"/>
                </a:solidFill>
              </a:rPr>
              <a:t> A </a:t>
            </a:r>
            <a:r>
              <a:rPr lang="cs-CZ" b="1" dirty="0" err="1" smtClean="0">
                <a:solidFill>
                  <a:srgbClr val="FF0000"/>
                </a:solidFill>
              </a:rPr>
              <a:t>or</a:t>
            </a:r>
            <a:r>
              <a:rPr lang="cs-CZ" b="1" dirty="0" smtClean="0">
                <a:solidFill>
                  <a:srgbClr val="FF0000"/>
                </a:solidFill>
              </a:rPr>
              <a:t> B </a:t>
            </a:r>
            <a:r>
              <a:rPr lang="cs-CZ" b="1" dirty="0" err="1" smtClean="0">
                <a:solidFill>
                  <a:srgbClr val="FF0000"/>
                </a:solidFill>
              </a:rPr>
              <a:t>option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combine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„to get to the spot with an app, host pupils function as GUIDES (there will be 'a treasure' too - prepared by the hosts.“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spot,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reasure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TREASURE</a:t>
            </a:r>
            <a:r>
              <a:rPr lang="en-GB" dirty="0" smtClean="0"/>
              <a:t> will be</a:t>
            </a:r>
            <a:r>
              <a:rPr lang="cs-CZ" dirty="0" smtClean="0"/>
              <a:t> </a:t>
            </a:r>
            <a:r>
              <a:rPr lang="en-GB" dirty="0" smtClean="0"/>
              <a:t>something interesting about the place, e.g. a document, old photo+ some local product(s) to taste</a:t>
            </a:r>
            <a:r>
              <a:rPr lang="cs-CZ" dirty="0" smtClean="0"/>
              <a:t>.</a:t>
            </a:r>
          </a:p>
          <a:p>
            <a:r>
              <a:rPr lang="cs-CZ" b="1" dirty="0" err="1" smtClean="0"/>
              <a:t>Each</a:t>
            </a:r>
            <a:r>
              <a:rPr lang="cs-CZ" b="1" dirty="0" smtClean="0"/>
              <a:t> team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prepare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treasure</a:t>
            </a:r>
            <a:r>
              <a:rPr lang="cs-CZ" b="1" dirty="0" smtClean="0"/>
              <a:t> </a:t>
            </a:r>
            <a:r>
              <a:rPr lang="cs-CZ" b="1" dirty="0" err="1" smtClean="0"/>
              <a:t>hunt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a </a:t>
            </a:r>
            <a:r>
              <a:rPr lang="cs-CZ" b="1" dirty="0" err="1" smtClean="0"/>
              <a:t>different</a:t>
            </a:r>
            <a:r>
              <a:rPr lang="cs-CZ" b="1" dirty="0" smtClean="0"/>
              <a:t> </a:t>
            </a:r>
            <a:r>
              <a:rPr lang="cs-CZ" b="1" dirty="0" err="1" smtClean="0"/>
              <a:t>app</a:t>
            </a:r>
            <a:r>
              <a:rPr lang="cs-CZ" b="1" dirty="0" smtClean="0"/>
              <a:t>. (</a:t>
            </a:r>
            <a:r>
              <a:rPr lang="cs-CZ" b="1" dirty="0" err="1" smtClean="0"/>
              <a:t>suggestion</a:t>
            </a:r>
            <a:r>
              <a:rPr lang="cs-CZ" b="1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o</a:t>
            </a:r>
            <a:r>
              <a:rPr lang="en-GB" dirty="0" err="1" smtClean="0"/>
              <a:t>ther</a:t>
            </a:r>
            <a:r>
              <a:rPr lang="en-GB" dirty="0" smtClean="0"/>
              <a:t> fun stuff during mobilities or project work. </a:t>
            </a:r>
          </a:p>
          <a:p>
            <a:r>
              <a:rPr lang="en-GB" dirty="0" smtClean="0"/>
              <a:t>I hope that the apps will be of use to the teachers for their normal classroom too. </a:t>
            </a:r>
            <a:endParaRPr lang="en-GB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73383" y="2160589"/>
            <a:ext cx="487363" cy="4873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703251" y="217714"/>
            <a:ext cx="2276074" cy="177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0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 INTERNET CONNECTION REQUIRED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04179" y="1650441"/>
            <a:ext cx="3569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https://www.classtools.net/QR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6748" y="1641987"/>
            <a:ext cx="533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TREASURE HUNT GENERATOR – go to 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4568" y="2526890"/>
            <a:ext cx="7796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was develop</a:t>
            </a:r>
            <a:r>
              <a:rPr lang="cs-CZ" dirty="0" smtClean="0"/>
              <a:t>e</a:t>
            </a:r>
            <a:r>
              <a:rPr lang="en-GB" dirty="0" smtClean="0"/>
              <a:t>d by Russel </a:t>
            </a:r>
            <a:r>
              <a:rPr lang="en-GB" dirty="0" err="1" smtClean="0"/>
              <a:t>Tarr</a:t>
            </a:r>
            <a:r>
              <a:rPr lang="en-GB" dirty="0" smtClean="0"/>
              <a:t>.</a:t>
            </a:r>
          </a:p>
          <a:p>
            <a:r>
              <a:rPr lang="en-GB" dirty="0" smtClean="0"/>
              <a:t>I have learned about it from</a:t>
            </a:r>
            <a:r>
              <a:rPr lang="cs-CZ" dirty="0" smtClean="0"/>
              <a:t> </a:t>
            </a:r>
            <a:r>
              <a:rPr lang="en-GB" dirty="0" smtClean="0"/>
              <a:t>a great website </a:t>
            </a:r>
            <a:r>
              <a:rPr lang="en-GB" b="1" dirty="0" smtClean="0">
                <a:solidFill>
                  <a:srgbClr val="00B050"/>
                </a:solidFill>
              </a:rPr>
              <a:t>FREE TECHNOLOGY FOR TEACHERS</a:t>
            </a:r>
            <a:r>
              <a:rPr lang="en-GB" dirty="0" smtClean="0"/>
              <a:t>:</a:t>
            </a:r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www.freetech4teachers.com/2011/07/qr-code-treasure-hunt-generator.html</a:t>
            </a:r>
            <a:endParaRPr lang="cs-CZ" dirty="0" smtClean="0"/>
          </a:p>
          <a:p>
            <a:r>
              <a:rPr lang="cs-CZ" dirty="0" smtClean="0"/>
              <a:t>* 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treasure hunt</a:t>
            </a:r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students moving and learning/revising at the same time.</a:t>
            </a:r>
          </a:p>
          <a:p>
            <a:endParaRPr lang="cs-CZ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846" y="5228945"/>
            <a:ext cx="991264" cy="99126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1824" y="4473787"/>
            <a:ext cx="2019751" cy="23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353" t="4177" r="17857" b="6599"/>
          <a:stretch/>
        </p:blipFill>
        <p:spPr>
          <a:xfrm>
            <a:off x="284664" y="862329"/>
            <a:ext cx="7570839" cy="57754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13425" y="215998"/>
            <a:ext cx="460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www.classtools.net/QR/index.php</a:t>
            </a:r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4630994" y="3750063"/>
            <a:ext cx="6056671" cy="84160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9035844" y="1703930"/>
            <a:ext cx="2812026" cy="203132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r>
              <a:rPr lang="en-GB" dirty="0" smtClean="0"/>
              <a:t>Click on </a:t>
            </a:r>
            <a:r>
              <a:rPr lang="en-GB" b="1" dirty="0" smtClean="0">
                <a:solidFill>
                  <a:srgbClr val="00B050"/>
                </a:solidFill>
              </a:rPr>
              <a:t>Get Started</a:t>
            </a:r>
          </a:p>
          <a:p>
            <a:r>
              <a:rPr lang="en-GB" dirty="0" smtClean="0"/>
              <a:t>2. </a:t>
            </a:r>
            <a:r>
              <a:rPr lang="en-GB" dirty="0" smtClean="0">
                <a:solidFill>
                  <a:srgbClr val="00B050"/>
                </a:solidFill>
              </a:rPr>
              <a:t>Name</a:t>
            </a:r>
            <a:r>
              <a:rPr lang="en-GB" dirty="0" smtClean="0"/>
              <a:t> the quiz.</a:t>
            </a:r>
          </a:p>
          <a:p>
            <a:r>
              <a:rPr lang="en-GB" dirty="0" smtClean="0"/>
              <a:t>3. </a:t>
            </a:r>
            <a:r>
              <a:rPr lang="en-GB" b="1" dirty="0" smtClean="0">
                <a:solidFill>
                  <a:srgbClr val="00B050"/>
                </a:solidFill>
              </a:rPr>
              <a:t>Type in min</a:t>
            </a:r>
            <a:r>
              <a:rPr lang="en-GB" dirty="0" smtClean="0"/>
              <a:t>. 5 questions and answers.</a:t>
            </a:r>
          </a:p>
          <a:p>
            <a:r>
              <a:rPr lang="en-GB" dirty="0" smtClean="0"/>
              <a:t>4. Put there a </a:t>
            </a:r>
            <a:r>
              <a:rPr lang="en-GB" b="1" dirty="0" smtClean="0">
                <a:solidFill>
                  <a:srgbClr val="00B050"/>
                </a:solidFill>
              </a:rPr>
              <a:t>password</a:t>
            </a:r>
            <a:r>
              <a:rPr lang="en-GB" dirty="0" smtClean="0"/>
              <a:t> for a possible change.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85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232" t="12371" r="20264" b="2329"/>
          <a:stretch/>
        </p:blipFill>
        <p:spPr>
          <a:xfrm>
            <a:off x="216313" y="412956"/>
            <a:ext cx="10373030" cy="622381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8150942" y="294968"/>
            <a:ext cx="1533832" cy="103238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6145161" y="1602658"/>
            <a:ext cx="3156155" cy="19665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975">
            <a:off x="5870797" y="1585410"/>
            <a:ext cx="1430551" cy="10628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651" y="1748889"/>
            <a:ext cx="6409039" cy="1688738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14632" y="2684206"/>
            <a:ext cx="698091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872" y="1602658"/>
            <a:ext cx="2147127" cy="41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7726" t="9835" r="9812" b="12781"/>
          <a:stretch/>
        </p:blipFill>
        <p:spPr>
          <a:xfrm>
            <a:off x="393290" y="1278195"/>
            <a:ext cx="5496231" cy="2901176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1425678" y="889821"/>
            <a:ext cx="1189703" cy="63417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93290" y="511277"/>
            <a:ext cx="28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my </a:t>
            </a:r>
            <a:r>
              <a:rPr lang="cs-CZ" b="1" dirty="0" smtClean="0">
                <a:solidFill>
                  <a:srgbClr val="00B050"/>
                </a:solidFill>
              </a:rPr>
              <a:t>QUIZ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39" y="970935"/>
            <a:ext cx="3567284" cy="515456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9226">
            <a:off x="5889521" y="4014965"/>
            <a:ext cx="1408298" cy="85351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56803" y="4648168"/>
            <a:ext cx="167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appears when you scan the QR code with the QR reader. 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0439" y="4441722"/>
            <a:ext cx="3913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our </a:t>
            </a:r>
            <a:r>
              <a:rPr lang="cs-CZ" b="1" dirty="0" smtClean="0"/>
              <a:t>MOBILITY </a:t>
            </a:r>
            <a:r>
              <a:rPr lang="en-GB" b="1" dirty="0" smtClean="0"/>
              <a:t>treasure hunt </a:t>
            </a:r>
            <a:r>
              <a:rPr lang="en-GB" dirty="0" smtClean="0"/>
              <a:t>the QR codes can be placed at the </a:t>
            </a:r>
            <a:r>
              <a:rPr lang="en-GB" dirty="0" err="1" smtClean="0"/>
              <a:t>spo</a:t>
            </a:r>
            <a:r>
              <a:rPr lang="cs-CZ" dirty="0" smtClean="0"/>
              <a:t>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beforehand</a:t>
            </a:r>
            <a:r>
              <a:rPr lang="cs-CZ" dirty="0" smtClean="0"/>
              <a:t>,</a:t>
            </a:r>
            <a:r>
              <a:rPr lang="en-GB" dirty="0" smtClean="0"/>
              <a:t> in several metres </a:t>
            </a:r>
            <a:r>
              <a:rPr lang="cs-CZ" dirty="0" smtClean="0"/>
              <a:t>parametre,</a:t>
            </a:r>
            <a:r>
              <a:rPr lang="en-GB" dirty="0" smtClean="0"/>
              <a:t> and the answers can create a puzzle that tells the </a:t>
            </a:r>
            <a:r>
              <a:rPr lang="en-GB" b="1" dirty="0" smtClean="0">
                <a:solidFill>
                  <a:srgbClr val="00B050"/>
                </a:solidFill>
              </a:rPr>
              <a:t>location of the treasure.</a:t>
            </a:r>
            <a:r>
              <a:rPr lang="cs-CZ" b="1" dirty="0" smtClean="0">
                <a:solidFill>
                  <a:srgbClr val="00B050"/>
                </a:solidFill>
              </a:rPr>
              <a:t> SS </a:t>
            </a:r>
            <a:r>
              <a:rPr lang="cs-CZ" b="1" dirty="0" err="1" smtClean="0">
                <a:solidFill>
                  <a:srgbClr val="00B050"/>
                </a:solidFill>
              </a:rPr>
              <a:t>can</a:t>
            </a:r>
            <a:r>
              <a:rPr lang="cs-CZ" b="1" dirty="0" smtClean="0">
                <a:solidFill>
                  <a:srgbClr val="00B050"/>
                </a:solidFill>
              </a:rPr>
              <a:t> run </a:t>
            </a:r>
            <a:r>
              <a:rPr lang="en-GB" b="1" dirty="0" smtClean="0">
                <a:solidFill>
                  <a:srgbClr val="00B050"/>
                </a:solidFill>
              </a:rPr>
              <a:t>individually, each with a mobile. / can be different versions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5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9" y="1430521"/>
            <a:ext cx="3435994" cy="38100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3123" y="432619"/>
            <a:ext cx="445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Students scan </a:t>
            </a:r>
            <a:r>
              <a:rPr lang="en-GB" b="1" dirty="0" smtClean="0">
                <a:solidFill>
                  <a:srgbClr val="00B050"/>
                </a:solidFill>
              </a:rPr>
              <a:t>the printed QR code </a:t>
            </a:r>
            <a:r>
              <a:rPr lang="en-GB" dirty="0" smtClean="0"/>
              <a:t>with the QR code reader in their mobile phone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21" y="1819778"/>
            <a:ext cx="3558254" cy="467934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4149213" y="2900921"/>
            <a:ext cx="11405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27406" y="432619"/>
            <a:ext cx="465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question will </a:t>
            </a:r>
            <a:r>
              <a:rPr lang="en-GB" b="1" dirty="0" err="1" smtClean="0"/>
              <a:t>ap</a:t>
            </a:r>
            <a:r>
              <a:rPr lang="cs-CZ" b="1" dirty="0" smtClean="0"/>
              <a:t>p</a:t>
            </a:r>
            <a:r>
              <a:rPr lang="en-GB" b="1" dirty="0" smtClean="0"/>
              <a:t>ear in their mobile phone.</a:t>
            </a:r>
            <a:r>
              <a:rPr lang="cs-CZ" b="1" dirty="0" smtClean="0"/>
              <a:t> </a:t>
            </a:r>
            <a:r>
              <a:rPr lang="en-GB" dirty="0" smtClean="0"/>
              <a:t>They can write down their answer or voice record it with their mobile phone.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31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QR to </a:t>
            </a:r>
            <a:r>
              <a:rPr lang="cs-CZ" dirty="0" err="1" smtClean="0"/>
              <a:t>get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QR codes needn‘t be used just for looking for the treasure at the spot.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QR codes can contain instructions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to the next location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 the journey to the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divided into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81697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1077</Words>
  <Application>Microsoft Office PowerPoint</Application>
  <PresentationFormat>Širokoúhlá obrazovka</PresentationFormat>
  <Paragraphs>101</Paragraphs>
  <Slides>28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Jokerman</vt:lpstr>
      <vt:lpstr>Trebuchet MS</vt:lpstr>
      <vt:lpstr>Wingdings</vt:lpstr>
      <vt:lpstr>Wingdings 3</vt:lpstr>
      <vt:lpstr>Fazeta</vt:lpstr>
      <vt:lpstr>Treasure Hunt training</vt:lpstr>
      <vt:lpstr>CONTENT</vt:lpstr>
      <vt:lpstr>Role of Treasure Hunts in Our Project</vt:lpstr>
      <vt:lpstr>NO INTERNET CONNECTION REQUIRED</vt:lpstr>
      <vt:lpstr>Prezentace aplikace PowerPoint</vt:lpstr>
      <vt:lpstr>Prezentace aplikace PowerPoint</vt:lpstr>
      <vt:lpstr>Prezentace aplikace PowerPoint</vt:lpstr>
      <vt:lpstr>Prezentace aplikace PowerPoint</vt:lpstr>
      <vt:lpstr>Using the QR to get to the next location</vt:lpstr>
      <vt:lpstr>TEACHERS TRAINING ACTIVITY Nr1 – you need to have a QR code reader in your mobile phone. </vt:lpstr>
      <vt:lpstr>Prezentace aplikace PowerPoint</vt:lpstr>
      <vt:lpstr>Players try to find the treasure by following CLUES, one by one. There can be 5 or 10 hiding places.  CLUES can be description of the hiding  places „ I am green and give apples.‘  OR direct descriptions: ‚Go to the window in the back of the classroom.‘  Give a CODE to each spot (e.g. names of writers). Write the codes on pieces of paper and hide them at the hiding places. Hide the treasure at the last place.  </vt:lpstr>
      <vt:lpstr>Prezentace aplikace PowerPoint</vt:lpstr>
      <vt:lpstr>TEACHERS TRAINING ACTIVITY Nr.2: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HP REVEAL APP  (previously Aurasma)</vt:lpstr>
      <vt:lpstr>Teacher Training Number 4 </vt:lpstr>
      <vt:lpstr>Prezentace aplikace PowerPoint</vt:lpstr>
      <vt:lpstr>- The map of the selected area works as a game board. The teacher creates the game tasks, which the students solve in teams using mobile devices. - You can have a free month trial.  - The game cab be played in the school or outdoors.  - Online and offline modes. / Give player the PIN code. They log in at https://play.seppo.io PIN code of the game can be found in the game participants section on the left of your screen. Click the button which has a human icon on it.    MANUAL in SEPPO: https://seppo.io/manual TUTORIAL basics video : https://www.youtube.com/watch?v=H2uzqPRwJjw </vt:lpstr>
      <vt:lpstr>Prezentace aplikace PowerPoint</vt:lpstr>
      <vt:lpstr>Prezentace aplikace PowerPoint</vt:lpstr>
      <vt:lpstr>   Do you have any experience / tips concerning treasure hunt apps?</vt:lpstr>
      <vt:lpstr>OFF THE MAIN GIGHLIGHTS Treasure Hunt Training</vt:lpstr>
    </vt:vector>
  </TitlesOfParts>
  <Company>Gymnázium Děčín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 training</dc:title>
  <dc:creator>Šárka Opatová</dc:creator>
  <cp:lastModifiedBy>Šárka Opatová</cp:lastModifiedBy>
  <cp:revision>77</cp:revision>
  <dcterms:created xsi:type="dcterms:W3CDTF">2019-11-23T21:48:56Z</dcterms:created>
  <dcterms:modified xsi:type="dcterms:W3CDTF">2019-11-29T07:08:08Z</dcterms:modified>
</cp:coreProperties>
</file>