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57" r:id="rId10"/>
    <p:sldId id="259" r:id="rId11"/>
    <p:sldId id="267" r:id="rId12"/>
    <p:sldId id="268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721"/>
  </p:normalViewPr>
  <p:slideViewPr>
    <p:cSldViewPr snapToGrid="0" snapToObjects="1">
      <p:cViewPr varScale="1">
        <p:scale>
          <a:sx n="108" d="100"/>
          <a:sy n="108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87747-FF4F-034F-A44B-072499C4D06A}" type="datetimeFigureOut">
              <a:rPr lang="it-IT" smtClean="0"/>
              <a:t>01/06/21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74918-5E7E-0341-B363-1C584C2CA5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922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74918-5E7E-0341-B363-1C584C2CA56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0662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523692-31DB-CE49-9F59-AEB35B7A7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1A308A7-3219-9749-B4D1-4D164C555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0E8B92-E815-504E-A2B4-AAE1B2400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8CB2A-9BA2-2845-8E9C-EEB1720D7027}" type="datetimeFigureOut">
              <a:rPr lang="it-IT" smtClean="0"/>
              <a:t>01/06/21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D93D3E-9A79-984B-9AC9-CB36D0013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DED1E1-E8D1-B241-8EBB-B990B57C8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89C7-F87F-5E46-ACEB-2565432968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2684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928106-49B7-8A45-9BD6-661F246FC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FC5142B-0A2E-234B-B787-1A8F43E14E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AC0E54E-8ECB-6941-88C0-AAD2E7705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8CB2A-9BA2-2845-8E9C-EEB1720D7027}" type="datetimeFigureOut">
              <a:rPr lang="it-IT" smtClean="0"/>
              <a:t>01/06/21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C75E45-8503-FA4E-8175-29914CDB2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C5B7AE-4A04-724D-B763-C13DBB23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89C7-F87F-5E46-ACEB-2565432968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7707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534AE2F-861E-0645-B2E3-EC9F3B09F5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2BC3145-EC39-F643-9665-B6DC15DAD5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065C6B-F8FF-374B-85CA-D51E7D609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8CB2A-9BA2-2845-8E9C-EEB1720D7027}" type="datetimeFigureOut">
              <a:rPr lang="it-IT" smtClean="0"/>
              <a:t>01/06/21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9A67C8-E86D-4443-B8CF-E28C1D1A9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ECD471-34A5-6148-8D69-3CAAA9D7D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89C7-F87F-5E46-ACEB-2565432968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1583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FFF525-A284-D441-AE08-114CE55CA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8F6AF8-1ECE-F646-B43E-771F1660E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06A38A-6563-454B-95AA-0E7624226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8CB2A-9BA2-2845-8E9C-EEB1720D7027}" type="datetimeFigureOut">
              <a:rPr lang="it-IT" smtClean="0"/>
              <a:t>01/06/21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3231DD-66B3-1847-8140-441F28B13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F78D9F-C5A6-9142-8BAF-4A1FA3E79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89C7-F87F-5E46-ACEB-2565432968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9350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438AD5-DAD2-9042-BEF7-1894ABB82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3FAD5B7-628B-234C-A267-9ADA1242B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2858DD-D085-DD41-BE02-E7BB54A59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8CB2A-9BA2-2845-8E9C-EEB1720D7027}" type="datetimeFigureOut">
              <a:rPr lang="it-IT" smtClean="0"/>
              <a:t>01/06/21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D8C014-0F74-A344-B1C0-36B0760EB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799C1C-C7B9-AE4A-A672-4E42922C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89C7-F87F-5E46-ACEB-2565432968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210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96CDB3-ADD6-F143-B8A7-6ABDBA2AC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6C1029-F57A-1D44-9824-394CEBA6D7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EC665D8-7C96-FF46-8779-003B1D105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D6CFF47-9289-714B-AC86-D9BB17DDC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8CB2A-9BA2-2845-8E9C-EEB1720D7027}" type="datetimeFigureOut">
              <a:rPr lang="it-IT" smtClean="0"/>
              <a:t>01/06/21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FF6A124-3732-DD4A-BA8E-35C86E208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04CDC2E-EDCF-B74B-9338-39CC18BB2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89C7-F87F-5E46-ACEB-2565432968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3037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7AEFF3-C5B2-AA45-BCCD-9D1402BD1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6BD3A4C-334B-B744-9224-02138B03F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B1260FE-A95E-F14B-9B0D-E0B51570A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1530945-DC17-DD49-91DF-ED7CBB53FC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EAE6B6A-45B3-114B-8B70-052D63A27D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768B792-CF8F-324E-B902-CD9D94413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8CB2A-9BA2-2845-8E9C-EEB1720D7027}" type="datetimeFigureOut">
              <a:rPr lang="it-IT" smtClean="0"/>
              <a:t>01/06/21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C08C7DD-FA28-0B48-B2A5-AF25E152B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BBE80BC-028A-A942-B360-783B1554D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89C7-F87F-5E46-ACEB-2565432968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7353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FCD837-2795-0B43-A6DD-F551C8277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1991B1E-5EDB-4B4E-90B4-D3626A2BB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8CB2A-9BA2-2845-8E9C-EEB1720D7027}" type="datetimeFigureOut">
              <a:rPr lang="it-IT" smtClean="0"/>
              <a:t>01/06/21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9889404-C0EC-8440-A2DA-36B76823A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AA8E831-444A-2649-9262-FF34B2F7F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89C7-F87F-5E46-ACEB-2565432968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2660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3B17AF1-8B67-894D-9865-B160698A0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8CB2A-9BA2-2845-8E9C-EEB1720D7027}" type="datetimeFigureOut">
              <a:rPr lang="it-IT" smtClean="0"/>
              <a:t>01/06/21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4AD8807-28AE-3143-8E37-5A8C2C2A8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F256089-25EB-EE4D-A389-14367C9FE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89C7-F87F-5E46-ACEB-2565432968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2328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4A4776-36CF-B44E-80CA-7542E6938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7A55CF-CD15-F44E-82A8-D815A1FAE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479E603-DBB2-7C40-BF3F-0B29AF307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5587075-3C9E-8644-B4FF-8F1A91967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8CB2A-9BA2-2845-8E9C-EEB1720D7027}" type="datetimeFigureOut">
              <a:rPr lang="it-IT" smtClean="0"/>
              <a:t>01/06/21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824C913-3738-5A4C-99CA-0FEF8C071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6B888E9-EE79-3E4F-B5BB-BB0A13082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89C7-F87F-5E46-ACEB-2565432968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5012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18734C-6A0E-834E-A6C2-544DE43FB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87F6033-E550-E942-ABA2-C8ECD52431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3C5283C-E923-EF4D-ABB2-E277DB342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B93AD34-BB90-E240-8936-FA1CB4188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8CB2A-9BA2-2845-8E9C-EEB1720D7027}" type="datetimeFigureOut">
              <a:rPr lang="it-IT" smtClean="0"/>
              <a:t>01/06/21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3C4CCEB-6FB0-114C-91FF-27E86B12D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A68C55C-44C6-7D4F-804D-E4B33153F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89C7-F87F-5E46-ACEB-2565432968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2446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A493A20-4C86-4345-A354-64DDF0744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E692315-F00B-E84D-8911-2E75A0277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D2791A-80E7-6249-9D3B-350B9DA9F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8CB2A-9BA2-2845-8E9C-EEB1720D7027}" type="datetimeFigureOut">
              <a:rPr lang="it-IT" smtClean="0"/>
              <a:t>01/06/21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3451BE4-4543-E943-ADB3-5A6306E12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68E4B2-6092-3941-BC8B-97D89CC35F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589C7-F87F-5E46-ACEB-2565432968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098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hyperlink" Target="https://cnn.com/style/article/michelangelo-rothschild-bronzes-scli-intl/index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bVFPBcWXUE" TargetMode="External"/><Relationship Id="rId2" Type="http://schemas.openxmlformats.org/officeDocument/2006/relationships/hyperlink" Target="https://www.youtube.com/watch?v=TnxIRoSKbB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talia.it/en/media/video/molise-the-land-of-the-samnites.html" TargetMode="External"/><Relationship Id="rId4" Type="http://schemas.openxmlformats.org/officeDocument/2006/relationships/hyperlink" Target="http://www.sanniti.info/smpeople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place/ancient-Rome" TargetMode="External"/><Relationship Id="rId2" Type="http://schemas.openxmlformats.org/officeDocument/2006/relationships/hyperlink" Target="https://www.britannica.com/topic/Hirpin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hyperlink" Target="https://www.britannica.com/topic/Battle-of-Caudine-Fork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cnn.com/travel/article/augustus-tomb-rome-opening/index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954FC0-02AF-224A-A338-104ADCE5E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MOLISE …ONE OF THE FIRST AREA POPULATED IN ITALY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B98E95-163C-6048-8E0A-3238B8D23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7E266E8-FA39-8F4C-9624-EA8D27693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981" y="2682875"/>
            <a:ext cx="2400300" cy="33909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4919109-607D-EB4B-8423-E2B28BB19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887" y="1819894"/>
            <a:ext cx="3492500" cy="23241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39A8FCA-F627-A24F-AB1C-174A8E681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121" y="3647426"/>
            <a:ext cx="3289300" cy="24638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24C3581-A578-2141-8007-9407873B3F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5560" y="1825625"/>
            <a:ext cx="4168240" cy="287929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003C75D-D2EF-5742-AACB-991EBD790C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842" y="1825624"/>
            <a:ext cx="2877045" cy="182180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E24366B-6254-C641-A65D-E75230BC81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9085" y="4143994"/>
            <a:ext cx="414828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99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A888F8-671E-1744-B21F-FA7CAE235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sculpture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discovered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renovating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Isernia's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historic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city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walls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built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imperial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Rome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endParaRPr lang="it-IT" sz="24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8E1545-3EDB-3848-8433-5A22DFAFD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it-IT" dirty="0"/>
              <a:t>The head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likely</a:t>
            </a:r>
            <a:r>
              <a:rPr lang="it-IT" dirty="0"/>
              <a:t> to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detached</a:t>
            </a:r>
            <a:r>
              <a:rPr lang="it-IT" dirty="0"/>
              <a:t> from a statue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more </a:t>
            </a:r>
            <a:r>
              <a:rPr lang="it-IT" dirty="0" err="1"/>
              <a:t>than</a:t>
            </a:r>
            <a:r>
              <a:rPr lang="it-IT" dirty="0"/>
              <a:t> 2 </a:t>
            </a:r>
            <a:r>
              <a:rPr lang="it-IT" dirty="0" err="1"/>
              <a:t>meters</a:t>
            </a:r>
            <a:r>
              <a:rPr lang="it-IT" dirty="0"/>
              <a:t> (6 </a:t>
            </a:r>
            <a:r>
              <a:rPr lang="it-IT" dirty="0" err="1"/>
              <a:t>feet</a:t>
            </a:r>
            <a:r>
              <a:rPr lang="it-IT" dirty="0"/>
              <a:t> 7 </a:t>
            </a:r>
            <a:r>
              <a:rPr lang="it-IT" dirty="0" err="1"/>
              <a:t>inches</a:t>
            </a:r>
            <a:r>
              <a:rPr lang="it-IT" dirty="0"/>
              <a:t>), Colombo </a:t>
            </a:r>
            <a:r>
              <a:rPr lang="it-IT" dirty="0" err="1"/>
              <a:t>said</a:t>
            </a:r>
            <a:r>
              <a:rPr lang="it-IT" dirty="0"/>
              <a:t>.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made from the </a:t>
            </a:r>
            <a:r>
              <a:rPr lang="it-IT" dirty="0" err="1"/>
              <a:t>same</a:t>
            </a:r>
            <a:r>
              <a:rPr lang="it-IT" dirty="0"/>
              <a:t> Lunigiana </a:t>
            </a:r>
            <a:r>
              <a:rPr lang="it-IT" dirty="0" err="1"/>
              <a:t>marble</a:t>
            </a:r>
            <a:r>
              <a:rPr lang="it-IT" dirty="0"/>
              <a:t> </a:t>
            </a:r>
            <a:r>
              <a:rPr lang="it-IT" dirty="0" err="1"/>
              <a:t>used</a:t>
            </a:r>
            <a:r>
              <a:rPr lang="it-IT" dirty="0"/>
              <a:t> by the </a:t>
            </a:r>
            <a:r>
              <a:rPr lang="it-IT" u="sng" dirty="0">
                <a:hlinkClick r:id="rId2"/>
              </a:rPr>
              <a:t>Italian Renaissance artist Michelangelo</a:t>
            </a:r>
            <a:r>
              <a:rPr lang="it-IT" dirty="0"/>
              <a:t>, and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depicts</a:t>
            </a:r>
            <a:r>
              <a:rPr lang="it-IT" dirty="0"/>
              <a:t> a </a:t>
            </a:r>
            <a:r>
              <a:rPr lang="it-IT" dirty="0" err="1"/>
              <a:t>young</a:t>
            </a:r>
            <a:r>
              <a:rPr lang="it-IT" dirty="0"/>
              <a:t> </a:t>
            </a:r>
            <a:r>
              <a:rPr lang="it-IT" dirty="0" err="1"/>
              <a:t>Augustus</a:t>
            </a:r>
            <a:r>
              <a:rPr lang="it-IT" dirty="0"/>
              <a:t> </a:t>
            </a:r>
            <a:r>
              <a:rPr lang="it-IT" dirty="0" err="1"/>
              <a:t>Octavian</a:t>
            </a:r>
            <a:r>
              <a:rPr lang="it-IT" dirty="0"/>
              <a:t>, </a:t>
            </a:r>
            <a:r>
              <a:rPr lang="it-IT" dirty="0" err="1"/>
              <a:t>who</a:t>
            </a:r>
            <a:r>
              <a:rPr lang="it-IT" dirty="0"/>
              <a:t> </a:t>
            </a:r>
            <a:r>
              <a:rPr lang="it-IT" dirty="0" err="1"/>
              <a:t>became</a:t>
            </a:r>
            <a:r>
              <a:rPr lang="it-IT" dirty="0"/>
              <a:t> </a:t>
            </a:r>
            <a:r>
              <a:rPr lang="it-IT" dirty="0" err="1"/>
              <a:t>Rome's</a:t>
            </a:r>
            <a:r>
              <a:rPr lang="it-IT" dirty="0"/>
              <a:t> first </a:t>
            </a:r>
            <a:r>
              <a:rPr lang="it-IT" dirty="0" err="1"/>
              <a:t>emperor</a:t>
            </a:r>
            <a:r>
              <a:rPr lang="it-IT" dirty="0"/>
              <a:t> in 27 BC.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0C2D102-2EC3-C24B-880C-6298F5D8C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582" y="3847604"/>
            <a:ext cx="6187044" cy="264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82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EF6A01-FB97-4E4B-A147-E52EBB20D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SAEPINUM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F419DF6F-46A5-E84D-8091-F7BCD8DD77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1350" y="2769394"/>
            <a:ext cx="3289300" cy="2463800"/>
          </a:xfr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06E818F-8939-C140-9099-798C842D3B57}"/>
              </a:ext>
            </a:extLst>
          </p:cNvPr>
          <p:cNvSpPr txBox="1"/>
          <p:nvPr/>
        </p:nvSpPr>
        <p:spPr>
          <a:xfrm>
            <a:off x="4667002" y="1204159"/>
            <a:ext cx="623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AN ANCIENT ROMAN TOWN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6FD3FA3-9EBF-9A42-B472-8FD4475B5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1852551"/>
            <a:ext cx="11861800" cy="480950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B328830-A8D8-BC4D-BC7D-48C8A1F3C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000" y="2197100"/>
            <a:ext cx="33020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66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3B22A1-E8A0-5B4C-84A7-B8A6EA1DB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Saepinum</a:t>
            </a:r>
            <a:endParaRPr 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3D7D07-083A-154A-AE58-50CA11197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Saepinum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established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by an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ancient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civilisation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called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Samnites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and the Romans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conquered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in 293 BC</a:t>
            </a:r>
            <a:r>
              <a:rPr lang="it-IT" dirty="0"/>
              <a:t>. </a:t>
            </a: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9BBD395-570C-6A47-897E-CC5233C38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677" y="3313380"/>
            <a:ext cx="3289300" cy="24638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C3B31DF-BD72-5C45-BEC9-C1706C417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973" y="3313380"/>
            <a:ext cx="33020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37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C2CC8C-B797-D344-B029-E2039B375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Isernia,</a:t>
            </a:r>
            <a:r>
              <a:rPr lang="it-IT" sz="2400" b="1" dirty="0"/>
              <a:t>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Italian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town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south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Molise,has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ancient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archaeological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remains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underneath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whole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city," 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368BA3A3-D846-F943-92CB-27C6A030C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0" y="2009899"/>
            <a:ext cx="2540000" cy="32004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2698D010-BC97-7E40-9785-A4B74EAB0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107" y="2299278"/>
            <a:ext cx="3327400" cy="2451100"/>
          </a:xfrm>
          <a:prstGeom prst="rect">
            <a:avLst/>
          </a:prstGeom>
        </p:spPr>
      </p:pic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BA1933CA-A380-9046-9B4B-F412592A67A6}"/>
              </a:ext>
            </a:extLst>
          </p:cNvPr>
          <p:cNvCxnSpPr/>
          <p:nvPr/>
        </p:nvCxnSpPr>
        <p:spPr>
          <a:xfrm>
            <a:off x="838200" y="3043052"/>
            <a:ext cx="475013" cy="771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magine 19">
            <a:extLst>
              <a:ext uri="{FF2B5EF4-FFF2-40B4-BE49-F238E27FC236}">
                <a16:creationId xmlns:a16="http://schemas.microsoft.com/office/drawing/2014/main" id="{0A0AF083-2622-4F40-A6C7-8E6DE027D9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1093" y="2299278"/>
            <a:ext cx="3352800" cy="2425700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1939D57-1F2D-514E-B9F8-88BB52937794}"/>
              </a:ext>
            </a:extLst>
          </p:cNvPr>
          <p:cNvSpPr txBox="1"/>
          <p:nvPr/>
        </p:nvSpPr>
        <p:spPr>
          <a:xfrm>
            <a:off x="534390" y="5529510"/>
            <a:ext cx="1107967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Isernia,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Aesernia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ancient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world,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the home of an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Italic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named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Samnites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later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became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a Roman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colony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town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partially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destroyed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World War II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rebuilt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2793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6767A5-AF6F-FB4B-AD84-66F4CC77C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323" y="33169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Thepaleolitic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museum</a:t>
            </a:r>
            <a:b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cap="all" dirty="0"/>
              <a:t>600,000 YEARS AGO IN MOLISE…</a:t>
            </a:r>
            <a:br>
              <a:rPr lang="it-IT" cap="all" dirty="0"/>
            </a:b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0B5E40-3347-E841-83DB-4170D8D9B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>
                <a:hlinkClick r:id="rId2"/>
              </a:rPr>
              <a:t>https://www.youtube.com/watch?v=TnxIRoSKbBc</a:t>
            </a:r>
            <a:endParaRPr lang="it-IT" dirty="0"/>
          </a:p>
          <a:p>
            <a:pPr marL="0" indent="0">
              <a:buNone/>
            </a:pPr>
            <a:r>
              <a:rPr lang="it-IT" dirty="0">
                <a:hlinkClick r:id="rId3"/>
              </a:rPr>
              <a:t>https://www.youtube.com/watch?v=1bVFPBcWXUE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80AD795-EE7A-9847-8419-5216C127F0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750" y="3183784"/>
            <a:ext cx="3492500" cy="23241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49B5348-9EF7-9247-8FC7-D263954F4D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4233" y="3429000"/>
            <a:ext cx="3492500" cy="23241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341EEC9-5E43-B547-8B8C-CB108BC945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561" y="3731286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96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199589-3CF6-4942-B475-26B777BF6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THE OLDEST HUMAN TOOTH IN ITALY IS IN MOLISE</a:t>
            </a:r>
            <a:br>
              <a:rPr lang="it-IT" sz="2400" b="1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803D915-837D-D04D-8FDB-80BDEB65C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9800" y="2045494"/>
            <a:ext cx="5232400" cy="3911600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2697988-4A32-DD49-8135-42D6BD1E0D87}"/>
              </a:ext>
            </a:extLst>
          </p:cNvPr>
          <p:cNvSpPr txBox="1"/>
          <p:nvPr/>
        </p:nvSpPr>
        <p:spPr>
          <a:xfrm>
            <a:off x="1888176" y="5850235"/>
            <a:ext cx="14238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it-IT" i="1" dirty="0"/>
              <a:t>The human </a:t>
            </a:r>
            <a:r>
              <a:rPr lang="it-IT" i="1" dirty="0" err="1"/>
              <a:t>tooth</a:t>
            </a:r>
            <a:r>
              <a:rPr lang="it-IT" i="1" dirty="0"/>
              <a:t> </a:t>
            </a:r>
            <a:r>
              <a:rPr lang="it-IT" i="1" dirty="0" err="1"/>
              <a:t>found</a:t>
            </a:r>
            <a:r>
              <a:rPr lang="it-IT" i="1" dirty="0"/>
              <a:t> in Isernia La Pineta in 2014, </a:t>
            </a:r>
            <a:r>
              <a:rPr lang="it-IT" i="1" dirty="0" err="1"/>
              <a:t>dating</a:t>
            </a:r>
            <a:r>
              <a:rPr lang="it-IT" i="1" dirty="0"/>
              <a:t> back to </a:t>
            </a:r>
            <a:r>
              <a:rPr lang="it-IT" i="1" dirty="0" err="1"/>
              <a:t>about</a:t>
            </a:r>
            <a:r>
              <a:rPr lang="it-IT" i="1" dirty="0"/>
              <a:t> 600,000 </a:t>
            </a:r>
            <a:r>
              <a:rPr lang="it-IT" i="1" dirty="0" err="1"/>
              <a:t>years</a:t>
            </a:r>
            <a:r>
              <a:rPr lang="it-IT" i="1" dirty="0"/>
              <a:t>.</a:t>
            </a:r>
            <a:endParaRPr lang="it-IT" dirty="0"/>
          </a:p>
          <a:p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61201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B9007F-5072-7A46-B454-68DDBF988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9898"/>
          </a:xfrm>
        </p:spPr>
        <p:txBody>
          <a:bodyPr>
            <a:normAutofit fontScale="90000"/>
          </a:bodyPr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D24168-E821-074F-97A1-70F02FE76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1901"/>
            <a:ext cx="10515600" cy="5215062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lot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of information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a small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tooth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. An 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team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headed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by the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of Ferrara,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studied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detail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advanced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analyzes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and the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modern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technologies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deciduous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upper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incisor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of a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child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of 5-6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belonging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to a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species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ours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From the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of a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element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contained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tooth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enamel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mother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child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moved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from the site,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probably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reasons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to 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pregnancy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and the care of the baby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 fontAlgn="base">
              <a:buNone/>
            </a:pPr>
            <a:b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9BDD761-97D6-044C-BB1D-1144E856E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56" y="4370119"/>
            <a:ext cx="4358245" cy="232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77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755729-8057-7F46-B22A-0191FDEB8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Samnites</a:t>
            </a:r>
            <a:endParaRPr 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58075C6-EEF0-5347-ACB4-4D8E599CED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813" y="1936750"/>
            <a:ext cx="2730500" cy="2984500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5206698-BF6D-F648-80B8-CF224672B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517" y="2281382"/>
            <a:ext cx="2908300" cy="2794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E0D9E90-7261-B349-B0F0-941FE12E59F0}"/>
              </a:ext>
            </a:extLst>
          </p:cNvPr>
          <p:cNvSpPr txBox="1"/>
          <p:nvPr/>
        </p:nvSpPr>
        <p:spPr>
          <a:xfrm>
            <a:off x="2398816" y="5771408"/>
            <a:ext cx="3957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hlinkClick r:id="rId4"/>
              </a:rPr>
              <a:t>http://www.sanniti.info/smpeople.html</a:t>
            </a:r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60B74F8-5354-7044-B4D3-53AEA44262E9}"/>
              </a:ext>
            </a:extLst>
          </p:cNvPr>
          <p:cNvSpPr txBox="1"/>
          <p:nvPr/>
        </p:nvSpPr>
        <p:spPr>
          <a:xfrm>
            <a:off x="3206338" y="6353299"/>
            <a:ext cx="7486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hlinkClick r:id="rId5"/>
              </a:rPr>
              <a:t>http://www.italia.it/en/media/video/molise-the-land-of-the-samnites.html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1945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1F767C-3F76-2849-8127-E2A79D83D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Ancient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Italian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B9D54B-2295-FB41-A6C6-51287A4A5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46" y="1417824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cantons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formed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Samnite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confederation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Hirpini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Caudini, Caraceni, and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Pentri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league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probably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had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federal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assembly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a war leader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chosen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campaign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Although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allied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with 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Rome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against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Gauls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in 354 </a:t>
            </a:r>
            <a:r>
              <a:rPr lang="it-IT" sz="2400" cap="all" dirty="0"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Samnites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soon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involved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wars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(343–341, 327–304, and 298–290)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against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the Romans.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Despite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spectacular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victory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over the Romans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the 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Battle of the Caudine Forks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 (321),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a Roman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army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forced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to march under the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yoke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Samnites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eventually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subjugated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www.britannica.com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Samnite-people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364B7FB-7242-C442-91D9-225C116647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9049" y="4282457"/>
            <a:ext cx="3352800" cy="24257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9D56793-014E-3044-95DF-EC852630DF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9622" y="4635047"/>
            <a:ext cx="4500747" cy="172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75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77E267-7D39-8144-9CD7-D3C46ACCD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953" y="5026352"/>
            <a:ext cx="10515600" cy="1325563"/>
          </a:xfrm>
        </p:spPr>
        <p:txBody>
          <a:bodyPr>
            <a:noAutofit/>
          </a:bodyPr>
          <a:lstStyle/>
          <a:p>
            <a:pPr algn="just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The 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smallest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temple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built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around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the III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century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BC by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Italic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temples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layout,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having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squared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base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called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podium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had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single cella and a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pronaos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allegedly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tetrastyle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and an on-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ramp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in the middle of the front side.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It's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surrounded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by an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ambulatory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enclosed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by a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retaining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wall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E466BC-A813-3D44-9870-D0EB380F1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A24A977-E9A6-9A49-A2FD-1C4BA1A2C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800" y="1911927"/>
            <a:ext cx="5611906" cy="248194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89C2727-8C27-2A4C-A0E0-91C037A3E4AA}"/>
              </a:ext>
            </a:extLst>
          </p:cNvPr>
          <p:cNvSpPr txBox="1"/>
          <p:nvPr/>
        </p:nvSpPr>
        <p:spPr>
          <a:xfrm>
            <a:off x="4809506" y="1056904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PIETRABBONDANTE</a:t>
            </a:r>
          </a:p>
        </p:txBody>
      </p:sp>
    </p:spTree>
    <p:extLst>
      <p:ext uri="{BB962C8B-B14F-4D97-AF65-F5344CB8AC3E}">
        <p14:creationId xmlns:p14="http://schemas.microsoft.com/office/powerpoint/2010/main" val="425813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8858DD-1850-1440-8F76-A8B4A15B0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265" y="225631"/>
            <a:ext cx="10807535" cy="2212769"/>
          </a:xfrm>
        </p:spPr>
        <p:txBody>
          <a:bodyPr>
            <a:normAutofit fontScale="90000"/>
          </a:bodyPr>
          <a:lstStyle/>
          <a:p>
            <a:pPr algn="just"/>
            <a:br>
              <a:rPr lang="it-IT" b="1" dirty="0"/>
            </a:br>
            <a:r>
              <a:rPr lang="it-IT" b="1" dirty="0"/>
              <a:t>A 2,000-year-old </a:t>
            </a:r>
            <a:r>
              <a:rPr lang="it-IT" b="1" dirty="0" err="1"/>
              <a:t>marble</a:t>
            </a:r>
            <a:r>
              <a:rPr lang="it-IT" b="1" dirty="0"/>
              <a:t> head of </a:t>
            </a:r>
            <a:r>
              <a:rPr lang="it-IT" b="1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Augustus, Rome's first emperor</a:t>
            </a:r>
            <a:r>
              <a:rPr lang="it-IT" b="1" dirty="0"/>
              <a:t>, </a:t>
            </a:r>
            <a:r>
              <a:rPr lang="it-IT" b="1" dirty="0" err="1"/>
              <a:t>has</a:t>
            </a:r>
            <a:r>
              <a:rPr lang="it-IT" b="1" dirty="0"/>
              <a:t> </a:t>
            </a:r>
            <a:r>
              <a:rPr lang="it-IT" b="1" dirty="0" err="1"/>
              <a:t>been</a:t>
            </a:r>
            <a:r>
              <a:rPr lang="it-IT" b="1" dirty="0"/>
              <a:t> </a:t>
            </a:r>
            <a:r>
              <a:rPr lang="it-IT" b="1" dirty="0" err="1"/>
              <a:t>discovered</a:t>
            </a:r>
            <a:r>
              <a:rPr lang="it-IT" b="1" dirty="0"/>
              <a:t> in Isernia.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842DF5-5FF1-324B-89A0-95CD3613C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399"/>
            <a:ext cx="10515600" cy="3738563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65BD3D7-C02E-CE43-9D30-9B04364993EC}"/>
              </a:ext>
            </a:extLst>
          </p:cNvPr>
          <p:cNvSpPr txBox="1"/>
          <p:nvPr/>
        </p:nvSpPr>
        <p:spPr>
          <a:xfrm>
            <a:off x="653143" y="225631"/>
            <a:ext cx="2456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/>
              <a:t>On the 6th of </a:t>
            </a:r>
            <a:r>
              <a:rPr lang="it-IT" b="1" i="1" dirty="0" err="1"/>
              <a:t>May</a:t>
            </a:r>
            <a:r>
              <a:rPr lang="it-IT" b="1" i="1" dirty="0"/>
              <a:t> 2021</a:t>
            </a:r>
          </a:p>
        </p:txBody>
      </p:sp>
      <p:pic>
        <p:nvPicPr>
          <p:cNvPr id="6" name="Segnaposto contenuto 4">
            <a:extLst>
              <a:ext uri="{FF2B5EF4-FFF2-40B4-BE49-F238E27FC236}">
                <a16:creationId xmlns:a16="http://schemas.microsoft.com/office/drawing/2014/main" id="{FB0E1BF6-85C7-A84C-9DCE-AD279F6B3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101" y="2256311"/>
            <a:ext cx="7734529" cy="423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11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594</Words>
  <Application>Microsoft Macintosh PowerPoint</Application>
  <PresentationFormat>Widescreen</PresentationFormat>
  <Paragraphs>28</Paragraphs>
  <Slides>12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di Office</vt:lpstr>
      <vt:lpstr>MOLISE …ONE OF THE FIRST AREA POPULATED IN ITALY</vt:lpstr>
      <vt:lpstr>Isernia, an Italian town in the south central region of Molise,has a very ancient history... there are archaeological remains underneath the whole city," </vt:lpstr>
      <vt:lpstr>Thepaleolitic museum 600,000 YEARS AGO IN MOLISE… </vt:lpstr>
      <vt:lpstr>THE OLDEST HUMAN TOOTH IN ITALY IS IN MOLISE </vt:lpstr>
      <vt:lpstr>Presentazione standard di PowerPoint</vt:lpstr>
      <vt:lpstr>Samnites</vt:lpstr>
      <vt:lpstr>Ancient Italian people</vt:lpstr>
      <vt:lpstr>The smallest temple was built around the III century BC by Italic temples layout, having a squared base called podium. It had one single cella and a pronaos, allegedly a tetrastyle, and an on-ramp in the middle of the front side. It's surrounded by an ambulatory enclosed by a retaining wall. </vt:lpstr>
      <vt:lpstr> A 2,000-year-old marble head of Augustus, Rome's first emperor, has been discovered in Isernia.</vt:lpstr>
      <vt:lpstr>The sculpture was discovered while renovating Isernia's historic city walls - built during the imperial Rome period</vt:lpstr>
      <vt:lpstr>SAEPINUM</vt:lpstr>
      <vt:lpstr>Saepinum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2,000-year-old marble head of Augustus, Rome's first emperor, has been discovered in Isernia, an Italian town in the south central region of Molise.</dc:title>
  <dc:creator>Microsoft Office User</dc:creator>
  <cp:lastModifiedBy>Microsoft Office User</cp:lastModifiedBy>
  <cp:revision>21</cp:revision>
  <dcterms:created xsi:type="dcterms:W3CDTF">2021-06-01T19:50:10Z</dcterms:created>
  <dcterms:modified xsi:type="dcterms:W3CDTF">2021-06-01T21:37:07Z</dcterms:modified>
</cp:coreProperties>
</file>