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conomica"/>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conomica-bold.fntdata"/><Relationship Id="rId12" Type="http://schemas.openxmlformats.org/officeDocument/2006/relationships/font" Target="fonts/Economic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boldItalic.fntdata"/><Relationship Id="rId14" Type="http://schemas.openxmlformats.org/officeDocument/2006/relationships/font" Target="fonts/Economica-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634b797fa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634b797fa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634b797f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634b797f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634b797fa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634b797fa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634b797fa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634b797fa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634b797fa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634b797fa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gif"/><Relationship Id="rId4" Type="http://schemas.openxmlformats.org/officeDocument/2006/relationships/image" Target="../media/image1.gif"/><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t-PT" sz="4100">
                <a:solidFill>
                  <a:schemeClr val="lt1"/>
                </a:solidFill>
              </a:rPr>
              <a:t>Should cars be banned from cities?</a:t>
            </a:r>
            <a:endParaRPr sz="4100">
              <a:solidFill>
                <a:schemeClr val="lt1"/>
              </a:solidFill>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pt-PT">
                <a:solidFill>
                  <a:schemeClr val="lt1"/>
                </a:solidFill>
              </a:rPr>
              <a:t>an amazing presentation </a:t>
            </a:r>
            <a:endParaRPr>
              <a:solidFill>
                <a:schemeClr val="lt1"/>
              </a:solidFill>
            </a:endParaRPr>
          </a:p>
          <a:p>
            <a:pPr indent="0" lvl="0" marL="0" rtl="0" algn="ctr">
              <a:spcBef>
                <a:spcPts val="0"/>
              </a:spcBef>
              <a:spcAft>
                <a:spcPts val="0"/>
              </a:spcAft>
              <a:buNone/>
            </a:pPr>
            <a:r>
              <a:rPr lang="pt-PT">
                <a:solidFill>
                  <a:schemeClr val="lt1"/>
                </a:solidFill>
              </a:rPr>
              <a:t>by group 2</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i="1" lang="pt-PT" sz="4400" u="sng">
                <a:solidFill>
                  <a:schemeClr val="lt1"/>
                </a:solidFill>
              </a:rPr>
              <a:t>Introduction</a:t>
            </a:r>
            <a:endParaRPr b="1" i="1" sz="4400" u="sng">
              <a:solidFill>
                <a:schemeClr val="lt1"/>
              </a:solidFill>
            </a:endParaRPr>
          </a:p>
        </p:txBody>
      </p:sp>
      <p:sp>
        <p:nvSpPr>
          <p:cNvPr id="69" name="Google Shape;69;p14"/>
          <p:cNvSpPr txBox="1"/>
          <p:nvPr>
            <p:ph idx="1" type="body"/>
          </p:nvPr>
        </p:nvSpPr>
        <p:spPr>
          <a:xfrm>
            <a:off x="311700" y="1368900"/>
            <a:ext cx="5392200" cy="33540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Clr>
                <a:schemeClr val="lt1"/>
              </a:buClr>
              <a:buSzPts val="1800"/>
              <a:buChar char="●"/>
            </a:pPr>
            <a:r>
              <a:rPr lang="pt-PT">
                <a:solidFill>
                  <a:schemeClr val="lt1"/>
                </a:solidFill>
              </a:rPr>
              <a:t>In modern society, the need for private transport has never been as little, public transportation systems are sophisticated and easier to use than ever before and there for the question rises whether or not private transport is still a necessity in modern metropolises. </a:t>
            </a:r>
            <a:endParaRPr>
              <a:solidFill>
                <a:schemeClr val="lt1"/>
              </a:solidFill>
            </a:endParaRPr>
          </a:p>
        </p:txBody>
      </p:sp>
      <p:pic>
        <p:nvPicPr>
          <p:cNvPr id="70" name="Google Shape;70;p14"/>
          <p:cNvPicPr preferRelativeResize="0"/>
          <p:nvPr/>
        </p:nvPicPr>
        <p:blipFill>
          <a:blip r:embed="rId3">
            <a:alphaModFix/>
          </a:blip>
          <a:stretch>
            <a:fillRect/>
          </a:stretch>
        </p:blipFill>
        <p:spPr>
          <a:xfrm>
            <a:off x="5829875" y="1368900"/>
            <a:ext cx="3314125" cy="2485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i="1" lang="pt-PT" sz="4500" u="sng">
                <a:solidFill>
                  <a:schemeClr val="lt1"/>
                </a:solidFill>
              </a:rPr>
              <a:t>Public transport</a:t>
            </a:r>
            <a:endParaRPr b="1" i="1" sz="4500" u="sng">
              <a:solidFill>
                <a:schemeClr val="lt1"/>
              </a:solidFill>
            </a:endParaRPr>
          </a:p>
        </p:txBody>
      </p:sp>
      <p:sp>
        <p:nvSpPr>
          <p:cNvPr id="76" name="Google Shape;76;p15"/>
          <p:cNvSpPr txBox="1"/>
          <p:nvPr>
            <p:ph idx="1" type="body"/>
          </p:nvPr>
        </p:nvSpPr>
        <p:spPr>
          <a:xfrm>
            <a:off x="311700" y="1225225"/>
            <a:ext cx="5203500" cy="3354000"/>
          </a:xfrm>
          <a:prstGeom prst="rect">
            <a:avLst/>
          </a:prstGeom>
        </p:spPr>
        <p:txBody>
          <a:bodyPr anchorCtr="0" anchor="t" bIns="91425" lIns="91425" spcFirstLastPara="1" rIns="91425" wrap="square" tIns="91425">
            <a:normAutofit fontScale="92500" lnSpcReduction="10000"/>
          </a:bodyPr>
          <a:lstStyle/>
          <a:p>
            <a:pPr indent="-334327" lvl="0" marL="457200" rtl="0" algn="just">
              <a:spcBef>
                <a:spcPts val="0"/>
              </a:spcBef>
              <a:spcAft>
                <a:spcPts val="0"/>
              </a:spcAft>
              <a:buClr>
                <a:schemeClr val="lt1"/>
              </a:buClr>
              <a:buSzPct val="100000"/>
              <a:buChar char="●"/>
            </a:pPr>
            <a:r>
              <a:rPr lang="pt-PT">
                <a:solidFill>
                  <a:schemeClr val="lt1"/>
                </a:solidFill>
              </a:rPr>
              <a:t>In many cities around the world public transport is not only easier to use but it is also in many cases more time efficient and cheaper than using a private form of transportation. </a:t>
            </a:r>
            <a:endParaRPr>
              <a:solidFill>
                <a:schemeClr val="lt1"/>
              </a:solidFill>
            </a:endParaRPr>
          </a:p>
          <a:p>
            <a:pPr indent="0" lvl="0" marL="457200" rtl="0" algn="just">
              <a:spcBef>
                <a:spcPts val="1200"/>
              </a:spcBef>
              <a:spcAft>
                <a:spcPts val="0"/>
              </a:spcAft>
              <a:buNone/>
            </a:pPr>
            <a:r>
              <a:t/>
            </a:r>
            <a:endParaRPr>
              <a:solidFill>
                <a:schemeClr val="lt1"/>
              </a:solidFill>
            </a:endParaRPr>
          </a:p>
          <a:p>
            <a:pPr indent="-334327" lvl="0" marL="457200" rtl="0" algn="just">
              <a:spcBef>
                <a:spcPts val="1200"/>
              </a:spcBef>
              <a:spcAft>
                <a:spcPts val="0"/>
              </a:spcAft>
              <a:buClr>
                <a:schemeClr val="lt1"/>
              </a:buClr>
              <a:buSzPct val="100000"/>
              <a:buChar char="●"/>
            </a:pPr>
            <a:r>
              <a:rPr lang="pt-PT">
                <a:solidFill>
                  <a:schemeClr val="lt1"/>
                </a:solidFill>
              </a:rPr>
              <a:t>Public transport is not for everyone, for example, the people who live in small villages are not able to use public transport, so they need to move to the big cities by their cars.</a:t>
            </a:r>
            <a:endParaRPr>
              <a:solidFill>
                <a:schemeClr val="lt1"/>
              </a:solidFill>
            </a:endParaRPr>
          </a:p>
        </p:txBody>
      </p:sp>
      <p:pic>
        <p:nvPicPr>
          <p:cNvPr id="77" name="Google Shape;77;p15"/>
          <p:cNvPicPr preferRelativeResize="0"/>
          <p:nvPr/>
        </p:nvPicPr>
        <p:blipFill>
          <a:blip r:embed="rId3">
            <a:alphaModFix/>
          </a:blip>
          <a:stretch>
            <a:fillRect/>
          </a:stretch>
        </p:blipFill>
        <p:spPr>
          <a:xfrm>
            <a:off x="5715844" y="0"/>
            <a:ext cx="3428163"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i="1" lang="pt-PT" sz="4500" u="sng">
                <a:solidFill>
                  <a:schemeClr val="lt1"/>
                </a:solidFill>
              </a:rPr>
              <a:t>is there a need for cars?</a:t>
            </a:r>
            <a:endParaRPr/>
          </a:p>
        </p:txBody>
      </p:sp>
      <p:sp>
        <p:nvSpPr>
          <p:cNvPr id="83" name="Google Shape;83;p16"/>
          <p:cNvSpPr txBox="1"/>
          <p:nvPr>
            <p:ph idx="1" type="body"/>
          </p:nvPr>
        </p:nvSpPr>
        <p:spPr>
          <a:xfrm>
            <a:off x="311700" y="1225225"/>
            <a:ext cx="5786100" cy="3354000"/>
          </a:xfrm>
          <a:prstGeom prst="rect">
            <a:avLst/>
          </a:prstGeom>
        </p:spPr>
        <p:txBody>
          <a:bodyPr anchorCtr="0" anchor="t" bIns="91425" lIns="91425" spcFirstLastPara="1" rIns="91425" wrap="square" tIns="91425">
            <a:normAutofit fontScale="92500" lnSpcReduction="10000"/>
          </a:bodyPr>
          <a:lstStyle/>
          <a:p>
            <a:pPr indent="-334327" lvl="0" marL="457200" rtl="0" algn="just">
              <a:spcBef>
                <a:spcPts val="0"/>
              </a:spcBef>
              <a:spcAft>
                <a:spcPts val="0"/>
              </a:spcAft>
              <a:buClr>
                <a:srgbClr val="FFFFFF"/>
              </a:buClr>
              <a:buSzPct val="100000"/>
              <a:buChar char="●"/>
            </a:pPr>
            <a:r>
              <a:rPr lang="pt-PT">
                <a:solidFill>
                  <a:srgbClr val="FFFFFF"/>
                </a:solidFill>
              </a:rPr>
              <a:t>The need for cars in cities is certainly there, but, in the city centers, where the quality of air can be lower, it is important to keep traffic as low as possible. </a:t>
            </a:r>
            <a:endParaRPr>
              <a:solidFill>
                <a:srgbClr val="FFFFFF"/>
              </a:solidFill>
            </a:endParaRPr>
          </a:p>
          <a:p>
            <a:pPr indent="0" lvl="0" marL="457200" rtl="0" algn="just">
              <a:spcBef>
                <a:spcPts val="1200"/>
              </a:spcBef>
              <a:spcAft>
                <a:spcPts val="0"/>
              </a:spcAft>
              <a:buNone/>
            </a:pPr>
            <a:r>
              <a:t/>
            </a:r>
            <a:endParaRPr>
              <a:solidFill>
                <a:srgbClr val="FFFFFF"/>
              </a:solidFill>
            </a:endParaRPr>
          </a:p>
          <a:p>
            <a:pPr indent="-334327" lvl="0" marL="457200" rtl="0" algn="just">
              <a:spcBef>
                <a:spcPts val="1200"/>
              </a:spcBef>
              <a:spcAft>
                <a:spcPts val="0"/>
              </a:spcAft>
              <a:buClr>
                <a:srgbClr val="FFFFFF"/>
              </a:buClr>
              <a:buSzPct val="100000"/>
              <a:buChar char="●"/>
            </a:pPr>
            <a:r>
              <a:rPr lang="pt-PT">
                <a:solidFill>
                  <a:srgbClr val="FFFFFF"/>
                </a:solidFill>
              </a:rPr>
              <a:t>As </a:t>
            </a:r>
            <a:r>
              <a:rPr lang="pt-PT">
                <a:solidFill>
                  <a:srgbClr val="FFFFFF"/>
                </a:solidFill>
              </a:rPr>
              <a:t>pollution in the air rises, people with health problems are at an increased risk for heart and lung disease, for example, public health should outweigh the individual need for private transportation. </a:t>
            </a:r>
            <a:endParaRPr>
              <a:solidFill>
                <a:srgbClr val="FFFFFF"/>
              </a:solidFill>
            </a:endParaRPr>
          </a:p>
          <a:p>
            <a:pPr indent="0" lvl="0" marL="0" marR="0" rtl="0" algn="l">
              <a:lnSpc>
                <a:spcPct val="115000"/>
              </a:lnSpc>
              <a:spcBef>
                <a:spcPts val="1200"/>
              </a:spcBef>
              <a:spcAft>
                <a:spcPts val="1200"/>
              </a:spcAft>
              <a:buNone/>
            </a:pPr>
            <a:r>
              <a:t/>
            </a:r>
            <a:endParaRPr/>
          </a:p>
        </p:txBody>
      </p:sp>
      <p:pic>
        <p:nvPicPr>
          <p:cNvPr id="84" name="Google Shape;84;p16"/>
          <p:cNvPicPr preferRelativeResize="0"/>
          <p:nvPr/>
        </p:nvPicPr>
        <p:blipFill>
          <a:blip r:embed="rId3">
            <a:alphaModFix/>
          </a:blip>
          <a:stretch>
            <a:fillRect/>
          </a:stretch>
        </p:blipFill>
        <p:spPr>
          <a:xfrm>
            <a:off x="6034275" y="3476900"/>
            <a:ext cx="9525" cy="9525"/>
          </a:xfrm>
          <a:prstGeom prst="rect">
            <a:avLst/>
          </a:prstGeom>
          <a:noFill/>
          <a:ln>
            <a:noFill/>
          </a:ln>
        </p:spPr>
      </p:pic>
      <p:pic>
        <p:nvPicPr>
          <p:cNvPr id="85" name="Google Shape;85;p16"/>
          <p:cNvPicPr preferRelativeResize="0"/>
          <p:nvPr/>
        </p:nvPicPr>
        <p:blipFill>
          <a:blip r:embed="rId4">
            <a:alphaModFix/>
          </a:blip>
          <a:stretch>
            <a:fillRect/>
          </a:stretch>
        </p:blipFill>
        <p:spPr>
          <a:xfrm>
            <a:off x="7114150" y="3581850"/>
            <a:ext cx="9525" cy="9525"/>
          </a:xfrm>
          <a:prstGeom prst="rect">
            <a:avLst/>
          </a:prstGeom>
          <a:noFill/>
          <a:ln>
            <a:noFill/>
          </a:ln>
        </p:spPr>
      </p:pic>
      <p:pic>
        <p:nvPicPr>
          <p:cNvPr id="86" name="Google Shape;86;p16"/>
          <p:cNvPicPr preferRelativeResize="0"/>
          <p:nvPr/>
        </p:nvPicPr>
        <p:blipFill>
          <a:blip r:embed="rId5">
            <a:alphaModFix/>
          </a:blip>
          <a:stretch>
            <a:fillRect/>
          </a:stretch>
        </p:blipFill>
        <p:spPr>
          <a:xfrm>
            <a:off x="6043801" y="-344975"/>
            <a:ext cx="2999861" cy="64944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pt-PT" u="sng">
                <a:solidFill>
                  <a:schemeClr val="lt1"/>
                </a:solidFill>
              </a:rPr>
              <a:t>so, will we ever be able to ban cars?</a:t>
            </a:r>
            <a:r>
              <a:rPr i="1" lang="pt-PT" u="sng">
                <a:solidFill>
                  <a:schemeClr val="lt1"/>
                </a:solidFill>
              </a:rPr>
              <a:t> </a:t>
            </a:r>
            <a:endParaRPr i="1" u="sng">
              <a:solidFill>
                <a:schemeClr val="lt1"/>
              </a:solidFill>
            </a:endParaRPr>
          </a:p>
        </p:txBody>
      </p:sp>
      <p:sp>
        <p:nvSpPr>
          <p:cNvPr id="92" name="Google Shape;92;p17"/>
          <p:cNvSpPr txBox="1"/>
          <p:nvPr>
            <p:ph idx="1" type="body"/>
          </p:nvPr>
        </p:nvSpPr>
        <p:spPr>
          <a:xfrm>
            <a:off x="311700" y="1908725"/>
            <a:ext cx="5578800" cy="31539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Clr>
                <a:schemeClr val="lt1"/>
              </a:buClr>
              <a:buSzPts val="1800"/>
              <a:buChar char="●"/>
            </a:pPr>
            <a:r>
              <a:rPr lang="pt-PT">
                <a:solidFill>
                  <a:schemeClr val="lt1"/>
                </a:solidFill>
              </a:rPr>
              <a:t>If many people sign or even agree with the petition we think that we will be able to ban the cars. But there is a bunch of people who think</a:t>
            </a:r>
            <a:r>
              <a:rPr lang="pt-PT">
                <a:solidFill>
                  <a:schemeClr val="lt1"/>
                </a:solidFill>
              </a:rPr>
              <a:t>s</a:t>
            </a:r>
            <a:r>
              <a:rPr lang="pt-PT">
                <a:solidFill>
                  <a:schemeClr val="lt1"/>
                </a:solidFill>
              </a:rPr>
              <a:t> that they can’t live without cars. But we still have a hope that with a good motivation we will be able to ban cars.</a:t>
            </a:r>
            <a:endParaRPr>
              <a:solidFill>
                <a:schemeClr val="lt1"/>
              </a:solidFill>
            </a:endParaRPr>
          </a:p>
        </p:txBody>
      </p:sp>
      <p:pic>
        <p:nvPicPr>
          <p:cNvPr id="93" name="Google Shape;93;p17"/>
          <p:cNvPicPr preferRelativeResize="0"/>
          <p:nvPr/>
        </p:nvPicPr>
        <p:blipFill>
          <a:blip r:embed="rId3">
            <a:alphaModFix/>
          </a:blip>
          <a:stretch>
            <a:fillRect/>
          </a:stretch>
        </p:blipFill>
        <p:spPr>
          <a:xfrm>
            <a:off x="5955851" y="-519787"/>
            <a:ext cx="3116325" cy="67465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7" name="Shape 97"/>
        <p:cNvGrpSpPr/>
        <p:nvPr/>
      </p:nvGrpSpPr>
      <p:grpSpPr>
        <a:xfrm>
          <a:off x="0" y="0"/>
          <a:ext cx="0" cy="0"/>
          <a:chOff x="0" y="0"/>
          <a:chExt cx="0" cy="0"/>
        </a:xfrm>
      </p:grpSpPr>
      <p:sp>
        <p:nvSpPr>
          <p:cNvPr id="98" name="Google Shape;98;p18"/>
          <p:cNvSpPr txBox="1"/>
          <p:nvPr>
            <p:ph type="ctrTitle"/>
          </p:nvPr>
        </p:nvSpPr>
        <p:spPr>
          <a:xfrm>
            <a:off x="2940150" y="1803150"/>
            <a:ext cx="3263700" cy="1537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pt-PT">
                <a:solidFill>
                  <a:schemeClr val="lt1"/>
                </a:solidFill>
              </a:rPr>
              <a:t>Thank you for your </a:t>
            </a:r>
            <a:r>
              <a:rPr lang="pt-PT">
                <a:solidFill>
                  <a:schemeClr val="lt1"/>
                </a:solidFill>
              </a:rPr>
              <a:t>attention</a:t>
            </a:r>
            <a:r>
              <a:rPr lang="pt-PT">
                <a:solidFill>
                  <a:schemeClr val="lt1"/>
                </a:solidFill>
              </a:rPr>
              <a:t> !</a:t>
            </a:r>
            <a:endParaRPr>
              <a:solidFill>
                <a:schemeClr val="lt1"/>
              </a:solidFill>
            </a:endParaRPr>
          </a:p>
        </p:txBody>
      </p:sp>
      <p:sp>
        <p:nvSpPr>
          <p:cNvPr id="99" name="Google Shape;99;p18"/>
          <p:cNvSpPr txBox="1"/>
          <p:nvPr/>
        </p:nvSpPr>
        <p:spPr>
          <a:xfrm>
            <a:off x="3978475" y="3730575"/>
            <a:ext cx="291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PT" sz="2200">
                <a:solidFill>
                  <a:schemeClr val="lt1"/>
                </a:solidFill>
                <a:latin typeface="Economica"/>
                <a:ea typeface="Economica"/>
                <a:cs typeface="Economica"/>
                <a:sym typeface="Economica"/>
              </a:rPr>
              <a:t>Amazing group 2 &lt;3</a:t>
            </a:r>
            <a:endParaRPr sz="2200">
              <a:solidFill>
                <a:schemeClr val="lt1"/>
              </a:solidFill>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