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5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69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5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7312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30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3664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29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78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94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3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8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9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6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9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8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48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5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>
                <a:latin typeface="Segoe Print" panose="02000600000000000000" pitchFamily="2" charset="0"/>
              </a:rPr>
              <a:t>Muzej Samobor, Ul. Ferde Livadića 7, Samobor</a:t>
            </a:r>
          </a:p>
          <a:p>
            <a:r>
              <a:rPr lang="hr-HR" dirty="0">
                <a:latin typeface="Segoe Print" panose="02000600000000000000" pitchFamily="2" charset="0"/>
              </a:rPr>
              <a:t>OŠ Vladimir Deščak, Sveta </a:t>
            </a:r>
            <a:r>
              <a:rPr lang="hr-HR" dirty="0" err="1">
                <a:latin typeface="Segoe Print" panose="02000600000000000000" pitchFamily="2" charset="0"/>
              </a:rPr>
              <a:t>Nedelja</a:t>
            </a:r>
            <a:r>
              <a:rPr lang="hr-HR" dirty="0">
                <a:latin typeface="Segoe Print" panose="02000600000000000000" pitchFamily="2" charset="0"/>
              </a:rPr>
              <a:t>, Rea Jarnjević, 5B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5006" y="1793444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3200" b="1" dirty="0">
                <a:solidFill>
                  <a:srgbClr val="212121"/>
                </a:solidFill>
                <a:latin typeface="Segoe Print" panose="02000600000000000000" pitchFamily="2" charset="0"/>
              </a:rPr>
              <a:t>METALCI U PRAPOVIJESTI</a:t>
            </a:r>
            <a:endParaRPr lang="hr-HR" sz="3200" dirty="0">
              <a:latin typeface="Segoe Print" panose="02000600000000000000" pitchFamily="2" charset="0"/>
            </a:endParaRPr>
          </a:p>
          <a:p>
            <a:br>
              <a:rPr lang="hr-HR" sz="2800" dirty="0">
                <a:latin typeface="Segoe Print" panose="02000600000000000000" pitchFamily="2" charset="0"/>
              </a:rPr>
            </a:br>
            <a:endParaRPr lang="hr-HR" sz="2800" dirty="0">
              <a:latin typeface="Segoe Print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5" r="7846"/>
          <a:stretch/>
        </p:blipFill>
        <p:spPr>
          <a:xfrm rot="20143338">
            <a:off x="1149315" y="2917593"/>
            <a:ext cx="2127738" cy="33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0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latin typeface="Segoe Print" panose="02000600000000000000" pitchFamily="2" charset="0"/>
              </a:rPr>
              <a:t>ARHEOLOŠKA ZBIRKA – PRAPOVIJEST</a:t>
            </a:r>
            <a:br>
              <a:rPr lang="hr-HR" dirty="0">
                <a:latin typeface="Segoe Print" panose="02000600000000000000" pitchFamily="2" charset="0"/>
              </a:rPr>
            </a:br>
            <a:r>
              <a:rPr lang="hr-HR" dirty="0">
                <a:latin typeface="Segoe Print" panose="02000600000000000000" pitchFamily="2" charset="0"/>
              </a:rPr>
              <a:t>SAMOBORSKI KRAJ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Segoe Print" panose="02000600000000000000" pitchFamily="2" charset="0"/>
              </a:rPr>
              <a:t>subota, 23.1.2021.</a:t>
            </a:r>
          </a:p>
          <a:p>
            <a:r>
              <a:rPr lang="hr-HR" dirty="0">
                <a:latin typeface="Segoe Print" panose="02000600000000000000" pitchFamily="2" charset="0"/>
              </a:rPr>
              <a:t>kustos Nikolina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52" y="1499199"/>
            <a:ext cx="4288472" cy="4634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" r="10193" b="22961"/>
          <a:stretch/>
        </p:blipFill>
        <p:spPr>
          <a:xfrm>
            <a:off x="1505242" y="3123027"/>
            <a:ext cx="2370407" cy="285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00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Segoe Print" panose="02000600000000000000" pitchFamily="2" charset="0"/>
              </a:rPr>
              <a:t>ARHEOLOŠKA ZBIRKA - PRAOVIJEST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latin typeface="Segoe Print" panose="02000600000000000000" pitchFamily="2" charset="0"/>
              </a:rPr>
              <a:t>Najvažnija prapovijesna nalazišta Samoborskog kraja:</a:t>
            </a:r>
          </a:p>
          <a:p>
            <a:pPr marL="457200" lvl="1" indent="0">
              <a:buNone/>
            </a:pPr>
            <a:r>
              <a:rPr lang="hr-HR" dirty="0">
                <a:latin typeface="Segoe Print" panose="02000600000000000000" pitchFamily="2" charset="0"/>
              </a:rPr>
              <a:t>	</a:t>
            </a:r>
          </a:p>
          <a:p>
            <a:pPr marL="457200" lvl="1" indent="0">
              <a:buNone/>
            </a:pPr>
            <a:r>
              <a:rPr lang="hr-HR" dirty="0">
                <a:latin typeface="Segoe Print" panose="02000600000000000000" pitchFamily="2" charset="0"/>
              </a:rPr>
              <a:t>				 	      	Veliki Lovnik  </a:t>
            </a:r>
          </a:p>
          <a:p>
            <a:pPr marL="457200" lvl="1" indent="0">
              <a:buNone/>
            </a:pPr>
            <a:r>
              <a:rPr lang="hr-HR" dirty="0">
                <a:latin typeface="Segoe Print" panose="02000600000000000000" pitchFamily="2" charset="0"/>
              </a:rPr>
              <a:t>	Podstražnik		 		Plješivica 		          </a:t>
            </a:r>
          </a:p>
          <a:p>
            <a:pPr marL="457200" lvl="1" indent="0">
              <a:buNone/>
            </a:pPr>
            <a:r>
              <a:rPr lang="hr-HR" dirty="0">
                <a:latin typeface="Segoe Print" panose="02000600000000000000" pitchFamily="2" charset="0"/>
              </a:rPr>
              <a:t>	Hamor			 		Bregana				BRONČANO doba</a:t>
            </a:r>
          </a:p>
          <a:p>
            <a:pPr marL="457200" lvl="1" indent="0">
              <a:buNone/>
            </a:pPr>
            <a:r>
              <a:rPr lang="hr-HR" dirty="0">
                <a:latin typeface="Segoe Print" panose="02000600000000000000" pitchFamily="2" charset="0"/>
              </a:rPr>
              <a:t>	Gornji kraj 				Popov dol	</a:t>
            </a:r>
          </a:p>
          <a:p>
            <a:pPr marL="457200" lvl="1" indent="0">
              <a:buNone/>
            </a:pPr>
            <a:r>
              <a:rPr lang="hr-HR" dirty="0">
                <a:latin typeface="Segoe Print" panose="02000600000000000000" pitchFamily="2" charset="0"/>
              </a:rPr>
              <a:t>							Budinjak		      	ŽELJEZNO doba</a:t>
            </a:r>
          </a:p>
          <a:p>
            <a:pPr marL="457200" lvl="1" indent="0">
              <a:buNone/>
            </a:pPr>
            <a:r>
              <a:rPr lang="hr-HR" dirty="0">
                <a:latin typeface="Segoe Print" panose="02000600000000000000" pitchFamily="2" charset="0"/>
              </a:rPr>
              <a:t>		</a:t>
            </a:r>
          </a:p>
          <a:p>
            <a:pPr marL="914400" lvl="2" indent="0">
              <a:buNone/>
            </a:pPr>
            <a:r>
              <a:rPr lang="hr-HR" dirty="0">
                <a:latin typeface="Segoe Print" panose="02000600000000000000" pitchFamily="2" charset="0"/>
              </a:rPr>
              <a:t>		 </a:t>
            </a:r>
          </a:p>
          <a:p>
            <a:pPr marL="457200" lvl="1" indent="0">
              <a:buNone/>
            </a:pPr>
            <a:r>
              <a:rPr lang="hr-HR" dirty="0">
                <a:latin typeface="Segoe Print" panose="02000600000000000000" pitchFamily="2" charset="0"/>
              </a:rPr>
              <a:t>  KAMENO doba			METALNO doba		</a:t>
            </a:r>
          </a:p>
          <a:p>
            <a:pPr marL="457200" lvl="1" indent="0">
              <a:buNone/>
            </a:pPr>
            <a:r>
              <a:rPr lang="hr-HR" dirty="0">
                <a:latin typeface="Segoe Print" panose="02000600000000000000" pitchFamily="2" charset="0"/>
              </a:rPr>
              <a:t>	</a:t>
            </a:r>
          </a:p>
          <a:p>
            <a:pPr marL="457200" lvl="1" indent="0">
              <a:buNone/>
            </a:pPr>
            <a:endParaRPr lang="hr-HR" dirty="0">
              <a:latin typeface="Segoe Print" panose="02000600000000000000" pitchFamily="2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6084277" y="3180026"/>
            <a:ext cx="491134" cy="11310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hr-HR" dirty="0"/>
              <a:t>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126876" y="5018933"/>
            <a:ext cx="1990578" cy="741407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ight Arrow 7"/>
          <p:cNvSpPr/>
          <p:nvPr/>
        </p:nvSpPr>
        <p:spPr>
          <a:xfrm>
            <a:off x="3566995" y="5018932"/>
            <a:ext cx="2817346" cy="741407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902425" y="4493578"/>
            <a:ext cx="481916" cy="12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09808" y="4505935"/>
            <a:ext cx="12357" cy="444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72878" y="4530407"/>
            <a:ext cx="12357" cy="444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50" t="11517" r="3350" b="3540"/>
          <a:stretch/>
        </p:blipFill>
        <p:spPr>
          <a:xfrm>
            <a:off x="7399608" y="1042207"/>
            <a:ext cx="2213422" cy="223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26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latin typeface="Segoe Print" panose="02000600000000000000" pitchFamily="2" charset="0"/>
              </a:rPr>
              <a:t>PRAPOVIJESNI NALAZI METALNOG DOBA SAMOBORSKOG KRAJA</a:t>
            </a:r>
            <a:br>
              <a:rPr lang="hr-HR" dirty="0">
                <a:latin typeface="Segoe Print" panose="02000600000000000000" pitchFamily="2" charset="0"/>
              </a:rPr>
            </a:br>
            <a:br>
              <a:rPr lang="hr-HR" dirty="0">
                <a:latin typeface="Segoe Print" panose="02000600000000000000" pitchFamily="2" charset="0"/>
              </a:rPr>
            </a:br>
            <a:br>
              <a:rPr lang="hr-HR" dirty="0">
                <a:latin typeface="Segoe Print" panose="02000600000000000000" pitchFamily="2" charset="0"/>
              </a:rPr>
            </a:br>
            <a:endParaRPr lang="hr-HR" dirty="0">
              <a:latin typeface="Segoe Print" panose="020006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025"/>
          <a:stretch/>
        </p:blipFill>
        <p:spPr>
          <a:xfrm>
            <a:off x="2592376" y="2025748"/>
            <a:ext cx="4625915" cy="3017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82" b="4900"/>
          <a:stretch/>
        </p:blipFill>
        <p:spPr>
          <a:xfrm>
            <a:off x="7413149" y="1270000"/>
            <a:ext cx="1663212" cy="3003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1" t="205" r="7698" b="1129"/>
          <a:stretch/>
        </p:blipFill>
        <p:spPr>
          <a:xfrm>
            <a:off x="806223" y="3404381"/>
            <a:ext cx="1739006" cy="3003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8" t="40513" r="8791" b="23589"/>
          <a:stretch/>
        </p:blipFill>
        <p:spPr>
          <a:xfrm>
            <a:off x="7331999" y="4360985"/>
            <a:ext cx="1755649" cy="219456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881474" y="5215987"/>
            <a:ext cx="4114280" cy="1243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Segoe Print" panose="02000600000000000000" pitchFamily="2" charset="0"/>
              </a:rPr>
              <a:t>keramički i metani nalazi - Budinjak</a:t>
            </a:r>
          </a:p>
          <a:p>
            <a:r>
              <a:rPr lang="hr-HR" dirty="0">
                <a:latin typeface="Segoe Print" panose="02000600000000000000" pitchFamily="2" charset="0"/>
              </a:rPr>
              <a:t>Koplja, ukrasne igle, ogrlice</a:t>
            </a:r>
          </a:p>
        </p:txBody>
      </p:sp>
    </p:spTree>
    <p:extLst>
      <p:ext uri="{BB962C8B-B14F-4D97-AF65-F5344CB8AC3E}">
        <p14:creationId xmlns:p14="http://schemas.microsoft.com/office/powerpoint/2010/main" val="3702322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latin typeface="Segoe Print" panose="02000600000000000000" pitchFamily="2" charset="0"/>
              </a:rPr>
              <a:t>NALAZI METALNOG DOBA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" t="8668" r="26669" b="23557"/>
          <a:stretch/>
        </p:blipFill>
        <p:spPr>
          <a:xfrm>
            <a:off x="4561454" y="2868495"/>
            <a:ext cx="1554481" cy="20689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8" t="46534" r="28156" b="15099"/>
          <a:stretch/>
        </p:blipFill>
        <p:spPr>
          <a:xfrm>
            <a:off x="677334" y="2868495"/>
            <a:ext cx="1814733" cy="1090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6" t="41707" r="24637" b="30653"/>
          <a:stretch/>
        </p:blipFill>
        <p:spPr>
          <a:xfrm>
            <a:off x="671028" y="4156581"/>
            <a:ext cx="1827344" cy="1036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39897" r="20005" b="38359"/>
          <a:stretch/>
        </p:blipFill>
        <p:spPr>
          <a:xfrm>
            <a:off x="6833123" y="2868495"/>
            <a:ext cx="2320950" cy="89788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70261" y="1917473"/>
            <a:ext cx="4993511" cy="931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Segoe Print" panose="02000600000000000000" pitchFamily="2" charset="0"/>
              </a:rPr>
              <a:t>nalazišta:</a:t>
            </a:r>
          </a:p>
          <a:p>
            <a:pPr lvl="1"/>
            <a:r>
              <a:rPr lang="hr-HR" dirty="0">
                <a:latin typeface="Segoe Print" panose="02000600000000000000" pitchFamily="2" charset="0"/>
              </a:rPr>
              <a:t>Veliki Lovnik, Plešivica, Bregana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6" r="30672" b="6053"/>
          <a:stretch/>
        </p:blipFill>
        <p:spPr>
          <a:xfrm>
            <a:off x="2588338" y="2868495"/>
            <a:ext cx="1883150" cy="28416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4" t="54872" r="20689" b="13743"/>
          <a:stretch/>
        </p:blipFill>
        <p:spPr>
          <a:xfrm>
            <a:off x="6833123" y="3847130"/>
            <a:ext cx="2320950" cy="165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376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157</TotalTime>
  <Words>158</Words>
  <Application>Microsoft Office PowerPoint</Application>
  <PresentationFormat>Široki zaslon</PresentationFormat>
  <Paragraphs>26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0" baseType="lpstr">
      <vt:lpstr>Arial</vt:lpstr>
      <vt:lpstr>Segoe Print</vt:lpstr>
      <vt:lpstr>Trebuchet MS</vt:lpstr>
      <vt:lpstr>Wingdings 3</vt:lpstr>
      <vt:lpstr>Facet</vt:lpstr>
      <vt:lpstr>PowerPoint prezentacija</vt:lpstr>
      <vt:lpstr>ARHEOLOŠKA ZBIRKA – PRAPOVIJEST SAMOBORSKI KRAJ</vt:lpstr>
      <vt:lpstr>ARHEOLOŠKA ZBIRKA - PRAOVIJEST</vt:lpstr>
      <vt:lpstr>PRAPOVIJESNI NALAZI METALNOG DOBA SAMOBORSKOG KRAJA   </vt:lpstr>
      <vt:lpstr>NALAZI METALNOG DOBA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Rock</dc:creator>
  <cp:lastModifiedBy>Željka Knežević</cp:lastModifiedBy>
  <cp:revision>14</cp:revision>
  <dcterms:created xsi:type="dcterms:W3CDTF">2021-02-07T16:46:46Z</dcterms:created>
  <dcterms:modified xsi:type="dcterms:W3CDTF">2021-02-09T20:25:06Z</dcterms:modified>
</cp:coreProperties>
</file>