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78" r:id="rId5"/>
    <p:sldId id="279" r:id="rId6"/>
    <p:sldId id="285" r:id="rId7"/>
    <p:sldId id="287" r:id="rId8"/>
    <p:sldId id="288" r:id="rId9"/>
    <p:sldId id="289" r:id="rId10"/>
    <p:sldId id="290" r:id="rId11"/>
    <p:sldId id="292" r:id="rId12"/>
    <p:sldId id="291" r:id="rId13"/>
    <p:sldId id="293" r:id="rId14"/>
    <p:sldId id="294" r:id="rId15"/>
    <p:sldId id="295" r:id="rId16"/>
    <p:sldId id="296" r:id="rId17"/>
    <p:sldId id="297" r:id="rId18"/>
    <p:sldId id="298" r:id="rId19"/>
    <p:sldId id="299"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ca" initials="J" lastIdx="7" clrIdx="0">
    <p:extLst>
      <p:ext uri="{19B8F6BF-5375-455C-9EA6-DF929625EA0E}">
        <p15:presenceInfo xmlns:p15="http://schemas.microsoft.com/office/powerpoint/2012/main" xmlns="" userId="Jo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19"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pPr/>
              <a:t>05-Mar-21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pPr/>
              <a:t>‹#›</a:t>
            </a:fld>
            <a:endParaRPr lang="en-US" dirty="0"/>
          </a:p>
        </p:txBody>
      </p:sp>
    </p:spTree>
    <p:extLst>
      <p:ext uri="{BB962C8B-B14F-4D97-AF65-F5344CB8AC3E}">
        <p14:creationId xmlns:p14="http://schemas.microsoft.com/office/powerpoint/2010/main" xmlns=""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578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578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5784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5784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5784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5784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57847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pPr/>
              <a:t>05-Mar-21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pPr/>
              <a:t>05-Mar-21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pPr/>
              <a:t>05-Mar-21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pPr/>
              <a:t>05-Mar-21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pPr/>
              <a:t>05-Mar-21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pPr/>
              <a:t>05-Mar-21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pPr/>
              <a:t>05-Mar-21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pPr/>
              <a:t>05-Mar-21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pPr/>
              <a:t>05-Mar-21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pPr/>
              <a:t>05-Mar-21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pPr/>
              <a:t>05-Mar-21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pPr/>
              <a:t>05-Mar-21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pPr/>
              <a:t>05-Mar-21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pPr/>
              <a:t>05-Mar-21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pPr/>
              <a:t>05-Mar-21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pPr/>
              <a:t>05-Mar-21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Star%C4%8Devo_culture" TargetMode="External"/><Relationship Id="rId3" Type="http://schemas.openxmlformats.org/officeDocument/2006/relationships/notesSlide" Target="../notesSlides/notesSlide1.xml"/><Relationship Id="rId7" Type="http://schemas.openxmlformats.org/officeDocument/2006/relationships/hyperlink" Target="https://en.wikipedia.org/wiki/Prehistoric_period"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hyperlink" Target="https://en.wikipedia.org/wiki/Prehistoric_Balkans" TargetMode="External"/><Relationship Id="rId4" Type="http://schemas.openxmlformats.org/officeDocument/2006/relationships/image" Target="../media/image1.jpeg"/><Relationship Id="rId9" Type="http://schemas.openxmlformats.org/officeDocument/2006/relationships/hyperlink" Target="https://en.wikipedia.org/wiki/Vin%C4%8Da_cultur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9.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1.emf"/><Relationship Id="rId5" Type="http://schemas.openxmlformats.org/officeDocument/2006/relationships/image" Target="../media/image9.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2.emf"/><Relationship Id="rId5" Type="http://schemas.openxmlformats.org/officeDocument/2006/relationships/image" Target="../media/image9.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3.emf"/><Relationship Id="rId5" Type="http://schemas.openxmlformats.org/officeDocument/2006/relationships/image" Target="../media/image9.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9.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9.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8A1C807-B9AD-4C9B-BF9F-60F03428998E}"/>
              </a:ext>
              <a:ext uri="{C183D7F6-B498-43B3-948B-1728B52AA6E4}">
                <adec:decorative xmlns:adec="http://schemas.microsoft.com/office/drawing/2017/decorative" xmlns="" val="1"/>
              </a:ext>
            </a:extLst>
          </p:cNvPr>
          <p:cNvPicPr>
            <a:picLocks noChangeAspect="1"/>
          </p:cNvPicPr>
          <p:nvPr/>
        </p:nvPicPr>
        <p:blipFill rotWithShape="1">
          <a:blip r:embed="rId4">
            <a:extLst>
              <a:ext uri="{28A0092B-C50C-407E-A947-70E740481C1C}">
                <a14:useLocalDpi xmlns:a14="http://schemas.microsoft.com/office/drawing/2010/main" xmlns="" val="0"/>
              </a:ext>
            </a:extLst>
          </a:blip>
          <a:srcRect/>
          <a:stretch/>
        </p:blipFill>
        <p:spPr>
          <a:xfrm>
            <a:off x="0" y="0"/>
            <a:ext cx="12192001" cy="6857990"/>
          </a:xfrm>
          <a:prstGeom prst="rect">
            <a:avLst/>
          </a:prstGeom>
        </p:spPr>
      </p:pic>
      <p:sp useBgFill="1">
        <p:nvSpPr>
          <p:cNvPr id="103" name="Freeform 5">
            <a:extLst>
              <a:ext uri="{FF2B5EF4-FFF2-40B4-BE49-F238E27FC236}">
                <a16:creationId xmlns:a16="http://schemas.microsoft.com/office/drawing/2014/main" xmlns="" id="{FE469E50-3893-4ED6-92BA-2985C32B0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xmlns="" id="{0D1F047C-C727-42A7-85C5-68C5AA1B1A93}"/>
              </a:ext>
            </a:extLst>
          </p:cNvPr>
          <p:cNvSpPr>
            <a:spLocks noGrp="1"/>
          </p:cNvSpPr>
          <p:nvPr>
            <p:ph type="ctrTitle"/>
          </p:nvPr>
        </p:nvSpPr>
        <p:spPr>
          <a:xfrm>
            <a:off x="7380857" y="2218743"/>
            <a:ext cx="3485073" cy="2420504"/>
          </a:xfrm>
        </p:spPr>
        <p:txBody>
          <a:bodyPr>
            <a:normAutofit fontScale="90000"/>
          </a:bodyPr>
          <a:lstStyle/>
          <a:p>
            <a:pPr>
              <a:lnSpc>
                <a:spcPct val="107000"/>
              </a:lnSpc>
              <a:spcAft>
                <a:spcPts val="300"/>
              </a:spcAft>
            </a:pPr>
            <a:r>
              <a:rPr lang="sr-Latn-RS" sz="1800" b="1" kern="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Primary school “Vuk Karadžić” Kruševac </a:t>
            </a:r>
            <a:r>
              <a:rPr lang="en-US" sz="1800" b="1" kern="18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800" b="1" kern="18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kern="18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Project</a:t>
            </a:r>
            <a:r>
              <a:rPr lang="en-US" sz="1800" b="1" kern="1800"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en-US" sz="1800" b="1" kern="1800"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US" sz="2000" b="1" kern="1800" dirty="0" err="1" smtClean="0">
                <a:effectLst/>
                <a:latin typeface="Calibri" panose="020F0502020204030204" pitchFamily="34" charset="0"/>
                <a:ea typeface="Times New Roman" panose="02020603050405020304" pitchFamily="18" charset="0"/>
                <a:cs typeface="Times New Roman" panose="02020603050405020304" pitchFamily="18" charset="0"/>
              </a:rPr>
              <a:t>Metalheads</a:t>
            </a:r>
            <a:r>
              <a:rPr lang="en-US" sz="2000" b="1" kern="1800" dirty="0" smtClean="0">
                <a:effectLst/>
                <a:latin typeface="Calibri" panose="020F0502020204030204" pitchFamily="34" charset="0"/>
                <a:ea typeface="Times New Roman" panose="02020603050405020304" pitchFamily="18" charset="0"/>
                <a:cs typeface="Times New Roman" panose="02020603050405020304" pitchFamily="18" charset="0"/>
              </a:rPr>
              <a:t> in prehistory</a:t>
            </a:r>
            <a:r>
              <a:rPr lang="sr-Latn-RS" sz="2000" dirty="0">
                <a:effectLst/>
                <a:latin typeface="Calibri" panose="020F0502020204030204" pitchFamily="34" charset="0"/>
                <a:ea typeface="Calibri" panose="020F0502020204030204" pitchFamily="34" charset="0"/>
                <a:cs typeface="Times New Roman" panose="02020603050405020304" pitchFamily="18" charset="0"/>
              </a:rPr>
              <a:t/>
            </a:r>
            <a:br>
              <a:rPr lang="sr-Latn-RS" sz="2000" dirty="0">
                <a:effectLst/>
                <a:latin typeface="Calibri" panose="020F0502020204030204" pitchFamily="34" charset="0"/>
                <a:ea typeface="Calibri" panose="020F0502020204030204" pitchFamily="34" charset="0"/>
                <a:cs typeface="Times New Roman" panose="02020603050405020304" pitchFamily="18" charset="0"/>
              </a:rPr>
            </a:br>
            <a:r>
              <a:rPr lang="sr-Latn-RS" sz="2000" b="1" kern="1800" dirty="0">
                <a:effectLst/>
                <a:latin typeface="Arial" panose="020B0604020202020204" pitchFamily="34" charset="0"/>
                <a:ea typeface="Times New Roman" panose="02020603050405020304" pitchFamily="18" charset="0"/>
                <a:cs typeface="Times New Roman" panose="02020603050405020304" pitchFamily="18" charset="0"/>
              </a:rPr>
              <a:t> </a:t>
            </a:r>
            <a:r>
              <a:rPr lang="sr-Latn-RS" sz="1800" b="1" kern="1800" dirty="0">
                <a:effectLst/>
                <a:latin typeface="Arial" panose="020B0604020202020204" pitchFamily="34" charset="0"/>
                <a:ea typeface="Times New Roman" panose="02020603050405020304" pitchFamily="18" charset="0"/>
                <a:cs typeface="Times New Roman" panose="02020603050405020304" pitchFamily="18" charset="0"/>
              </a:rPr>
              <a:t> </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
            </a:r>
            <a:br>
              <a:rPr lang="sr-Latn-RS" sz="1800" dirty="0">
                <a:effectLst/>
                <a:latin typeface="Calibri" panose="020F0502020204030204" pitchFamily="34" charset="0"/>
                <a:ea typeface="Calibri" panose="020F0502020204030204" pitchFamily="34" charset="0"/>
                <a:cs typeface="Times New Roman" panose="02020603050405020304" pitchFamily="18" charset="0"/>
              </a:rPr>
            </a:br>
            <a:r>
              <a:rPr lang="sr-Latn-RS" sz="1800" b="1" i="1" u="sng" kern="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Prehistoric findings in Serbia</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
            </a:r>
            <a:br>
              <a:rPr lang="sr-Latn-RS" sz="1800" dirty="0">
                <a:effectLst/>
                <a:latin typeface="Calibri" panose="020F0502020204030204" pitchFamily="34" charset="0"/>
                <a:ea typeface="Calibri" panose="020F0502020204030204" pitchFamily="34" charset="0"/>
                <a:cs typeface="Times New Roman" panose="02020603050405020304" pitchFamily="18" charset="0"/>
              </a:rPr>
            </a:br>
            <a:r>
              <a:rPr lang="sr-Latn-RS" sz="1800" b="1" i="1" u="none" strike="noStrike" kern="1800" dirty="0">
                <a:effectLst/>
                <a:latin typeface="Arial" panose="020B0604020202020204" pitchFamily="34" charset="0"/>
                <a:ea typeface="Times New Roman" panose="02020603050405020304" pitchFamily="18" charset="0"/>
                <a:cs typeface="Times New Roman" panose="02020603050405020304" pitchFamily="18" charset="0"/>
              </a:rPr>
              <a:t> </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
            </a:r>
            <a:br>
              <a:rPr lang="sr-Latn-RS" sz="1800" dirty="0">
                <a:effectLst/>
                <a:latin typeface="Calibri" panose="020F0502020204030204" pitchFamily="34" charset="0"/>
                <a:ea typeface="Calibri" panose="020F0502020204030204" pitchFamily="34" charset="0"/>
                <a:cs typeface="Times New Roman" panose="02020603050405020304" pitchFamily="18" charset="0"/>
              </a:rPr>
            </a:br>
            <a:r>
              <a:rPr lang="sr-Latn-RS" sz="1800" b="1" kern="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p>
        </p:txBody>
      </p:sp>
      <p:sp>
        <p:nvSpPr>
          <p:cNvPr id="3" name="Subtitle 2">
            <a:extLst>
              <a:ext uri="{FF2B5EF4-FFF2-40B4-BE49-F238E27FC236}">
                <a16:creationId xmlns:a16="http://schemas.microsoft.com/office/drawing/2014/main" xmlns="" id="{DB93FB3F-A8D4-46D3-A1C6-C79C64563729}"/>
              </a:ext>
            </a:extLst>
          </p:cNvPr>
          <p:cNvSpPr>
            <a:spLocks noGrp="1"/>
          </p:cNvSpPr>
          <p:nvPr>
            <p:ph type="subTitle" idx="1"/>
          </p:nvPr>
        </p:nvSpPr>
        <p:spPr>
          <a:xfrm>
            <a:off x="7380858" y="4442848"/>
            <a:ext cx="3485072" cy="1026544"/>
          </a:xfrm>
        </p:spPr>
        <p:txBody>
          <a:bodyPr>
            <a:normAutofit/>
          </a:bodyPr>
          <a:lstStyle/>
          <a:p>
            <a:pPr>
              <a:lnSpc>
                <a:spcPct val="107000"/>
              </a:lnSpc>
              <a:spcAft>
                <a:spcPts val="300"/>
              </a:spcAft>
            </a:pPr>
            <a:r>
              <a:rPr lang="sr-Latn-RS" sz="1800" b="1" kern="1800" dirty="0">
                <a:effectLst/>
                <a:latin typeface="Arial" panose="020B0604020202020204" pitchFamily="34" charset="0"/>
                <a:ea typeface="Times New Roman" panose="02020603050405020304" pitchFamily="18" charset="0"/>
                <a:cs typeface="Times New Roman" panose="02020603050405020304" pitchFamily="18" charset="0"/>
              </a:rPr>
              <a:t> Teacher</a:t>
            </a:r>
            <a:r>
              <a:rPr lang="en-US" sz="1800" b="1" kern="1800" dirty="0">
                <a:effectLst/>
                <a:latin typeface="Arial" panose="020B0604020202020204" pitchFamily="34" charset="0"/>
                <a:ea typeface="Times New Roman" panose="02020603050405020304" pitchFamily="18" charset="0"/>
                <a:cs typeface="Times New Roman" panose="02020603050405020304" pitchFamily="18" charset="0"/>
              </a:rPr>
              <a:t> - </a:t>
            </a:r>
            <a:r>
              <a:rPr lang="sr-Latn-RS" sz="1800" b="1" kern="1800" dirty="0">
                <a:effectLst/>
                <a:latin typeface="Arial" panose="020B0604020202020204" pitchFamily="34" charset="0"/>
                <a:ea typeface="Times New Roman" panose="02020603050405020304" pitchFamily="18" charset="0"/>
                <a:cs typeface="Times New Roman" panose="02020603050405020304" pitchFamily="18" charset="0"/>
              </a:rPr>
              <a:t>Biljana Pavlović</a:t>
            </a:r>
            <a:r>
              <a:rPr lang="en-US" sz="1800" b="1" kern="1800" dirty="0">
                <a:effectLst/>
                <a:latin typeface="Arial" panose="020B0604020202020204" pitchFamily="34" charset="0"/>
                <a:ea typeface="Times New Roman" panose="02020603050405020304" pitchFamily="18" charset="0"/>
                <a:cs typeface="Times New Roman" panose="02020603050405020304" pitchFamily="18" charset="0"/>
              </a:rPr>
              <a:t> Student - </a:t>
            </a:r>
            <a:r>
              <a:rPr lang="sr-Latn-RS" sz="1800" b="1" kern="1800" dirty="0">
                <a:effectLst/>
                <a:latin typeface="Arial" panose="020B0604020202020204" pitchFamily="34" charset="0"/>
                <a:ea typeface="Times New Roman" panose="02020603050405020304" pitchFamily="18" charset="0"/>
                <a:cs typeface="Times New Roman" panose="02020603050405020304" pitchFamily="18" charset="0"/>
              </a:rPr>
              <a:t>Jovan Kovačević</a:t>
            </a:r>
            <a:endParaRPr lang="en-US" sz="2300" dirty="0"/>
          </a:p>
        </p:txBody>
      </p:sp>
      <p:pic>
        <p:nvPicPr>
          <p:cNvPr id="2050" name="Picture 2" descr="D:\skola\etwinning kindness\etwin 19\sr ks images\logo_vuk28.jpg"/>
          <p:cNvPicPr>
            <a:picLocks noChangeAspect="1" noChangeArrowheads="1"/>
          </p:cNvPicPr>
          <p:nvPr/>
        </p:nvPicPr>
        <p:blipFill>
          <a:blip r:embed="rId5"/>
          <a:srcRect/>
          <a:stretch>
            <a:fillRect/>
          </a:stretch>
        </p:blipFill>
        <p:spPr bwMode="auto">
          <a:xfrm>
            <a:off x="1138646" y="4844517"/>
            <a:ext cx="1552302" cy="1507951"/>
          </a:xfrm>
          <a:prstGeom prst="rect">
            <a:avLst/>
          </a:prstGeom>
          <a:noFill/>
        </p:spPr>
      </p:pic>
      <p:pic>
        <p:nvPicPr>
          <p:cNvPr id="2051" name="Picture 3" descr="D:\skola\etwinning kindness\etw 20\etw new logo.jpg"/>
          <p:cNvPicPr>
            <a:picLocks noChangeAspect="1" noChangeArrowheads="1"/>
          </p:cNvPicPr>
          <p:nvPr/>
        </p:nvPicPr>
        <p:blipFill>
          <a:blip r:embed="rId6"/>
          <a:srcRect/>
          <a:stretch>
            <a:fillRect/>
          </a:stretch>
        </p:blipFill>
        <p:spPr bwMode="auto">
          <a:xfrm>
            <a:off x="385256" y="666206"/>
            <a:ext cx="3682353" cy="2808513"/>
          </a:xfrm>
          <a:prstGeom prst="rect">
            <a:avLst/>
          </a:prstGeom>
          <a:noFill/>
        </p:spPr>
      </p:pic>
    </p:spTree>
    <p:extLst>
      <p:ext uri="{BB962C8B-B14F-4D97-AF65-F5344CB8AC3E}">
        <p14:creationId xmlns:p14="http://schemas.microsoft.com/office/powerpoint/2010/main" xmlns=""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C4303123-59FE-4C76-8DDF-FFEFCD3F0FD4}"/>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7680" y="1018825"/>
            <a:ext cx="4865967" cy="3997791"/>
          </a:xfrm>
          <a:prstGeom prst="rect">
            <a:avLst/>
          </a:prstGeom>
          <a:noFill/>
          <a:ln>
            <a:noFill/>
          </a:ln>
        </p:spPr>
      </p:pic>
      <p:pic>
        <p:nvPicPr>
          <p:cNvPr id="5" name="Picture 4">
            <a:extLst>
              <a:ext uri="{FF2B5EF4-FFF2-40B4-BE49-F238E27FC236}">
                <a16:creationId xmlns:a16="http://schemas.microsoft.com/office/drawing/2014/main" xmlns="" id="{B0D1348F-EFB2-4EBC-A9E1-EF1A3E170333}"/>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310" y="1018826"/>
            <a:ext cx="5414010" cy="3997791"/>
          </a:xfrm>
          <a:prstGeom prst="rect">
            <a:avLst/>
          </a:prstGeom>
          <a:noFill/>
          <a:ln>
            <a:noFill/>
          </a:ln>
        </p:spPr>
      </p:pic>
    </p:spTree>
    <p:extLst>
      <p:ext uri="{BB962C8B-B14F-4D97-AF65-F5344CB8AC3E}">
        <p14:creationId xmlns:p14="http://schemas.microsoft.com/office/powerpoint/2010/main" xmlns="" val="396731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934402D-8733-4AB9-B1EF-0A2A0A833C0C}"/>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9595" y="498356"/>
            <a:ext cx="4294505" cy="5727065"/>
          </a:xfrm>
          <a:prstGeom prst="rect">
            <a:avLst/>
          </a:prstGeom>
          <a:noFill/>
          <a:ln>
            <a:noFill/>
          </a:ln>
        </p:spPr>
      </p:pic>
      <p:pic>
        <p:nvPicPr>
          <p:cNvPr id="5" name="Picture 4">
            <a:extLst>
              <a:ext uri="{FF2B5EF4-FFF2-40B4-BE49-F238E27FC236}">
                <a16:creationId xmlns:a16="http://schemas.microsoft.com/office/drawing/2014/main" xmlns="" id="{06503C91-964C-4876-B83D-FC5BE679F28A}"/>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9001" y="204741"/>
            <a:ext cx="5817235" cy="2739795"/>
          </a:xfrm>
          <a:prstGeom prst="rect">
            <a:avLst/>
          </a:prstGeom>
          <a:noFill/>
          <a:ln>
            <a:noFill/>
          </a:ln>
        </p:spPr>
      </p:pic>
      <p:pic>
        <p:nvPicPr>
          <p:cNvPr id="6" name="Picture 5">
            <a:extLst>
              <a:ext uri="{FF2B5EF4-FFF2-40B4-BE49-F238E27FC236}">
                <a16:creationId xmlns:a16="http://schemas.microsoft.com/office/drawing/2014/main" xmlns="" id="{F6810994-7BE1-4F35-A87E-FD0A7939E4FA}"/>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9001" y="3135385"/>
            <a:ext cx="5795645" cy="3541039"/>
          </a:xfrm>
          <a:prstGeom prst="rect">
            <a:avLst/>
          </a:prstGeom>
          <a:noFill/>
          <a:ln>
            <a:noFill/>
          </a:ln>
        </p:spPr>
      </p:pic>
    </p:spTree>
    <p:extLst>
      <p:ext uri="{BB962C8B-B14F-4D97-AF65-F5344CB8AC3E}">
        <p14:creationId xmlns:p14="http://schemas.microsoft.com/office/powerpoint/2010/main" xmlns="" val="305781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EE07E1A-85B5-4BFC-BFBB-7A66EC40274E}"/>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911" y="461395"/>
            <a:ext cx="5857409" cy="3523376"/>
          </a:xfrm>
          <a:prstGeom prst="rect">
            <a:avLst/>
          </a:prstGeom>
          <a:noFill/>
          <a:ln>
            <a:noFill/>
          </a:ln>
        </p:spPr>
      </p:pic>
      <p:pic>
        <p:nvPicPr>
          <p:cNvPr id="5" name="Picture 4">
            <a:extLst>
              <a:ext uri="{FF2B5EF4-FFF2-40B4-BE49-F238E27FC236}">
                <a16:creationId xmlns:a16="http://schemas.microsoft.com/office/drawing/2014/main" xmlns="" id="{1ABF8ED8-A764-4F6A-A88F-2CE834976431}"/>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0324" y="276320"/>
            <a:ext cx="4596765" cy="6023812"/>
          </a:xfrm>
          <a:prstGeom prst="rect">
            <a:avLst/>
          </a:prstGeom>
          <a:noFill/>
          <a:ln>
            <a:noFill/>
          </a:ln>
        </p:spPr>
      </p:pic>
      <p:sp>
        <p:nvSpPr>
          <p:cNvPr id="7" name="TextBox 6">
            <a:extLst>
              <a:ext uri="{FF2B5EF4-FFF2-40B4-BE49-F238E27FC236}">
                <a16:creationId xmlns:a16="http://schemas.microsoft.com/office/drawing/2014/main" xmlns="" id="{1FEEF6FF-7561-4E90-8F37-4E31CC30A487}"/>
              </a:ext>
            </a:extLst>
          </p:cNvPr>
          <p:cNvSpPr txBox="1"/>
          <p:nvPr/>
        </p:nvSpPr>
        <p:spPr>
          <a:xfrm>
            <a:off x="256314" y="4795454"/>
            <a:ext cx="6094602" cy="861774"/>
          </a:xfrm>
          <a:prstGeom prst="rect">
            <a:avLst/>
          </a:prstGeom>
          <a:noFill/>
        </p:spPr>
        <p:txBody>
          <a:bodyPr wrap="square">
            <a:spAutoFit/>
          </a:bodyPr>
          <a:lstStyle/>
          <a:p>
            <a:pPr indent="457200" algn="just">
              <a:lnSpc>
                <a:spcPts val="1950"/>
              </a:lnSpc>
              <a:spcAft>
                <a:spcPts val="800"/>
              </a:spcAft>
            </a:pPr>
            <a:r>
              <a:rPr lang="sr-Latn-RS" sz="1800" dirty="0">
                <a:effectLst/>
                <a:latin typeface="Arial" panose="020B0604020202020204" pitchFamily="34" charset="0"/>
                <a:ea typeface="Times New Roman" panose="02020603050405020304" pitchFamily="18" charset="0"/>
                <a:cs typeface="Times New Roman" panose="02020603050405020304" pitchFamily="18" charset="0"/>
              </a:rPr>
              <a:t>Crnokalačka bar and Kruševac belong to Starčevo kulture – Middle Neolithic. From this region encourage ceramics from Vinča culture.</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242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E220432-6B8D-40C3-ACB3-D0C650140F0E}"/>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7582" y="394160"/>
            <a:ext cx="3876063" cy="3771920"/>
          </a:xfrm>
          <a:prstGeom prst="rect">
            <a:avLst/>
          </a:prstGeom>
          <a:noFill/>
          <a:ln>
            <a:noFill/>
          </a:ln>
        </p:spPr>
      </p:pic>
      <p:pic>
        <p:nvPicPr>
          <p:cNvPr id="6" name="Picture 5">
            <a:extLst>
              <a:ext uri="{FF2B5EF4-FFF2-40B4-BE49-F238E27FC236}">
                <a16:creationId xmlns:a16="http://schemas.microsoft.com/office/drawing/2014/main" xmlns="" id="{BC3C1DFC-BE24-4693-AC7E-85BE7E793FA3}"/>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2845" y="628130"/>
            <a:ext cx="5943600" cy="5601740"/>
          </a:xfrm>
          <a:prstGeom prst="rect">
            <a:avLst/>
          </a:prstGeom>
          <a:noFill/>
          <a:ln>
            <a:noFill/>
          </a:ln>
        </p:spPr>
      </p:pic>
    </p:spTree>
    <p:extLst>
      <p:ext uri="{BB962C8B-B14F-4D97-AF65-F5344CB8AC3E}">
        <p14:creationId xmlns:p14="http://schemas.microsoft.com/office/powerpoint/2010/main" xmlns="" val="301863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B56E57-31F2-4C4A-AF89-38C79C752B54}"/>
              </a:ext>
            </a:extLst>
          </p:cNvPr>
          <p:cNvSpPr>
            <a:spLocks noGrp="1"/>
          </p:cNvSpPr>
          <p:nvPr>
            <p:ph idx="1"/>
          </p:nvPr>
        </p:nvSpPr>
        <p:spPr>
          <a:xfrm>
            <a:off x="855073" y="1367580"/>
            <a:ext cx="10353762" cy="5490420"/>
          </a:xfrm>
        </p:spPr>
        <p:txBody>
          <a:bodyPr/>
          <a:lstStyle/>
          <a:p>
            <a:pPr indent="457200" algn="just">
              <a:lnSpc>
                <a:spcPts val="1950"/>
              </a:lnSpc>
              <a:spcAft>
                <a:spcPts val="750"/>
              </a:spcAft>
            </a:pPr>
            <a:r>
              <a:rPr lang="sr-Latn-R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collection of prehistoric artefacts includes material remains from the period of the Neolithic, Bronze Age and Iron Age, covering a wide time travel between the end of VII B.C. and the Roman conquest of this area.</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ts val="1950"/>
              </a:lnSpc>
              <a:spcAft>
                <a:spcPts val="750"/>
              </a:spcAft>
            </a:pPr>
            <a:r>
              <a:rPr lang="sr-Latn-R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rest of the past are the proofs of richful and painful history of Serbian people. I have searched the clues of my ancestors and I am very proud of our history, knowledge and our courage.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Our reach history has its clues guarded in national museum in many cities.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National Museum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Kru</a:t>
            </a:r>
            <a:r>
              <a:rPr lang="sr-Latn-R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ševac has many different </a:t>
            </a:r>
            <a:r>
              <a:rPr lang="sr-Latn-R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main</a:t>
            </a:r>
            <a:r>
              <a:rPr lang="sr-Latn-R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 </a:t>
            </a:r>
            <a:r>
              <a:rPr lang="sr-Latn-R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 national treasures which </a:t>
            </a:r>
            <a:r>
              <a:rPr lang="sr-Latn-R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date many </a:t>
            </a: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centuries ago</a:t>
            </a:r>
            <a:r>
              <a:rPr lang="sr-Latn-R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1950"/>
              </a:lnSpc>
              <a:spcAft>
                <a:spcPts val="750"/>
              </a:spcAft>
              <a:buNone/>
            </a:pP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Tree>
    <p:extLst>
      <p:ext uri="{BB962C8B-B14F-4D97-AF65-F5344CB8AC3E}">
        <p14:creationId xmlns:p14="http://schemas.microsoft.com/office/powerpoint/2010/main" xmlns="" val="13348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F53325F-7F21-4D0D-AA28-BACAEC718E36}"/>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739837" y="218113"/>
            <a:ext cx="4001135" cy="6216242"/>
          </a:xfrm>
          <a:prstGeom prst="rect">
            <a:avLst/>
          </a:prstGeom>
          <a:noFill/>
          <a:ln>
            <a:noFill/>
          </a:ln>
        </p:spPr>
      </p:pic>
      <p:pic>
        <p:nvPicPr>
          <p:cNvPr id="5" name="Picture 4">
            <a:extLst>
              <a:ext uri="{FF2B5EF4-FFF2-40B4-BE49-F238E27FC236}">
                <a16:creationId xmlns:a16="http://schemas.microsoft.com/office/drawing/2014/main" xmlns="" id="{07FDAEBA-7E76-47B8-B008-E4061704F450}"/>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6712796" y="218113"/>
            <a:ext cx="4001135" cy="6216242"/>
          </a:xfrm>
          <a:prstGeom prst="rect">
            <a:avLst/>
          </a:prstGeom>
          <a:noFill/>
          <a:ln>
            <a:noFill/>
          </a:ln>
        </p:spPr>
      </p:pic>
    </p:spTree>
    <p:extLst>
      <p:ext uri="{BB962C8B-B14F-4D97-AF65-F5344CB8AC3E}">
        <p14:creationId xmlns:p14="http://schemas.microsoft.com/office/powerpoint/2010/main" xmlns="" val="357929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475450-E9D9-4F3C-8559-5851FDD79CAA}"/>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1134119" y="268447"/>
            <a:ext cx="4001135" cy="5991837"/>
          </a:xfrm>
          <a:prstGeom prst="rect">
            <a:avLst/>
          </a:prstGeom>
          <a:noFill/>
          <a:ln>
            <a:noFill/>
          </a:ln>
        </p:spPr>
      </p:pic>
      <p:pic>
        <p:nvPicPr>
          <p:cNvPr id="4" name="Picture 2">
            <a:extLst>
              <a:ext uri="{FF2B5EF4-FFF2-40B4-BE49-F238E27FC236}">
                <a16:creationId xmlns:a16="http://schemas.microsoft.com/office/drawing/2014/main" xmlns="" id="{DBB1BC3B-41BE-4DB2-9475-D55265989901}"/>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6531429" y="352697"/>
            <a:ext cx="4611188" cy="5839097"/>
          </a:xfrm>
          <a:prstGeom prst="rect">
            <a:avLst/>
          </a:prstGeom>
          <a:noFill/>
          <a:ln>
            <a:noFill/>
          </a:ln>
        </p:spPr>
      </p:pic>
    </p:spTree>
    <p:extLst>
      <p:ext uri="{BB962C8B-B14F-4D97-AF65-F5344CB8AC3E}">
        <p14:creationId xmlns:p14="http://schemas.microsoft.com/office/powerpoint/2010/main" xmlns="" val="107347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085DD54-84A3-4B88-B3E6-97597D5A9172}"/>
              </a:ext>
            </a:extLst>
          </p:cNvPr>
          <p:cNvSpPr>
            <a:spLocks noGrp="1"/>
          </p:cNvSpPr>
          <p:nvPr>
            <p:ph idx="1"/>
          </p:nvPr>
        </p:nvSpPr>
        <p:spPr>
          <a:xfrm>
            <a:off x="720847" y="1208014"/>
            <a:ext cx="10226787" cy="4991450"/>
          </a:xfrm>
        </p:spPr>
        <p:txBody>
          <a:bodyPr>
            <a:normAutofit lnSpcReduction="10000"/>
          </a:bodyPr>
          <a:lstStyle/>
          <a:p>
            <a:pPr marL="36900" indent="0">
              <a:buNone/>
            </a:pPr>
            <a:r>
              <a:rPr lang="en-US" dirty="0"/>
              <a:t> = Those were the pictures of me standing </a:t>
            </a:r>
            <a:r>
              <a:rPr lang="en-US" dirty="0" smtClean="0"/>
              <a:t>in front </a:t>
            </a:r>
            <a:r>
              <a:rPr lang="en-US" dirty="0"/>
              <a:t>The National Museum of </a:t>
            </a:r>
            <a:r>
              <a:rPr lang="en-US" dirty="0" err="1"/>
              <a:t>Krusevac</a:t>
            </a:r>
            <a:r>
              <a:rPr lang="en-US" dirty="0"/>
              <a:t>.</a:t>
            </a:r>
          </a:p>
          <a:p>
            <a:pPr marL="36900" indent="0">
              <a:buNone/>
            </a:pPr>
            <a:r>
              <a:rPr lang="en-US" sz="9600" dirty="0" smtClean="0"/>
              <a:t>=      The End</a:t>
            </a:r>
          </a:p>
          <a:p>
            <a:pPr marL="36900" indent="0" algn="ctr">
              <a:buNone/>
            </a:pPr>
            <a:r>
              <a:rPr lang="en-US" sz="4000" dirty="0" smtClean="0"/>
              <a:t>By Jovan </a:t>
            </a:r>
            <a:r>
              <a:rPr lang="en-US" sz="4000" dirty="0" err="1" smtClean="0"/>
              <a:t>Kovačević</a:t>
            </a:r>
            <a:endParaRPr lang="en-US" sz="4000" dirty="0" smtClean="0"/>
          </a:p>
          <a:p>
            <a:pPr marL="36900" indent="0" algn="ctr">
              <a:buNone/>
            </a:pPr>
            <a:r>
              <a:rPr lang="en-US" sz="4000" dirty="0" err="1" smtClean="0"/>
              <a:t>Vuk</a:t>
            </a:r>
            <a:r>
              <a:rPr lang="en-US" sz="4000" dirty="0" smtClean="0"/>
              <a:t> </a:t>
            </a:r>
            <a:r>
              <a:rPr lang="en-US" sz="4000" dirty="0" err="1" smtClean="0"/>
              <a:t>Karadžić</a:t>
            </a:r>
            <a:r>
              <a:rPr lang="en-US" sz="4000" dirty="0" smtClean="0"/>
              <a:t> Primary School,</a:t>
            </a:r>
          </a:p>
          <a:p>
            <a:pPr marL="36900" indent="0" algn="ctr">
              <a:buNone/>
            </a:pPr>
            <a:r>
              <a:rPr lang="en-US" sz="4000" dirty="0" err="1" smtClean="0"/>
              <a:t>Kruševac</a:t>
            </a:r>
            <a:r>
              <a:rPr lang="en-US" sz="4000" dirty="0" smtClean="0"/>
              <a:t>, Serbia</a:t>
            </a:r>
            <a:endParaRPr lang="en-US" sz="4000" dirty="0"/>
          </a:p>
        </p:txBody>
      </p:sp>
      <p:pic>
        <p:nvPicPr>
          <p:cNvPr id="1026" name="Picture 2" descr="D:\skola\etwinning kindness\etw 20\etw new logo.jpg"/>
          <p:cNvPicPr>
            <a:picLocks noChangeAspect="1" noChangeArrowheads="1"/>
          </p:cNvPicPr>
          <p:nvPr/>
        </p:nvPicPr>
        <p:blipFill>
          <a:blip r:embed="rId2"/>
          <a:srcRect/>
          <a:stretch>
            <a:fillRect/>
          </a:stretch>
        </p:blipFill>
        <p:spPr bwMode="auto">
          <a:xfrm>
            <a:off x="594263" y="5159829"/>
            <a:ext cx="1918248" cy="1463039"/>
          </a:xfrm>
          <a:prstGeom prst="rect">
            <a:avLst/>
          </a:prstGeom>
          <a:noFill/>
        </p:spPr>
      </p:pic>
      <p:pic>
        <p:nvPicPr>
          <p:cNvPr id="1027" name="Picture 3" descr="D:\skola\etwinning kindness\etwin 19\sr ks images\logo_vuk28.jpg"/>
          <p:cNvPicPr>
            <a:picLocks noChangeAspect="1" noChangeArrowheads="1"/>
          </p:cNvPicPr>
          <p:nvPr/>
        </p:nvPicPr>
        <p:blipFill>
          <a:blip r:embed="rId3"/>
          <a:srcRect/>
          <a:stretch>
            <a:fillRect/>
          </a:stretch>
        </p:blipFill>
        <p:spPr bwMode="auto">
          <a:xfrm>
            <a:off x="10060577" y="4864297"/>
            <a:ext cx="1330234" cy="1292227"/>
          </a:xfrm>
          <a:prstGeom prst="rect">
            <a:avLst/>
          </a:prstGeom>
          <a:noFill/>
        </p:spPr>
      </p:pic>
    </p:spTree>
    <p:extLst>
      <p:ext uri="{BB962C8B-B14F-4D97-AF65-F5344CB8AC3E}">
        <p14:creationId xmlns:p14="http://schemas.microsoft.com/office/powerpoint/2010/main" xmlns="" val="297412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0EF2A0DA-AE81-4A45-972E-646AC287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xmlns=""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b="-1"/>
          <a:stretch/>
        </p:blipFill>
        <p:spPr>
          <a:xfrm>
            <a:off x="0" y="-1"/>
            <a:ext cx="3464418" cy="6857990"/>
          </a:xfrm>
          <a:prstGeom prst="rect">
            <a:avLst/>
          </a:prstGeom>
        </p:spPr>
      </p:pic>
      <p:pic>
        <p:nvPicPr>
          <p:cNvPr id="57" name="Picture 56">
            <a:extLst>
              <a:ext uri="{FF2B5EF4-FFF2-40B4-BE49-F238E27FC236}">
                <a16:creationId xmlns:a16="http://schemas.microsoft.com/office/drawing/2014/main" xmlns="" id="{B536FA4E-0152-4E27-91DA-0FC22D1846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xmlns=""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xmlns="" id="{89559F60-4CE1-4E2F-86EA-1B60679F1F4A}"/>
              </a:ext>
            </a:extLst>
          </p:cNvPr>
          <p:cNvSpPr>
            <a:spLocks noGrp="1"/>
          </p:cNvSpPr>
          <p:nvPr>
            <p:ph type="title"/>
          </p:nvPr>
        </p:nvSpPr>
        <p:spPr>
          <a:xfrm>
            <a:off x="3709115" y="609600"/>
            <a:ext cx="7729502" cy="970450"/>
          </a:xfrm>
        </p:spPr>
        <p:txBody>
          <a:bodyPr anchor="b">
            <a:normAutofit/>
          </a:bodyPr>
          <a:lstStyle/>
          <a:p>
            <a:pPr algn="l"/>
            <a:r>
              <a:rPr lang="sr-Latn-RS" sz="3600" b="1" i="1" u="sng" kern="1800" dirty="0">
                <a:solidFill>
                  <a:schemeClr val="tx1">
                    <a:lumMod val="95000"/>
                  </a:schemeClr>
                </a:solidFill>
                <a:effectLst/>
                <a:latin typeface="Georgia" panose="02040502050405020303" pitchFamily="18" charset="0"/>
                <a:ea typeface="Times New Roman" panose="02020603050405020304" pitchFamily="18" charset="0"/>
                <a:cs typeface="Times New Roman" panose="02020603050405020304" pitchFamily="18" charset="0"/>
              </a:rPr>
              <a:t>Prehistoric findings in Serbia</a:t>
            </a:r>
            <a:endParaRPr lang="en-US" sz="3600" dirty="0">
              <a:solidFill>
                <a:schemeClr val="tx1">
                  <a:lumMod val="95000"/>
                </a:schemeClr>
              </a:solidFill>
            </a:endParaRPr>
          </a:p>
        </p:txBody>
      </p:sp>
      <p:sp>
        <p:nvSpPr>
          <p:cNvPr id="24" name="Content Placeholder 2">
            <a:extLst>
              <a:ext uri="{FF2B5EF4-FFF2-40B4-BE49-F238E27FC236}">
                <a16:creationId xmlns:a16="http://schemas.microsoft.com/office/drawing/2014/main" xmlns="" id="{F260476B-CCA6-412B-A9C5-399C34AE6F05}"/>
              </a:ext>
            </a:extLst>
          </p:cNvPr>
          <p:cNvSpPr>
            <a:spLocks noGrp="1"/>
          </p:cNvSpPr>
          <p:nvPr>
            <p:ph idx="1"/>
          </p:nvPr>
        </p:nvSpPr>
        <p:spPr>
          <a:xfrm>
            <a:off x="3709115" y="2189649"/>
            <a:ext cx="7594974" cy="4058751"/>
          </a:xfrm>
        </p:spPr>
        <p:txBody>
          <a:bodyPr anchor="t">
            <a:normAutofit/>
          </a:bodyPr>
          <a:lstStyle/>
          <a:p>
            <a:pPr marL="36900" indent="0">
              <a:buNone/>
            </a:pPr>
            <a:r>
              <a:rPr lang="sr-Latn-RS" sz="1800" dirty="0">
                <a:solidFill>
                  <a:schemeClr val="tx1"/>
                </a:solidFill>
                <a:effectLst/>
                <a:latin typeface="Arial" panose="020B0604020202020204" pitchFamily="34" charset="0"/>
                <a:ea typeface="Times New Roman" panose="02020603050405020304" pitchFamily="18" charset="0"/>
              </a:rPr>
              <a:t>The best known cultural archaeological discoveries from the </a:t>
            </a:r>
            <a:r>
              <a:rPr lang="sr-Latn-RS" sz="1800" u="none" strike="noStrike" dirty="0">
                <a:solidFill>
                  <a:schemeClr val="tx1"/>
                </a:solidFill>
                <a:effectLst/>
                <a:latin typeface="Arial" panose="020B0604020202020204" pitchFamily="34" charset="0"/>
                <a:ea typeface="Times New Roman" panose="02020603050405020304" pitchFamily="18" charset="0"/>
                <a:hlinkClick r:id="rId7" tooltip="Prehistoric period">
                  <a:extLst>
                    <a:ext uri="{A12FA001-AC4F-418D-AE19-62706E023703}">
                      <ahyp:hlinkClr xmlns:ahyp="http://schemas.microsoft.com/office/drawing/2018/hyperlinkcolor" xmlns="" val="tx"/>
                    </a:ext>
                  </a:extLst>
                </a:hlinkClick>
              </a:rPr>
              <a:t>prehistoric period</a:t>
            </a:r>
            <a:r>
              <a:rPr lang="sr-Latn-RS" sz="1800" dirty="0">
                <a:solidFill>
                  <a:schemeClr val="tx1"/>
                </a:solidFill>
                <a:effectLst/>
                <a:latin typeface="Arial" panose="020B0604020202020204" pitchFamily="34" charset="0"/>
                <a:ea typeface="Times New Roman" panose="02020603050405020304" pitchFamily="18" charset="0"/>
              </a:rPr>
              <a:t> on the territory of modern-day Serbia are the </a:t>
            </a:r>
            <a:r>
              <a:rPr lang="sr-Latn-RS" sz="1800" u="none" strike="noStrike" dirty="0">
                <a:solidFill>
                  <a:schemeClr val="tx1"/>
                </a:solidFill>
                <a:effectLst/>
                <a:latin typeface="Arial" panose="020B0604020202020204" pitchFamily="34" charset="0"/>
                <a:ea typeface="Times New Roman" panose="02020603050405020304" pitchFamily="18" charset="0"/>
                <a:hlinkClick r:id="rId8" tooltip="Starčevo culture">
                  <a:extLst>
                    <a:ext uri="{A12FA001-AC4F-418D-AE19-62706E023703}">
                      <ahyp:hlinkClr xmlns:ahyp="http://schemas.microsoft.com/office/drawing/2018/hyperlinkcolor" xmlns="" val="tx"/>
                    </a:ext>
                  </a:extLst>
                </a:hlinkClick>
              </a:rPr>
              <a:t>Starčevo</a:t>
            </a:r>
            <a:r>
              <a:rPr lang="sr-Latn-RS" sz="1800" dirty="0">
                <a:solidFill>
                  <a:schemeClr val="tx1"/>
                </a:solidFill>
                <a:effectLst/>
                <a:latin typeface="Arial" panose="020B0604020202020204" pitchFamily="34" charset="0"/>
                <a:ea typeface="Times New Roman" panose="02020603050405020304" pitchFamily="18" charset="0"/>
              </a:rPr>
              <a:t> and </a:t>
            </a:r>
            <a:r>
              <a:rPr lang="sr-Latn-RS" sz="1800" u="none" strike="noStrike" dirty="0">
                <a:solidFill>
                  <a:schemeClr val="tx1"/>
                </a:solidFill>
                <a:effectLst/>
                <a:latin typeface="Arial" panose="020B0604020202020204" pitchFamily="34" charset="0"/>
                <a:ea typeface="Times New Roman" panose="02020603050405020304" pitchFamily="18" charset="0"/>
                <a:hlinkClick r:id="rId9" tooltip="Vinča culture">
                  <a:extLst>
                    <a:ext uri="{A12FA001-AC4F-418D-AE19-62706E023703}">
                      <ahyp:hlinkClr xmlns:ahyp="http://schemas.microsoft.com/office/drawing/2018/hyperlinkcolor" xmlns="" val="tx"/>
                    </a:ext>
                  </a:extLst>
                </a:hlinkClick>
              </a:rPr>
              <a:t>Vinča</a:t>
            </a:r>
            <a:r>
              <a:rPr lang="sr-Latn-RS" sz="1800" dirty="0">
                <a:solidFill>
                  <a:schemeClr val="tx1"/>
                </a:solidFill>
                <a:effectLst/>
                <a:latin typeface="Arial" panose="020B0604020202020204" pitchFamily="34" charset="0"/>
                <a:ea typeface="Times New Roman" panose="02020603050405020304" pitchFamily="18" charset="0"/>
              </a:rPr>
              <a:t> </a:t>
            </a:r>
            <a:r>
              <a:rPr lang="sr-Latn-RS" sz="1800" u="none" strike="noStrike" dirty="0">
                <a:solidFill>
                  <a:schemeClr val="tx1"/>
                </a:solidFill>
                <a:effectLst/>
                <a:latin typeface="Arial" panose="020B0604020202020204" pitchFamily="34" charset="0"/>
                <a:ea typeface="Times New Roman" panose="02020603050405020304" pitchFamily="18" charset="0"/>
                <a:hlinkClick r:id="rId10" tooltip="Prehistoric Balkans">
                  <a:extLst>
                    <a:ext uri="{A12FA001-AC4F-418D-AE19-62706E023703}">
                      <ahyp:hlinkClr xmlns:ahyp="http://schemas.microsoft.com/office/drawing/2018/hyperlinkcolor" xmlns="" val="tx"/>
                    </a:ext>
                  </a:extLst>
                </a:hlinkClick>
              </a:rPr>
              <a:t>cultures</a:t>
            </a:r>
            <a:r>
              <a:rPr lang="sr-Latn-RS" sz="1800" dirty="0">
                <a:solidFill>
                  <a:schemeClr val="tx1"/>
                </a:solidFill>
                <a:effectLst/>
                <a:latin typeface="Arial" panose="020B0604020202020204" pitchFamily="34" charset="0"/>
                <a:ea typeface="Times New Roman" panose="02020603050405020304" pitchFamily="18" charset="0"/>
              </a:rPr>
              <a:t> dating back to 6400–6200 BC.Serbia's strategic location between two continents has subjected it to invasions by many nations. Our country has very interesting and richfull history and that was the reason why Serbia is tempting to many diferent nations.</a:t>
            </a:r>
            <a:endParaRPr lang="sr-Latn-RS" sz="1800" dirty="0">
              <a:solidFill>
                <a:schemeClr val="tx1"/>
              </a:solidFill>
              <a:effectLst/>
              <a:latin typeface="Times New Roman" panose="02020603050405020304" pitchFamily="18" charset="0"/>
              <a:ea typeface="Times New Roman" panose="02020603050405020304" pitchFamily="18" charset="0"/>
            </a:endParaRPr>
          </a:p>
          <a:p>
            <a:pPr marL="36900" indent="0">
              <a:buNone/>
            </a:pPr>
            <a:r>
              <a:rPr lang="sr-Latn-RS" sz="1800" dirty="0">
                <a:solidFill>
                  <a:schemeClr val="tx1"/>
                </a:solidFill>
                <a:effectLst/>
                <a:latin typeface="Arial" panose="020B0604020202020204" pitchFamily="34" charset="0"/>
                <a:ea typeface="Times New Roman" panose="02020603050405020304" pitchFamily="18" charset="0"/>
              </a:rPr>
              <a:t>Serbia's strategic location between two continents has subjected it to invasions by many nations. Our country has very interesting and richfull history and that was the reason why Serbia is tempting to many diferent nations.</a:t>
            </a:r>
            <a:endParaRPr lang="sr-Latn-RS" sz="1800" dirty="0">
              <a:solidFill>
                <a:schemeClr val="tx1"/>
              </a:solidFill>
              <a:effectLst/>
              <a:latin typeface="Times New Roman" panose="02020603050405020304" pitchFamily="18" charset="0"/>
              <a:ea typeface="Times New Roman" panose="02020603050405020304" pitchFamily="18" charset="0"/>
            </a:endParaRPr>
          </a:p>
          <a:p>
            <a:pPr marL="36900" lvl="0" indent="0">
              <a:buNone/>
            </a:pPr>
            <a:endParaRPr lang="en-US" sz="2400" dirty="0"/>
          </a:p>
        </p:txBody>
      </p:sp>
    </p:spTree>
    <p:extLst>
      <p:ext uri="{BB962C8B-B14F-4D97-AF65-F5344CB8AC3E}">
        <p14:creationId xmlns:p14="http://schemas.microsoft.com/office/powerpoint/2010/main" xmlns=""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b="-1"/>
          <a:stretch/>
        </p:blipFill>
        <p:spPr>
          <a:xfrm>
            <a:off x="0" y="-1"/>
            <a:ext cx="3464418" cy="6857990"/>
          </a:xfrm>
          <a:prstGeom prst="rect">
            <a:avLst/>
          </a:prstGeom>
        </p:spPr>
      </p:pic>
      <p:sp>
        <p:nvSpPr>
          <p:cNvPr id="2" name="Title 1">
            <a:extLst>
              <a:ext uri="{FF2B5EF4-FFF2-40B4-BE49-F238E27FC236}">
                <a16:creationId xmlns:a16="http://schemas.microsoft.com/office/drawing/2014/main" xmlns="" id="{89559F60-4CE1-4E2F-86EA-1B60679F1F4A}"/>
              </a:ext>
            </a:extLst>
          </p:cNvPr>
          <p:cNvSpPr>
            <a:spLocks noGrp="1"/>
          </p:cNvSpPr>
          <p:nvPr>
            <p:ph type="title"/>
          </p:nvPr>
        </p:nvSpPr>
        <p:spPr>
          <a:xfrm>
            <a:off x="4040253" y="1353423"/>
            <a:ext cx="7729502" cy="970450"/>
          </a:xfrm>
        </p:spPr>
        <p:txBody>
          <a:bodyPr anchor="b">
            <a:normAutofit fontScale="90000"/>
          </a:bodyPr>
          <a:lstStyle/>
          <a:p>
            <a:pPr>
              <a:lnSpc>
                <a:spcPct val="107000"/>
              </a:lnSpc>
              <a:spcAft>
                <a:spcPts val="800"/>
              </a:spcAft>
            </a:pPr>
            <a:r>
              <a:rPr lang="en-US" sz="27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IRON AGE IN THE ZONE OF THE SOUTH AND THE</a:t>
            </a:r>
            <a:r>
              <a:rPr lang="sr-Latn-RS" sz="27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r>
            <a:br>
              <a:rPr lang="sr-Latn-RS" sz="27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br>
            <a:r>
              <a:rPr lang="en-US" sz="27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WEST MORAVA MOUND</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
            </a:r>
            <a:br>
              <a:rPr lang="sr-Latn-R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24" name="Content Placeholder 2">
            <a:extLst>
              <a:ext uri="{FF2B5EF4-FFF2-40B4-BE49-F238E27FC236}">
                <a16:creationId xmlns:a16="http://schemas.microsoft.com/office/drawing/2014/main" xmlns="" id="{F260476B-CCA6-412B-A9C5-399C34AE6F05}"/>
              </a:ext>
            </a:extLst>
          </p:cNvPr>
          <p:cNvSpPr>
            <a:spLocks noGrp="1"/>
          </p:cNvSpPr>
          <p:nvPr>
            <p:ph idx="1"/>
          </p:nvPr>
        </p:nvSpPr>
        <p:spPr>
          <a:xfrm>
            <a:off x="3724711" y="2172871"/>
            <a:ext cx="8045043" cy="4085316"/>
          </a:xfrm>
        </p:spPr>
        <p:txBody>
          <a:bodyPr anchor="t">
            <a:normAutofit fontScale="85000" lnSpcReduction="10000"/>
          </a:bodyPr>
          <a:lstStyle/>
          <a:p>
            <a:pPr algn="just">
              <a:lnSpc>
                <a:spcPct val="107000"/>
              </a:lnSpc>
              <a:spcAft>
                <a:spcPts val="800"/>
              </a:spcAft>
            </a:pPr>
            <a:r>
              <a:rPr lang="en-US" sz="1800" dirty="0">
                <a:solidFill>
                  <a:schemeClr val="tx1"/>
                </a:solidFill>
                <a:effectLst/>
                <a:latin typeface="Arial" panose="020B0604020202020204" pitchFamily="34" charset="0"/>
                <a:ea typeface="TimesNewRomanPSMT"/>
                <a:cs typeface="Times New Roman" panose="02020603050405020304" pitchFamily="18" charset="0"/>
              </a:rPr>
              <a:t>The </a:t>
            </a:r>
            <a:r>
              <a:rPr lang="en-US" sz="1800" dirty="0" err="1">
                <a:solidFill>
                  <a:schemeClr val="tx1"/>
                </a:solidFill>
                <a:effectLst/>
                <a:latin typeface="Arial" panose="020B0604020202020204" pitchFamily="34" charset="0"/>
                <a:ea typeface="TimesNewRomanPSMT"/>
                <a:cs typeface="Times New Roman" panose="02020603050405020304" pitchFamily="18" charset="0"/>
              </a:rPr>
              <a:t>Kruševac</a:t>
            </a:r>
            <a:r>
              <a:rPr lang="en-US" sz="1800" dirty="0">
                <a:solidFill>
                  <a:schemeClr val="tx1"/>
                </a:solidFill>
                <a:effectLst/>
                <a:latin typeface="Arial" panose="020B0604020202020204" pitchFamily="34" charset="0"/>
                <a:ea typeface="TimesNewRomanPSMT"/>
                <a:cs typeface="Times New Roman" panose="02020603050405020304" pitchFamily="18" charset="0"/>
              </a:rPr>
              <a:t> region is situated on the middle part of the Balkan Peninsula, at the main communication linking by the valleys of the </a:t>
            </a:r>
            <a:r>
              <a:rPr lang="en-US" sz="1800" dirty="0" err="1">
                <a:solidFill>
                  <a:schemeClr val="tx1"/>
                </a:solidFill>
                <a:effectLst/>
                <a:latin typeface="Arial" panose="020B0604020202020204" pitchFamily="34" charset="0"/>
                <a:ea typeface="TimesNewRomanPSMT"/>
                <a:cs typeface="Times New Roman" panose="02020603050405020304" pitchFamily="18" charset="0"/>
              </a:rPr>
              <a:t>Velika</a:t>
            </a:r>
            <a:r>
              <a:rPr lang="en-US" sz="1800" dirty="0">
                <a:solidFill>
                  <a:schemeClr val="tx1"/>
                </a:solidFill>
                <a:effectLst/>
                <a:latin typeface="Arial" panose="020B0604020202020204" pitchFamily="34" charset="0"/>
                <a:ea typeface="TimesNewRomanPSMT"/>
                <a:cs typeface="Times New Roman" panose="02020603050405020304" pitchFamily="18" charset="0"/>
              </a:rPr>
              <a:t> Morava and the </a:t>
            </a:r>
            <a:r>
              <a:rPr lang="en-US" sz="1800" dirty="0" err="1">
                <a:solidFill>
                  <a:schemeClr val="tx1"/>
                </a:solidFill>
                <a:effectLst/>
                <a:latin typeface="Arial" panose="020B0604020202020204" pitchFamily="34" charset="0"/>
                <a:ea typeface="TimesNewRomanPSMT"/>
                <a:cs typeface="Times New Roman" panose="02020603050405020304" pitchFamily="18" charset="0"/>
              </a:rPr>
              <a:t>Južna</a:t>
            </a:r>
            <a:r>
              <a:rPr lang="en-US" sz="1800" dirty="0">
                <a:solidFill>
                  <a:schemeClr val="tx1"/>
                </a:solidFill>
                <a:effectLst/>
                <a:latin typeface="Arial" panose="020B0604020202020204" pitchFamily="34" charset="0"/>
                <a:ea typeface="TimesNewRomanPSMT"/>
                <a:cs typeface="Times New Roman" panose="02020603050405020304" pitchFamily="18" charset="0"/>
              </a:rPr>
              <a:t> Morava, the Danube valley with Aegean Sea, and by the valleys of the </a:t>
            </a:r>
            <a:r>
              <a:rPr lang="en-US" sz="1800" dirty="0" err="1">
                <a:solidFill>
                  <a:schemeClr val="tx1"/>
                </a:solidFill>
                <a:effectLst/>
                <a:latin typeface="Arial" panose="020B0604020202020204" pitchFamily="34" charset="0"/>
                <a:ea typeface="TimesNewRomanPSMT"/>
                <a:cs typeface="Times New Roman" panose="02020603050405020304" pitchFamily="18" charset="0"/>
              </a:rPr>
              <a:t>Južna</a:t>
            </a:r>
            <a:r>
              <a:rPr lang="en-US" sz="1800" dirty="0">
                <a:solidFill>
                  <a:schemeClr val="tx1"/>
                </a:solidFill>
                <a:effectLst/>
                <a:latin typeface="Arial" panose="020B0604020202020204" pitchFamily="34" charset="0"/>
                <a:ea typeface="TimesNewRomanPSMT"/>
                <a:cs typeface="Times New Roman" panose="02020603050405020304" pitchFamily="18" charset="0"/>
              </a:rPr>
              <a:t> Morava and the </a:t>
            </a:r>
            <a:r>
              <a:rPr lang="en-US" sz="1800" dirty="0" err="1">
                <a:solidFill>
                  <a:schemeClr val="tx1"/>
                </a:solidFill>
                <a:effectLst/>
                <a:latin typeface="Arial" panose="020B0604020202020204" pitchFamily="34" charset="0"/>
                <a:ea typeface="TimesNewRomanPSMT"/>
                <a:cs typeface="Times New Roman" panose="02020603050405020304" pitchFamily="18" charset="0"/>
              </a:rPr>
              <a:t>Nišava</a:t>
            </a:r>
            <a:r>
              <a:rPr lang="en-US" sz="1800" dirty="0">
                <a:solidFill>
                  <a:schemeClr val="tx1"/>
                </a:solidFill>
                <a:effectLst/>
                <a:latin typeface="Arial" panose="020B0604020202020204" pitchFamily="34" charset="0"/>
                <a:ea typeface="TimesNewRomanPSMT"/>
                <a:cs typeface="Times New Roman" panose="02020603050405020304" pitchFamily="18" charset="0"/>
              </a:rPr>
              <a:t> and the valley of the </a:t>
            </a:r>
            <a:r>
              <a:rPr lang="en-US" sz="1800" dirty="0" err="1">
                <a:solidFill>
                  <a:schemeClr val="tx1"/>
                </a:solidFill>
                <a:effectLst/>
                <a:latin typeface="Arial" panose="020B0604020202020204" pitchFamily="34" charset="0"/>
                <a:ea typeface="TimesNewRomanPSMT"/>
                <a:cs typeface="Times New Roman" panose="02020603050405020304" pitchFamily="18" charset="0"/>
              </a:rPr>
              <a:t>Zapadna</a:t>
            </a:r>
            <a:r>
              <a:rPr lang="en-US" sz="1800" dirty="0">
                <a:solidFill>
                  <a:schemeClr val="tx1"/>
                </a:solidFill>
                <a:effectLst/>
                <a:latin typeface="Arial" panose="020B0604020202020204" pitchFamily="34" charset="0"/>
                <a:ea typeface="TimesNewRomanPSMT"/>
                <a:cs typeface="Times New Roman" panose="02020603050405020304" pitchFamily="18" charset="0"/>
              </a:rPr>
              <a:t> Morava, the Adriatic coast to Black Sea coast.</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tx1"/>
                </a:solidFill>
                <a:effectLst/>
                <a:latin typeface="Arial" panose="020B0604020202020204" pitchFamily="34" charset="0"/>
                <a:ea typeface="TimesNewRomanPSMT"/>
                <a:cs typeface="Times New Roman" panose="02020603050405020304" pitchFamily="18" charset="0"/>
              </a:rPr>
              <a:t>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tx1"/>
                </a:solidFill>
                <a:effectLst/>
                <a:latin typeface="Arial" panose="020B0604020202020204" pitchFamily="34" charset="0"/>
                <a:ea typeface="TimesNewRomanPSMT"/>
                <a:cs typeface="Times New Roman" panose="02020603050405020304" pitchFamily="18" charset="0"/>
              </a:rPr>
              <a:t>Even though it has extremely favorable geo</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a:solidFill>
                  <a:schemeClr val="tx1"/>
                </a:solidFill>
                <a:effectLst/>
                <a:latin typeface="Arial" panose="020B0604020202020204" pitchFamily="34" charset="0"/>
                <a:ea typeface="TimesNewRomanPSMT"/>
                <a:cs typeface="Times New Roman" panose="02020603050405020304" pitchFamily="18" charset="0"/>
              </a:rPr>
              <a:t>strategic position on the Balkans, which among other things resulted in having a great number of sites, or rather sites belonging to the Iron Age, only a small number of sites have been archeologically explored.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tx1"/>
                </a:solidFill>
                <a:effectLst/>
                <a:latin typeface="Arial" panose="020B0604020202020204" pitchFamily="34" charset="0"/>
                <a:ea typeface="TimesNewRomanPSMT"/>
                <a:cs typeface="Times New Roman" panose="02020603050405020304" pitchFamily="18" charset="0"/>
              </a:rPr>
              <a:t>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tx1"/>
                </a:solidFill>
                <a:effectLst/>
                <a:latin typeface="Arial" panose="020B0604020202020204" pitchFamily="34" charset="0"/>
                <a:ea typeface="TimesNewRomanPSMT"/>
                <a:cs typeface="Times New Roman" panose="02020603050405020304" pitchFamily="18" charset="0"/>
              </a:rPr>
              <a:t>Out of 43 sites dating from the Iron Age that were recorded in this region, 33 sites belong to the Iron Age I, 14 coming from the Iron Age II, four sites belong to the Iron Age III, and finally eight sites are from the Iron Age IV, or from younger Iron Age.</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6900" indent="0" algn="just">
              <a:lnSpc>
                <a:spcPct val="107000"/>
              </a:lnSpc>
              <a:spcAft>
                <a:spcPts val="800"/>
              </a:spcAft>
              <a:buNone/>
            </a:pPr>
            <a:r>
              <a:rPr lang="en-US" sz="1800" dirty="0">
                <a:effectLst/>
                <a:latin typeface="Arial" panose="020B0604020202020204" pitchFamily="34" charset="0"/>
                <a:ea typeface="TimesNewRomanPSMT"/>
                <a:cs typeface="Times New Roman" panose="02020603050405020304" pitchFamily="18" charset="0"/>
              </a:rPr>
              <a: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xmlns="" val="267712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b="-1"/>
          <a:stretch/>
        </p:blipFill>
        <p:spPr>
          <a:xfrm>
            <a:off x="0" y="-1"/>
            <a:ext cx="3464418" cy="6857990"/>
          </a:xfrm>
          <a:prstGeom prst="rect">
            <a:avLst/>
          </a:prstGeom>
        </p:spPr>
      </p:pic>
      <p:sp>
        <p:nvSpPr>
          <p:cNvPr id="24" name="Content Placeholder 2">
            <a:extLst>
              <a:ext uri="{FF2B5EF4-FFF2-40B4-BE49-F238E27FC236}">
                <a16:creationId xmlns:a16="http://schemas.microsoft.com/office/drawing/2014/main" xmlns="" id="{F260476B-CCA6-412B-A9C5-399C34AE6F05}"/>
              </a:ext>
            </a:extLst>
          </p:cNvPr>
          <p:cNvSpPr>
            <a:spLocks noGrp="1"/>
          </p:cNvSpPr>
          <p:nvPr>
            <p:ph idx="1"/>
          </p:nvPr>
        </p:nvSpPr>
        <p:spPr>
          <a:xfrm>
            <a:off x="3709114" y="327171"/>
            <a:ext cx="8228419" cy="6216242"/>
          </a:xfrm>
        </p:spPr>
        <p:txBody>
          <a:bodyPr anchor="t">
            <a:normAutofit/>
          </a:bodyPr>
          <a:lstStyle/>
          <a:p>
            <a:pPr algn="ctr">
              <a:lnSpc>
                <a:spcPct val="107000"/>
              </a:lnSpc>
              <a:spcAft>
                <a:spcPts val="800"/>
              </a:spcAft>
            </a:pPr>
            <a:r>
              <a:rPr lang="en-US" sz="1800" b="1" i="1" dirty="0">
                <a:effectLst/>
                <a:latin typeface="Arial" panose="020B0604020202020204" pitchFamily="34" charset="0"/>
                <a:ea typeface="TimesNewRomanPSMT"/>
                <a:cs typeface="Times New Roman" panose="02020603050405020304" pitchFamily="18" charset="0"/>
              </a:rPr>
              <a:t>Topography of findings of Iron Age in the region of </a:t>
            </a:r>
            <a:r>
              <a:rPr lang="en-US" sz="1800" b="1" i="1" dirty="0" err="1">
                <a:effectLst/>
                <a:latin typeface="Arial" panose="020B0604020202020204" pitchFamily="34" charset="0"/>
                <a:ea typeface="TimesNewRomanPSMT"/>
                <a:cs typeface="Times New Roman" panose="02020603050405020304" pitchFamily="18" charset="0"/>
              </a:rPr>
              <a:t>Kruševac</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5" name="Slika 4">
            <a:extLst>
              <a:ext uri="{FF2B5EF4-FFF2-40B4-BE49-F238E27FC236}">
                <a16:creationId xmlns:a16="http://schemas.microsoft.com/office/drawing/2014/main" xmlns="" id="{7BF205EF-1394-470C-AEBC-C185157FB08C}"/>
              </a:ext>
            </a:extLst>
          </p:cNvPr>
          <p:cNvPicPr/>
          <p:nvPr/>
        </p:nvPicPr>
        <p:blipFill>
          <a:blip r:embed="rId6"/>
          <a:srcRect/>
          <a:stretch>
            <a:fillRect/>
          </a:stretch>
        </p:blipFill>
        <p:spPr bwMode="auto">
          <a:xfrm>
            <a:off x="3855330" y="964735"/>
            <a:ext cx="7935985" cy="5327008"/>
          </a:xfrm>
          <a:prstGeom prst="rect">
            <a:avLst/>
          </a:prstGeom>
          <a:noFill/>
          <a:ln w="9525">
            <a:noFill/>
            <a:miter lim="800000"/>
            <a:headEnd/>
            <a:tailEnd/>
          </a:ln>
        </p:spPr>
      </p:pic>
    </p:spTree>
    <p:extLst>
      <p:ext uri="{BB962C8B-B14F-4D97-AF65-F5344CB8AC3E}">
        <p14:creationId xmlns:p14="http://schemas.microsoft.com/office/powerpoint/2010/main" xmlns="" val="231609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b="-1"/>
          <a:stretch/>
        </p:blipFill>
        <p:spPr>
          <a:xfrm>
            <a:off x="0" y="-1"/>
            <a:ext cx="3464418" cy="6857990"/>
          </a:xfrm>
          <a:prstGeom prst="rect">
            <a:avLst/>
          </a:prstGeom>
        </p:spPr>
      </p:pic>
      <p:sp>
        <p:nvSpPr>
          <p:cNvPr id="2" name="Title 1">
            <a:extLst>
              <a:ext uri="{FF2B5EF4-FFF2-40B4-BE49-F238E27FC236}">
                <a16:creationId xmlns:a16="http://schemas.microsoft.com/office/drawing/2014/main" xmlns="" id="{89559F60-4CE1-4E2F-86EA-1B60679F1F4A}"/>
              </a:ext>
            </a:extLst>
          </p:cNvPr>
          <p:cNvSpPr>
            <a:spLocks noGrp="1"/>
          </p:cNvSpPr>
          <p:nvPr>
            <p:ph type="title"/>
          </p:nvPr>
        </p:nvSpPr>
        <p:spPr>
          <a:xfrm>
            <a:off x="3867452" y="190151"/>
            <a:ext cx="7729502" cy="970450"/>
          </a:xfrm>
        </p:spPr>
        <p:txBody>
          <a:bodyPr anchor="b">
            <a:normAutofit/>
          </a:bodyPr>
          <a:lstStyle/>
          <a:p>
            <a:pPr algn="l"/>
            <a:r>
              <a:rPr lang="en-US" sz="2000" b="1" i="1" dirty="0">
                <a:effectLst/>
                <a:latin typeface="Arial" panose="020B0604020202020204" pitchFamily="34" charset="0"/>
                <a:ea typeface="TimesNewRomanPSMT"/>
              </a:rPr>
              <a:t>- Survey of characteristic  metal findings from Iron Age in the region of </a:t>
            </a:r>
            <a:r>
              <a:rPr lang="en-US" sz="2000" b="1" i="1" dirty="0" err="1">
                <a:effectLst/>
                <a:latin typeface="Arial" panose="020B0604020202020204" pitchFamily="34" charset="0"/>
                <a:ea typeface="TimesNewRomanPSMT"/>
              </a:rPr>
              <a:t>Kruševac</a:t>
            </a:r>
            <a:endParaRPr lang="en-US" sz="2000" dirty="0"/>
          </a:p>
        </p:txBody>
      </p:sp>
      <p:sp>
        <p:nvSpPr>
          <p:cNvPr id="24" name="Content Placeholder 2">
            <a:extLst>
              <a:ext uri="{FF2B5EF4-FFF2-40B4-BE49-F238E27FC236}">
                <a16:creationId xmlns:a16="http://schemas.microsoft.com/office/drawing/2014/main" xmlns="" id="{F260476B-CCA6-412B-A9C5-399C34AE6F05}"/>
              </a:ext>
            </a:extLst>
          </p:cNvPr>
          <p:cNvSpPr>
            <a:spLocks noGrp="1"/>
          </p:cNvSpPr>
          <p:nvPr>
            <p:ph idx="1"/>
          </p:nvPr>
        </p:nvSpPr>
        <p:spPr>
          <a:xfrm>
            <a:off x="3709115" y="2189649"/>
            <a:ext cx="7594974" cy="4058751"/>
          </a:xfrm>
        </p:spPr>
        <p:txBody>
          <a:bodyPr anchor="t">
            <a:normAutofit/>
          </a:bodyPr>
          <a:lstStyle/>
          <a:p>
            <a:pPr marL="36900" lvl="0" indent="0">
              <a:buNone/>
            </a:pPr>
            <a:r>
              <a:rPr lang="en-US" sz="2400" dirty="0"/>
              <a:t>Dolor Sit Amet</a:t>
            </a:r>
          </a:p>
          <a:p>
            <a:pPr marL="36900" lvl="0" indent="0">
              <a:buNone/>
            </a:pPr>
            <a:r>
              <a:rPr lang="en-US" sz="2400" dirty="0"/>
              <a:t>Consectetuer Elit</a:t>
            </a:r>
          </a:p>
          <a:p>
            <a:pPr marL="36900" lvl="0" indent="0">
              <a:buNone/>
            </a:pPr>
            <a:r>
              <a:rPr lang="en-US" sz="2400" dirty="0"/>
              <a:t>Nunc Viverra</a:t>
            </a:r>
          </a:p>
          <a:p>
            <a:pPr marL="36900" lvl="0" indent="0">
              <a:buNone/>
            </a:pPr>
            <a:r>
              <a:rPr lang="en-US" sz="2400" dirty="0"/>
              <a:t>Pellentesque Habitant</a:t>
            </a:r>
          </a:p>
          <a:p>
            <a:pPr marL="36900" lvl="0" indent="0">
              <a:buNone/>
            </a:pPr>
            <a:r>
              <a:rPr lang="en-US" sz="2400" dirty="0"/>
              <a:t>Lorem Ipsum</a:t>
            </a:r>
          </a:p>
          <a:p>
            <a:endParaRPr lang="en-US" sz="2400" dirty="0"/>
          </a:p>
        </p:txBody>
      </p:sp>
      <p:pic>
        <p:nvPicPr>
          <p:cNvPr id="5" name="Slika 1">
            <a:extLst>
              <a:ext uri="{FF2B5EF4-FFF2-40B4-BE49-F238E27FC236}">
                <a16:creationId xmlns:a16="http://schemas.microsoft.com/office/drawing/2014/main" xmlns="" id="{9F44BED3-E2F5-46DB-868E-5EF324A86E2D}"/>
              </a:ext>
            </a:extLst>
          </p:cNvPr>
          <p:cNvPicPr/>
          <p:nvPr/>
        </p:nvPicPr>
        <p:blipFill>
          <a:blip r:embed="rId6"/>
          <a:srcRect/>
          <a:stretch>
            <a:fillRect/>
          </a:stretch>
        </p:blipFill>
        <p:spPr bwMode="auto">
          <a:xfrm>
            <a:off x="3778542" y="1666673"/>
            <a:ext cx="7907322" cy="4330057"/>
          </a:xfrm>
          <a:prstGeom prst="rect">
            <a:avLst/>
          </a:prstGeom>
          <a:noFill/>
          <a:ln w="9525">
            <a:noFill/>
            <a:miter lim="800000"/>
            <a:headEnd/>
            <a:tailEnd/>
          </a:ln>
        </p:spPr>
      </p:pic>
    </p:spTree>
    <p:extLst>
      <p:ext uri="{BB962C8B-B14F-4D97-AF65-F5344CB8AC3E}">
        <p14:creationId xmlns:p14="http://schemas.microsoft.com/office/powerpoint/2010/main" xmlns="" val="333150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b="-1"/>
          <a:stretch/>
        </p:blipFill>
        <p:spPr>
          <a:xfrm>
            <a:off x="0" y="-1"/>
            <a:ext cx="3464418" cy="6857990"/>
          </a:xfrm>
          <a:prstGeom prst="rect">
            <a:avLst/>
          </a:prstGeom>
        </p:spPr>
      </p:pic>
      <p:sp>
        <p:nvSpPr>
          <p:cNvPr id="24" name="Content Placeholder 2">
            <a:extLst>
              <a:ext uri="{FF2B5EF4-FFF2-40B4-BE49-F238E27FC236}">
                <a16:creationId xmlns:a16="http://schemas.microsoft.com/office/drawing/2014/main" xmlns="" id="{F260476B-CCA6-412B-A9C5-399C34AE6F05}"/>
              </a:ext>
            </a:extLst>
          </p:cNvPr>
          <p:cNvSpPr>
            <a:spLocks noGrp="1"/>
          </p:cNvSpPr>
          <p:nvPr>
            <p:ph idx="1"/>
          </p:nvPr>
        </p:nvSpPr>
        <p:spPr>
          <a:xfrm>
            <a:off x="3709115" y="318783"/>
            <a:ext cx="7594974" cy="5929618"/>
          </a:xfrm>
        </p:spPr>
        <p:txBody>
          <a:bodyPr anchor="t">
            <a:normAutofit/>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i="1" dirty="0">
                <a:effectLst/>
                <a:latin typeface="Arial" panose="020B0604020202020204" pitchFamily="34" charset="0"/>
                <a:ea typeface="TimesNewRomanPSMT"/>
                <a:cs typeface="Times New Roman" panose="02020603050405020304" pitchFamily="18" charset="0"/>
              </a:rPr>
              <a:t>Survey of characteristic ceramic forms from Iron Age in the region of </a:t>
            </a:r>
            <a:r>
              <a:rPr lang="en-US" sz="1800" b="1" i="1" dirty="0" err="1">
                <a:effectLst/>
                <a:latin typeface="Arial" panose="020B0604020202020204" pitchFamily="34" charset="0"/>
                <a:ea typeface="TimesNewRomanPSMT"/>
                <a:cs typeface="Times New Roman" panose="02020603050405020304" pitchFamily="18" charset="0"/>
              </a:rPr>
              <a:t>Krusevac</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6900" lvl="0" indent="0">
              <a:buNone/>
            </a:pPr>
            <a:endParaRPr lang="en-US" sz="2400" dirty="0"/>
          </a:p>
        </p:txBody>
      </p:sp>
      <p:pic>
        <p:nvPicPr>
          <p:cNvPr id="5" name="Slika 2">
            <a:extLst>
              <a:ext uri="{FF2B5EF4-FFF2-40B4-BE49-F238E27FC236}">
                <a16:creationId xmlns:a16="http://schemas.microsoft.com/office/drawing/2014/main" xmlns="" id="{67EF97A8-B49C-4DFF-BA07-51F439093FD0}"/>
              </a:ext>
            </a:extLst>
          </p:cNvPr>
          <p:cNvPicPr/>
          <p:nvPr/>
        </p:nvPicPr>
        <p:blipFill>
          <a:blip r:embed="rId6"/>
          <a:srcRect/>
          <a:stretch>
            <a:fillRect/>
          </a:stretch>
        </p:blipFill>
        <p:spPr bwMode="auto">
          <a:xfrm>
            <a:off x="4374159" y="1814128"/>
            <a:ext cx="6774809" cy="4434273"/>
          </a:xfrm>
          <a:prstGeom prst="rect">
            <a:avLst/>
          </a:prstGeom>
          <a:noFill/>
          <a:ln w="9525">
            <a:noFill/>
            <a:miter lim="800000"/>
            <a:headEnd/>
            <a:tailEnd/>
          </a:ln>
        </p:spPr>
      </p:pic>
    </p:spTree>
    <p:extLst>
      <p:ext uri="{BB962C8B-B14F-4D97-AF65-F5344CB8AC3E}">
        <p14:creationId xmlns:p14="http://schemas.microsoft.com/office/powerpoint/2010/main" xmlns="" val="150126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b="-1"/>
          <a:stretch/>
        </p:blipFill>
        <p:spPr>
          <a:xfrm>
            <a:off x="0" y="-1"/>
            <a:ext cx="3464418" cy="6857990"/>
          </a:xfrm>
          <a:prstGeom prst="rect">
            <a:avLst/>
          </a:prstGeom>
        </p:spPr>
      </p:pic>
      <p:sp>
        <p:nvSpPr>
          <p:cNvPr id="2" name="Title 1">
            <a:extLst>
              <a:ext uri="{FF2B5EF4-FFF2-40B4-BE49-F238E27FC236}">
                <a16:creationId xmlns:a16="http://schemas.microsoft.com/office/drawing/2014/main" xmlns="" id="{89559F60-4CE1-4E2F-86EA-1B60679F1F4A}"/>
              </a:ext>
            </a:extLst>
          </p:cNvPr>
          <p:cNvSpPr>
            <a:spLocks noGrp="1"/>
          </p:cNvSpPr>
          <p:nvPr>
            <p:ph type="title"/>
          </p:nvPr>
        </p:nvSpPr>
        <p:spPr>
          <a:xfrm>
            <a:off x="3709115" y="609600"/>
            <a:ext cx="7729502" cy="970450"/>
          </a:xfrm>
        </p:spPr>
        <p:txBody>
          <a:bodyPr anchor="b">
            <a:normAutofit fontScale="90000"/>
          </a:bodyPr>
          <a:lstStyle/>
          <a:p>
            <a:pPr algn="l"/>
            <a:r>
              <a:rPr lang="sr-Latn-RS" sz="4000" b="1" i="1" u="sng" kern="1800" dirty="0">
                <a:solidFill>
                  <a:schemeClr val="tx1">
                    <a:lumMod val="95000"/>
                  </a:schemeClr>
                </a:solidFill>
                <a:effectLst/>
                <a:latin typeface="Georgia" panose="02040502050405020303" pitchFamily="18" charset="0"/>
                <a:ea typeface="Times New Roman" panose="02020603050405020304" pitchFamily="18" charset="0"/>
                <a:cs typeface="Times New Roman" panose="02020603050405020304" pitchFamily="18" charset="0"/>
              </a:rPr>
              <a:t>Prehistoric findings in Serbia</a:t>
            </a:r>
            <a:endParaRPr lang="en-US" sz="4000" dirty="0"/>
          </a:p>
        </p:txBody>
      </p:sp>
      <p:sp>
        <p:nvSpPr>
          <p:cNvPr id="24" name="Content Placeholder 2">
            <a:extLst>
              <a:ext uri="{FF2B5EF4-FFF2-40B4-BE49-F238E27FC236}">
                <a16:creationId xmlns:a16="http://schemas.microsoft.com/office/drawing/2014/main" xmlns="" id="{F260476B-CCA6-412B-A9C5-399C34AE6F05}"/>
              </a:ext>
            </a:extLst>
          </p:cNvPr>
          <p:cNvSpPr>
            <a:spLocks noGrp="1"/>
          </p:cNvSpPr>
          <p:nvPr>
            <p:ph idx="1"/>
          </p:nvPr>
        </p:nvSpPr>
        <p:spPr>
          <a:xfrm>
            <a:off x="3709115" y="2189649"/>
            <a:ext cx="7594974" cy="4058751"/>
          </a:xfrm>
        </p:spPr>
        <p:txBody>
          <a:bodyPr anchor="t">
            <a:normAutofit fontScale="62500" lnSpcReduction="20000"/>
          </a:bodyPr>
          <a:lstStyle/>
          <a:p>
            <a:pPr algn="just">
              <a:lnSpc>
                <a:spcPct val="107000"/>
              </a:lnSpc>
              <a:spcAft>
                <a:spcPts val="800"/>
              </a:spcAft>
            </a:pPr>
            <a:r>
              <a:rPr lang="en-US" sz="1800" b="1" i="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PREHISTORY</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Valley of The Western Morava was inhabited in The Prehistoric age. Archaeological finds from the villages near </a:t>
            </a:r>
            <a:r>
              <a:rPr lang="en-US" sz="18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Kruševac</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testify about this claim. These are villages: </a:t>
            </a:r>
            <a:r>
              <a:rPr lang="en-US" sz="18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Mrmoš</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Makrešane</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Vitkovo</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Stragare</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and from the ground of medieval town. All of this results date far into the past </a:t>
            </a:r>
            <a:r>
              <a:rPr lang="sr-Latn-R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(about 5500 BC).</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r-Latn-R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With great certainty, based on the history results, today we can comfirmed that in the Neolithic age (about 3100 BC</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there was a settlement on the place of Lazar</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 town in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Kruševac</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Climate changes in the third millennium BC leaded to disappearance all the cultures, so they appeared only just in the transition from the Stone Age to the Metal Age. The most significant findings from the Bronze Age are in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Stalać</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settlement of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Pomoravlje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was boosted in the first millennium BC.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i="1"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OLD AGE</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number of settlements increased in this period, from the Bronze Age was crossed in the Iron Age. Our region was formed a boundary between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Tribals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from the north and Dardanians from the south. From this period were stayed traces in villages: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Makrešane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Stalać</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Pozlata</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Mali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Kupci</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Veliki</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Šiljegovac</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Boljevac</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Petina</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Kukljin</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Šanac</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many others. </a:t>
            </a:r>
            <a:endParaRPr lang="sr-Latn-R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xmlns="" val="178763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b="-1"/>
          <a:stretch/>
        </p:blipFill>
        <p:spPr>
          <a:xfrm>
            <a:off x="0" y="-1"/>
            <a:ext cx="3464418" cy="6857990"/>
          </a:xfrm>
          <a:prstGeom prst="rect">
            <a:avLst/>
          </a:prstGeom>
        </p:spPr>
      </p:pic>
      <p:sp>
        <p:nvSpPr>
          <p:cNvPr id="2" name="Title 1">
            <a:extLst>
              <a:ext uri="{FF2B5EF4-FFF2-40B4-BE49-F238E27FC236}">
                <a16:creationId xmlns:a16="http://schemas.microsoft.com/office/drawing/2014/main" xmlns="" id="{89559F60-4CE1-4E2F-86EA-1B60679F1F4A}"/>
              </a:ext>
            </a:extLst>
          </p:cNvPr>
          <p:cNvSpPr>
            <a:spLocks noGrp="1"/>
          </p:cNvSpPr>
          <p:nvPr>
            <p:ph type="title"/>
          </p:nvPr>
        </p:nvSpPr>
        <p:spPr>
          <a:xfrm>
            <a:off x="4346678" y="1157675"/>
            <a:ext cx="7729502" cy="2063697"/>
          </a:xfrm>
        </p:spPr>
        <p:txBody>
          <a:bodyPr anchor="b">
            <a:normAutofit/>
          </a:bodyPr>
          <a:lstStyle/>
          <a:p>
            <a:pPr algn="l"/>
            <a:r>
              <a:rPr lang="en-US" sz="4000" i="1" u="sng" dirty="0">
                <a:solidFill>
                  <a:schemeClr val="accent6">
                    <a:lumMod val="60000"/>
                    <a:lumOff val="40000"/>
                  </a:schemeClr>
                </a:solidFill>
              </a:rPr>
              <a:t>The National Museum of </a:t>
            </a:r>
            <a:r>
              <a:rPr lang="en-US" sz="4000" i="1" u="sng" dirty="0" err="1">
                <a:solidFill>
                  <a:schemeClr val="accent6">
                    <a:lumMod val="60000"/>
                    <a:lumOff val="40000"/>
                  </a:schemeClr>
                </a:solidFill>
              </a:rPr>
              <a:t>Krusevac</a:t>
            </a:r>
            <a:r>
              <a:rPr lang="en-US" sz="4000" i="1" u="sng" dirty="0">
                <a:solidFill>
                  <a:schemeClr val="accent6">
                    <a:lumMod val="60000"/>
                    <a:lumOff val="40000"/>
                  </a:schemeClr>
                </a:solidFill>
              </a:rPr>
              <a:t/>
            </a:r>
            <a:br>
              <a:rPr lang="en-US" sz="4000" i="1" u="sng" dirty="0">
                <a:solidFill>
                  <a:schemeClr val="accent6">
                    <a:lumMod val="60000"/>
                    <a:lumOff val="40000"/>
                  </a:schemeClr>
                </a:solidFill>
              </a:rPr>
            </a:br>
            <a:r>
              <a:rPr lang="en-US" sz="1050" i="1" u="sng" dirty="0">
                <a:solidFill>
                  <a:schemeClr val="tx1"/>
                </a:solidFill>
                <a:latin typeface="Arial Black" panose="020B0A04020102020204" pitchFamily="34" charset="0"/>
              </a:rPr>
              <a:t>Some pictures taken from it</a:t>
            </a:r>
          </a:p>
        </p:txBody>
      </p:sp>
    </p:spTree>
    <p:extLst>
      <p:ext uri="{BB962C8B-B14F-4D97-AF65-F5344CB8AC3E}">
        <p14:creationId xmlns:p14="http://schemas.microsoft.com/office/powerpoint/2010/main" xmlns="" val="89711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C522B23-74A6-4F75-B53F-6D077C665053}"/>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2623" y="562056"/>
            <a:ext cx="4993005" cy="5532540"/>
          </a:xfrm>
          <a:prstGeom prst="rect">
            <a:avLst/>
          </a:prstGeom>
          <a:noFill/>
          <a:ln>
            <a:noFill/>
          </a:ln>
        </p:spPr>
      </p:pic>
      <p:pic>
        <p:nvPicPr>
          <p:cNvPr id="10" name="Picture 9">
            <a:extLst>
              <a:ext uri="{FF2B5EF4-FFF2-40B4-BE49-F238E27FC236}">
                <a16:creationId xmlns:a16="http://schemas.microsoft.com/office/drawing/2014/main" xmlns="" id="{8FF10335-4ACD-4A8A-A04E-4FC234568AC7}"/>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32896" y="562056"/>
            <a:ext cx="4818380" cy="5532540"/>
          </a:xfrm>
          <a:prstGeom prst="rect">
            <a:avLst/>
          </a:prstGeom>
          <a:noFill/>
          <a:ln>
            <a:noFill/>
          </a:ln>
        </p:spPr>
      </p:pic>
    </p:spTree>
    <p:extLst>
      <p:ext uri="{BB962C8B-B14F-4D97-AF65-F5344CB8AC3E}">
        <p14:creationId xmlns:p14="http://schemas.microsoft.com/office/powerpoint/2010/main" xmlns="" val="3803715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{90FFE2AB-A906-42AA-AC69-336BB759BEA4}tf55705232_win32</Template>
  <TotalTime>216</TotalTime>
  <Words>413</Words>
  <Application>Microsoft Office PowerPoint</Application>
  <PresentationFormat>Prilagođavanje</PresentationFormat>
  <Paragraphs>49</Paragraphs>
  <Slides>17</Slides>
  <Notes>8</Notes>
  <HiddenSlides>0</HiddenSlides>
  <MMClips>0</MMClips>
  <ScaleCrop>false</ScaleCrop>
  <HeadingPairs>
    <vt:vector size="4" baseType="variant">
      <vt:variant>
        <vt:lpstr>Tema</vt:lpstr>
      </vt:variant>
      <vt:variant>
        <vt:i4>1</vt:i4>
      </vt:variant>
      <vt:variant>
        <vt:lpstr>Naslovi slajdova</vt:lpstr>
      </vt:variant>
      <vt:variant>
        <vt:i4>17</vt:i4>
      </vt:variant>
    </vt:vector>
  </HeadingPairs>
  <TitlesOfParts>
    <vt:vector size="18" baseType="lpstr">
      <vt:lpstr>SlateVTI</vt:lpstr>
      <vt:lpstr>Primary school “Vuk Karadžić” Kruševac  Project Metalheads in prehistory    Prehistoric findings in Serbia    </vt:lpstr>
      <vt:lpstr>Prehistoric findings in Serbia</vt:lpstr>
      <vt:lpstr>IRON AGE IN THE ZONE OF THE SOUTH AND THE WEST MORAVA MOUND </vt:lpstr>
      <vt:lpstr>Slajd 4</vt:lpstr>
      <vt:lpstr>- Survey of characteristic  metal findings from Iron Age in the region of Kruševac</vt:lpstr>
      <vt:lpstr>Slajd 6</vt:lpstr>
      <vt:lpstr>Prehistoric findings in Serbia</vt:lpstr>
      <vt:lpstr>The National Museum of Krusevac Some pictures taken from it</vt:lpstr>
      <vt:lpstr>Slajd 9</vt:lpstr>
      <vt:lpstr>Slajd 10</vt:lpstr>
      <vt:lpstr>Slajd 11</vt:lpstr>
      <vt:lpstr>Slajd 12</vt:lpstr>
      <vt:lpstr>Slajd 13</vt:lpstr>
      <vt:lpstr>Slajd 14</vt:lpstr>
      <vt:lpstr>Slajd 15</vt:lpstr>
      <vt:lpstr>Slajd 16</vt:lpstr>
      <vt:lpstr>Slajd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school “Vuk Karadžić” Kruševac  Research from English club     Prehistoric findings in Serbia    </dc:title>
  <dc:creator>Joca</dc:creator>
  <cp:lastModifiedBy>Korisnik</cp:lastModifiedBy>
  <cp:revision>2</cp:revision>
  <dcterms:created xsi:type="dcterms:W3CDTF">2021-03-03T21:21:15Z</dcterms:created>
  <dcterms:modified xsi:type="dcterms:W3CDTF">2021-03-06T00:03:32Z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