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1"/>
  </p:sldMasterIdLst>
  <p:notesMasterIdLst>
    <p:notesMasterId r:id="rId14"/>
  </p:notesMasterIdLst>
  <p:sldIdLst>
    <p:sldId id="256" r:id="rId2"/>
    <p:sldId id="266" r:id="rId3"/>
    <p:sldId id="269" r:id="rId4"/>
    <p:sldId id="267" r:id="rId5"/>
    <p:sldId id="268" r:id="rId6"/>
    <p:sldId id="270" r:id="rId7"/>
    <p:sldId id="263" r:id="rId8"/>
    <p:sldId id="265" r:id="rId9"/>
    <p:sldId id="261" r:id="rId10"/>
    <p:sldId id="264" r:id="rId11"/>
    <p:sldId id="258" r:id="rId12"/>
    <p:sldId id="260" r:id="rId13"/>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83724" autoAdjust="0"/>
  </p:normalViewPr>
  <p:slideViewPr>
    <p:cSldViewPr snapToGrid="0">
      <p:cViewPr>
        <p:scale>
          <a:sx n="96" d="100"/>
          <a:sy n="96" d="100"/>
        </p:scale>
        <p:origin x="252" y="72"/>
      </p:cViewPr>
      <p:guideLst/>
    </p:cSldViewPr>
  </p:slideViewPr>
  <p:outlineViewPr>
    <p:cViewPr>
      <p:scale>
        <a:sx n="33" d="100"/>
        <a:sy n="33" d="100"/>
      </p:scale>
      <p:origin x="0" y="-129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AF83BD-8847-434D-BF22-2034D05F47D1}" type="datetimeFigureOut">
              <a:rPr lang="en-GB" smtClean="0"/>
              <a:t>04/03/2021</a:t>
            </a:fld>
            <a:endParaRPr lang="en-GB"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GB"/>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0AB00D-F3C7-4C7B-A834-2356BD88D10D}" type="slidenum">
              <a:rPr lang="en-GB" smtClean="0"/>
              <a:t>‹#›</a:t>
            </a:fld>
            <a:endParaRPr lang="en-GB" dirty="0"/>
          </a:p>
        </p:txBody>
      </p:sp>
    </p:spTree>
    <p:extLst>
      <p:ext uri="{BB962C8B-B14F-4D97-AF65-F5344CB8AC3E}">
        <p14:creationId xmlns:p14="http://schemas.microsoft.com/office/powerpoint/2010/main" val="550865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10"/>
          </p:nvPr>
        </p:nvSpPr>
        <p:spPr/>
        <p:txBody>
          <a:bodyPr/>
          <a:lstStyle/>
          <a:p>
            <a:fld id="{650AB00D-F3C7-4C7B-A834-2356BD88D10D}" type="slidenum">
              <a:rPr lang="en-GB" smtClean="0"/>
              <a:t>3</a:t>
            </a:fld>
            <a:endParaRPr lang="en-GB" dirty="0"/>
          </a:p>
        </p:txBody>
      </p:sp>
    </p:spTree>
    <p:extLst>
      <p:ext uri="{BB962C8B-B14F-4D97-AF65-F5344CB8AC3E}">
        <p14:creationId xmlns:p14="http://schemas.microsoft.com/office/powerpoint/2010/main" val="2413846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10"/>
          </p:nvPr>
        </p:nvSpPr>
        <p:spPr/>
        <p:txBody>
          <a:bodyPr/>
          <a:lstStyle/>
          <a:p>
            <a:fld id="{650AB00D-F3C7-4C7B-A834-2356BD88D10D}" type="slidenum">
              <a:rPr lang="en-GB" smtClean="0"/>
              <a:t>7</a:t>
            </a:fld>
            <a:endParaRPr lang="en-GB" dirty="0"/>
          </a:p>
        </p:txBody>
      </p:sp>
    </p:spTree>
    <p:extLst>
      <p:ext uri="{BB962C8B-B14F-4D97-AF65-F5344CB8AC3E}">
        <p14:creationId xmlns:p14="http://schemas.microsoft.com/office/powerpoint/2010/main" val="902044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10"/>
          </p:nvPr>
        </p:nvSpPr>
        <p:spPr/>
        <p:txBody>
          <a:bodyPr/>
          <a:lstStyle/>
          <a:p>
            <a:fld id="{650AB00D-F3C7-4C7B-A834-2356BD88D10D}" type="slidenum">
              <a:rPr lang="en-GB" smtClean="0"/>
              <a:t>9</a:t>
            </a:fld>
            <a:endParaRPr lang="en-GB" dirty="0"/>
          </a:p>
        </p:txBody>
      </p:sp>
    </p:spTree>
    <p:extLst>
      <p:ext uri="{BB962C8B-B14F-4D97-AF65-F5344CB8AC3E}">
        <p14:creationId xmlns:p14="http://schemas.microsoft.com/office/powerpoint/2010/main" val="3323011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10"/>
          </p:nvPr>
        </p:nvSpPr>
        <p:spPr/>
        <p:txBody>
          <a:bodyPr/>
          <a:lstStyle/>
          <a:p>
            <a:fld id="{650AB00D-F3C7-4C7B-A834-2356BD88D10D}" type="slidenum">
              <a:rPr lang="en-GB" smtClean="0"/>
              <a:t>10</a:t>
            </a:fld>
            <a:endParaRPr lang="en-GB" dirty="0"/>
          </a:p>
        </p:txBody>
      </p:sp>
    </p:spTree>
    <p:extLst>
      <p:ext uri="{BB962C8B-B14F-4D97-AF65-F5344CB8AC3E}">
        <p14:creationId xmlns:p14="http://schemas.microsoft.com/office/powerpoint/2010/main" val="1986395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ru-RU" smtClean="0"/>
              <a:t>Образец заголовка</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457F05D0-4D7F-40D1-84FF-5030B47DFE02}" type="datetimeFigureOut">
              <a:rPr lang="en-GB" smtClean="0"/>
              <a:t>04/03/2021</a:t>
            </a:fld>
            <a:endParaRPr lang="en-GB"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GB"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2DC3C0B9-92DE-4545-B7D7-F91359FEA9E0}" type="slidenum">
              <a:rPr lang="en-GB" smtClean="0"/>
              <a:t>‹#›</a:t>
            </a:fld>
            <a:endParaRPr lang="en-GB"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75676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57F05D0-4D7F-40D1-84FF-5030B47DFE02}" type="datetimeFigureOut">
              <a:rPr lang="en-GB" smtClean="0"/>
              <a:t>04/03/2021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DC3C0B9-92DE-4545-B7D7-F91359FEA9E0}" type="slidenum">
              <a:rPr lang="en-GB" smtClean="0"/>
              <a:t>‹#›</a:t>
            </a:fld>
            <a:endParaRPr lang="en-GB" dirty="0"/>
          </a:p>
        </p:txBody>
      </p:sp>
    </p:spTree>
    <p:extLst>
      <p:ext uri="{BB962C8B-B14F-4D97-AF65-F5344CB8AC3E}">
        <p14:creationId xmlns:p14="http://schemas.microsoft.com/office/powerpoint/2010/main" val="3056315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57F05D0-4D7F-40D1-84FF-5030B47DFE02}" type="datetimeFigureOut">
              <a:rPr lang="en-GB" smtClean="0"/>
              <a:t>04/03/2021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DC3C0B9-92DE-4545-B7D7-F91359FEA9E0}" type="slidenum">
              <a:rPr lang="en-GB" smtClean="0"/>
              <a:t>‹#›</a:t>
            </a:fld>
            <a:endParaRPr lang="en-GB" dirty="0"/>
          </a:p>
        </p:txBody>
      </p:sp>
    </p:spTree>
    <p:extLst>
      <p:ext uri="{BB962C8B-B14F-4D97-AF65-F5344CB8AC3E}">
        <p14:creationId xmlns:p14="http://schemas.microsoft.com/office/powerpoint/2010/main" val="4107179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57F05D0-4D7F-40D1-84FF-5030B47DFE02}" type="datetimeFigureOut">
              <a:rPr lang="en-GB" smtClean="0"/>
              <a:t>04/03/2021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DC3C0B9-92DE-4545-B7D7-F91359FEA9E0}" type="slidenum">
              <a:rPr lang="en-GB" smtClean="0"/>
              <a:t>‹#›</a:t>
            </a:fld>
            <a:endParaRPr lang="en-GB" dirty="0"/>
          </a:p>
        </p:txBody>
      </p:sp>
    </p:spTree>
    <p:extLst>
      <p:ext uri="{BB962C8B-B14F-4D97-AF65-F5344CB8AC3E}">
        <p14:creationId xmlns:p14="http://schemas.microsoft.com/office/powerpoint/2010/main" val="1081829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457F05D0-4D7F-40D1-84FF-5030B47DFE02}" type="datetimeFigureOut">
              <a:rPr lang="en-GB" smtClean="0"/>
              <a:t>04/03/2021</a:t>
            </a:fld>
            <a:endParaRPr lang="en-GB"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GB"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2DC3C0B9-92DE-4545-B7D7-F91359FEA9E0}" type="slidenum">
              <a:rPr lang="en-GB" smtClean="0"/>
              <a:t>‹#›</a:t>
            </a:fld>
            <a:endParaRPr lang="en-GB"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176901548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457F05D0-4D7F-40D1-84FF-5030B47DFE02}" type="datetimeFigureOut">
              <a:rPr lang="en-GB" smtClean="0"/>
              <a:t>04/03/2021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DC3C0B9-92DE-4545-B7D7-F91359FEA9E0}" type="slidenum">
              <a:rPr lang="en-GB" smtClean="0"/>
              <a:t>‹#›</a:t>
            </a:fld>
            <a:endParaRPr lang="en-GB" dirty="0"/>
          </a:p>
        </p:txBody>
      </p:sp>
    </p:spTree>
    <p:extLst>
      <p:ext uri="{BB962C8B-B14F-4D97-AF65-F5344CB8AC3E}">
        <p14:creationId xmlns:p14="http://schemas.microsoft.com/office/powerpoint/2010/main" val="1928517339"/>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257300" y="2909102"/>
            <a:ext cx="4800600" cy="299639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633864" y="2909102"/>
            <a:ext cx="4800600" cy="299639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457F05D0-4D7F-40D1-84FF-5030B47DFE02}" type="datetimeFigureOut">
              <a:rPr lang="en-GB" smtClean="0"/>
              <a:t>04/03/2021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2DC3C0B9-92DE-4545-B7D7-F91359FEA9E0}" type="slidenum">
              <a:rPr lang="en-GB" smtClean="0"/>
              <a:t>‹#›</a:t>
            </a:fld>
            <a:endParaRPr lang="en-GB" dirty="0"/>
          </a:p>
        </p:txBody>
      </p:sp>
    </p:spTree>
    <p:extLst>
      <p:ext uri="{BB962C8B-B14F-4D97-AF65-F5344CB8AC3E}">
        <p14:creationId xmlns:p14="http://schemas.microsoft.com/office/powerpoint/2010/main" val="2698970754"/>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457F05D0-4D7F-40D1-84FF-5030B47DFE02}" type="datetimeFigureOut">
              <a:rPr lang="en-GB" smtClean="0"/>
              <a:t>04/03/2021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2DC3C0B9-92DE-4545-B7D7-F91359FEA9E0}" type="slidenum">
              <a:rPr lang="en-GB" smtClean="0"/>
              <a:t>‹#›</a:t>
            </a:fld>
            <a:endParaRPr lang="en-GB" dirty="0"/>
          </a:p>
        </p:txBody>
      </p:sp>
    </p:spTree>
    <p:extLst>
      <p:ext uri="{BB962C8B-B14F-4D97-AF65-F5344CB8AC3E}">
        <p14:creationId xmlns:p14="http://schemas.microsoft.com/office/powerpoint/2010/main" val="3990918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7F05D0-4D7F-40D1-84FF-5030B47DFE02}" type="datetimeFigureOut">
              <a:rPr lang="en-GB" smtClean="0"/>
              <a:t>04/03/2021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2DC3C0B9-92DE-4545-B7D7-F91359FEA9E0}" type="slidenum">
              <a:rPr lang="en-GB" smtClean="0"/>
              <a:t>‹#›</a:t>
            </a:fld>
            <a:endParaRPr lang="en-GB" dirty="0"/>
          </a:p>
        </p:txBody>
      </p:sp>
    </p:spTree>
    <p:extLst>
      <p:ext uri="{BB962C8B-B14F-4D97-AF65-F5344CB8AC3E}">
        <p14:creationId xmlns:p14="http://schemas.microsoft.com/office/powerpoint/2010/main" val="1850136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ru-RU" smtClean="0"/>
              <a:t>Образец заголовка</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65051" y="6375679"/>
            <a:ext cx="1233355" cy="348462"/>
          </a:xfrm>
        </p:spPr>
        <p:txBody>
          <a:bodyPr/>
          <a:lstStyle/>
          <a:p>
            <a:fld id="{457F05D0-4D7F-40D1-84FF-5030B47DFE02}" type="datetimeFigureOut">
              <a:rPr lang="en-GB" smtClean="0"/>
              <a:t>04/03/2021</a:t>
            </a:fld>
            <a:endParaRPr lang="en-GB" dirty="0"/>
          </a:p>
        </p:txBody>
      </p:sp>
      <p:sp>
        <p:nvSpPr>
          <p:cNvPr id="6" name="Footer Placeholder 5"/>
          <p:cNvSpPr>
            <a:spLocks noGrp="1"/>
          </p:cNvSpPr>
          <p:nvPr>
            <p:ph type="ftr" sz="quarter" idx="11"/>
          </p:nvPr>
        </p:nvSpPr>
        <p:spPr>
          <a:xfrm>
            <a:off x="2103620" y="6375679"/>
            <a:ext cx="3482179" cy="345796"/>
          </a:xfrm>
        </p:spPr>
        <p:txBody>
          <a:bodyPr/>
          <a:lstStyle/>
          <a:p>
            <a:endParaRPr lang="en-GB" dirty="0"/>
          </a:p>
        </p:txBody>
      </p:sp>
      <p:sp>
        <p:nvSpPr>
          <p:cNvPr id="7" name="Slide Number Placeholder 6"/>
          <p:cNvSpPr>
            <a:spLocks noGrp="1"/>
          </p:cNvSpPr>
          <p:nvPr>
            <p:ph type="sldNum" sz="quarter" idx="12"/>
          </p:nvPr>
        </p:nvSpPr>
        <p:spPr>
          <a:xfrm>
            <a:off x="5691014" y="6375679"/>
            <a:ext cx="1232456" cy="345796"/>
          </a:xfrm>
        </p:spPr>
        <p:txBody>
          <a:bodyPr/>
          <a:lstStyle/>
          <a:p>
            <a:fld id="{2DC3C0B9-92DE-4545-B7D7-F91359FEA9E0}" type="slidenum">
              <a:rPr lang="en-GB" smtClean="0"/>
              <a:t>‹#›</a:t>
            </a:fld>
            <a:endParaRPr lang="en-GB"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75922671"/>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smtClean="0"/>
              <a:t>Вставка рисунка</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65950" y="6375679"/>
            <a:ext cx="1232456" cy="348462"/>
          </a:xfrm>
        </p:spPr>
        <p:txBody>
          <a:bodyPr/>
          <a:lstStyle/>
          <a:p>
            <a:fld id="{457F05D0-4D7F-40D1-84FF-5030B47DFE02}" type="datetimeFigureOut">
              <a:rPr lang="en-GB" smtClean="0"/>
              <a:t>04/03/2021</a:t>
            </a:fld>
            <a:endParaRPr lang="en-GB" dirty="0"/>
          </a:p>
        </p:txBody>
      </p:sp>
      <p:sp>
        <p:nvSpPr>
          <p:cNvPr id="6" name="Footer Placeholder 5"/>
          <p:cNvSpPr>
            <a:spLocks noGrp="1"/>
          </p:cNvSpPr>
          <p:nvPr>
            <p:ph type="ftr" sz="quarter" idx="11"/>
          </p:nvPr>
        </p:nvSpPr>
        <p:spPr>
          <a:xfrm>
            <a:off x="2103621" y="6375679"/>
            <a:ext cx="3482178" cy="345796"/>
          </a:xfrm>
        </p:spPr>
        <p:txBody>
          <a:bodyPr/>
          <a:lstStyle/>
          <a:p>
            <a:endParaRPr lang="en-GB" dirty="0"/>
          </a:p>
        </p:txBody>
      </p:sp>
      <p:sp>
        <p:nvSpPr>
          <p:cNvPr id="7" name="Slide Number Placeholder 6"/>
          <p:cNvSpPr>
            <a:spLocks noGrp="1"/>
          </p:cNvSpPr>
          <p:nvPr>
            <p:ph type="sldNum" sz="quarter" idx="12"/>
          </p:nvPr>
        </p:nvSpPr>
        <p:spPr>
          <a:xfrm>
            <a:off x="5687568" y="6375679"/>
            <a:ext cx="1234440" cy="345796"/>
          </a:xfrm>
        </p:spPr>
        <p:txBody>
          <a:bodyPr/>
          <a:lstStyle/>
          <a:p>
            <a:fld id="{2DC3C0B9-92DE-4545-B7D7-F91359FEA9E0}" type="slidenum">
              <a:rPr lang="en-GB" smtClean="0"/>
              <a:t>‹#›</a:t>
            </a:fld>
            <a:endParaRPr lang="en-GB" dirty="0"/>
          </a:p>
        </p:txBody>
      </p:sp>
    </p:spTree>
    <p:extLst>
      <p:ext uri="{BB962C8B-B14F-4D97-AF65-F5344CB8AC3E}">
        <p14:creationId xmlns:p14="http://schemas.microsoft.com/office/powerpoint/2010/main" val="162876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457F05D0-4D7F-40D1-84FF-5030B47DFE02}" type="datetimeFigureOut">
              <a:rPr lang="en-GB" smtClean="0"/>
              <a:t>04/03/2021</a:t>
            </a:fld>
            <a:endParaRPr lang="en-GB"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GB"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2DC3C0B9-92DE-4545-B7D7-F91359FEA9E0}" type="slidenum">
              <a:rPr lang="en-GB" smtClean="0"/>
              <a:t>‹#›</a:t>
            </a:fld>
            <a:endParaRPr lang="en-GB"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5182654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hyperlink" Target="http://euromaidanpress.com/2017/11/17/historical-finds-from-kyivan-rus-era-under-threat-in-centre-of-kyiv/" TargetMode="Externa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en-GB" dirty="0" smtClean="0"/>
              <a:t>Pre-history</a:t>
            </a:r>
            <a:endParaRPr lang="en-GB" dirty="0"/>
          </a:p>
        </p:txBody>
      </p:sp>
      <p:sp>
        <p:nvSpPr>
          <p:cNvPr id="3" name="Подзаголовок 2"/>
          <p:cNvSpPr>
            <a:spLocks noGrp="1"/>
          </p:cNvSpPr>
          <p:nvPr>
            <p:ph type="subTitle" idx="1"/>
          </p:nvPr>
        </p:nvSpPr>
        <p:spPr>
          <a:xfrm>
            <a:off x="613954" y="5812970"/>
            <a:ext cx="11312434" cy="771789"/>
          </a:xfrm>
        </p:spPr>
        <p:txBody>
          <a:bodyPr>
            <a:noAutofit/>
          </a:bodyPr>
          <a:lstStyle/>
          <a:p>
            <a:r>
              <a:rPr lang="en-GB" sz="2800" dirty="0" smtClean="0">
                <a:solidFill>
                  <a:schemeClr val="accent1">
                    <a:lumMod val="60000"/>
                    <a:lumOff val="40000"/>
                  </a:schemeClr>
                </a:solidFill>
                <a:effectLst>
                  <a:outerShdw blurRad="38100" dist="38100" dir="2700000" algn="tl">
                    <a:srgbClr val="000000">
                      <a:alpha val="43137"/>
                    </a:srgbClr>
                  </a:outerShdw>
                </a:effectLst>
              </a:rPr>
              <a:t>Virtual tour round </a:t>
            </a:r>
            <a:r>
              <a:rPr lang="en-GB" sz="2800" dirty="0" smtClean="0">
                <a:solidFill>
                  <a:schemeClr val="accent1">
                    <a:lumMod val="60000"/>
                    <a:lumOff val="40000"/>
                  </a:schemeClr>
                </a:solidFill>
                <a:effectLst>
                  <a:outerShdw blurRad="38100" dist="38100" dir="2700000" algn="tl">
                    <a:srgbClr val="000000">
                      <a:alpha val="43137"/>
                    </a:srgbClr>
                  </a:outerShdw>
                </a:effectLst>
              </a:rPr>
              <a:t>local museums in Ukraine</a:t>
            </a:r>
            <a:endParaRPr lang="en-GB" sz="2800" dirty="0">
              <a:solidFill>
                <a:schemeClr val="accent1">
                  <a:lumMod val="60000"/>
                  <a:lumOff val="40000"/>
                </a:schemeClr>
              </a:solidFill>
              <a:effectLst>
                <a:outerShdw blurRad="38100" dist="38100" dir="2700000" algn="tl">
                  <a:srgbClr val="000000">
                    <a:alpha val="43137"/>
                  </a:srgbClr>
                </a:outerShdw>
              </a:effectLst>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465" y="0"/>
            <a:ext cx="2132277" cy="1857762"/>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9060" y="0"/>
            <a:ext cx="2142940" cy="1698171"/>
          </a:xfrm>
          <a:prstGeom prst="rect">
            <a:avLst/>
          </a:prstGeom>
        </p:spPr>
      </p:pic>
    </p:spTree>
    <p:extLst>
      <p:ext uri="{BB962C8B-B14F-4D97-AF65-F5344CB8AC3E}">
        <p14:creationId xmlns:p14="http://schemas.microsoft.com/office/powerpoint/2010/main" val="772108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1" y="174700"/>
            <a:ext cx="5904410" cy="1425501"/>
          </a:xfrm>
        </p:spPr>
        <p:txBody>
          <a:bodyPr>
            <a:normAutofit fontScale="90000"/>
          </a:bodyPr>
          <a:lstStyle/>
          <a:p>
            <a:pPr algn="ctr"/>
            <a:r>
              <a:rPr lang="en-US" sz="4000" b="1" dirty="0" smtClean="0">
                <a:solidFill>
                  <a:schemeClr val="accent1">
                    <a:lumMod val="50000"/>
                  </a:schemeClr>
                </a:solidFill>
                <a:latin typeface="Algerian" panose="04020705040A02060702" pitchFamily="82" charset="0"/>
              </a:rPr>
              <a:t>archaeological finds</a:t>
            </a:r>
            <a:br>
              <a:rPr lang="en-US" sz="4000" b="1" dirty="0" smtClean="0">
                <a:solidFill>
                  <a:schemeClr val="accent1">
                    <a:lumMod val="50000"/>
                  </a:schemeClr>
                </a:solidFill>
                <a:latin typeface="Algerian" panose="04020705040A02060702" pitchFamily="82" charset="0"/>
              </a:rPr>
            </a:br>
            <a:r>
              <a:rPr lang="en-US" sz="4000" b="1" dirty="0" smtClean="0">
                <a:solidFill>
                  <a:schemeClr val="accent1">
                    <a:lumMod val="50000"/>
                  </a:schemeClr>
                </a:solidFill>
                <a:latin typeface="Algerian" panose="04020705040A02060702" pitchFamily="82" charset="0"/>
              </a:rPr>
              <a:t> </a:t>
            </a:r>
            <a:r>
              <a:rPr lang="en-US" sz="4000" b="1" dirty="0">
                <a:solidFill>
                  <a:schemeClr val="accent1">
                    <a:lumMod val="50000"/>
                  </a:schemeClr>
                </a:solidFill>
                <a:latin typeface="Algerian" panose="04020705040A02060702" pitchFamily="82" charset="0"/>
              </a:rPr>
              <a:t>of Ukraine</a:t>
            </a:r>
            <a:r>
              <a:rPr lang="en-US" b="1" dirty="0">
                <a:solidFill>
                  <a:schemeClr val="accent1">
                    <a:lumMod val="50000"/>
                  </a:schemeClr>
                </a:solidFill>
              </a:rPr>
              <a:t/>
            </a:r>
            <a:br>
              <a:rPr lang="en-US" b="1" dirty="0">
                <a:solidFill>
                  <a:schemeClr val="accent1">
                    <a:lumMod val="50000"/>
                  </a:schemeClr>
                </a:solidFill>
              </a:rPr>
            </a:br>
            <a:endParaRPr lang="en-GB" b="1" dirty="0">
              <a:solidFill>
                <a:schemeClr val="accent1">
                  <a:lumMod val="50000"/>
                </a:schemeClr>
              </a:solidFill>
            </a:endParaRPr>
          </a:p>
        </p:txBody>
      </p:sp>
      <p:sp>
        <p:nvSpPr>
          <p:cNvPr id="3" name="Объект 2"/>
          <p:cNvSpPr>
            <a:spLocks noGrp="1"/>
          </p:cNvSpPr>
          <p:nvPr>
            <p:ph idx="1"/>
          </p:nvPr>
        </p:nvSpPr>
        <p:spPr>
          <a:xfrm>
            <a:off x="6910251" y="2063931"/>
            <a:ext cx="4730695" cy="2189644"/>
          </a:xfrm>
        </p:spPr>
        <p:txBody>
          <a:bodyPr>
            <a:normAutofit fontScale="32500" lnSpcReduction="20000"/>
          </a:bodyPr>
          <a:lstStyle/>
          <a:p>
            <a:endParaRPr lang="en-US" dirty="0"/>
          </a:p>
          <a:p>
            <a:pPr marL="0" indent="0" algn="r">
              <a:buNone/>
            </a:pPr>
            <a:r>
              <a:rPr lang="en-US" sz="3500" dirty="0">
                <a:solidFill>
                  <a:schemeClr val="tx1"/>
                </a:solidFill>
                <a:latin typeface="Gill Sans MT" panose="020B0502020104020203"/>
                <a:cs typeface="Times New Roman" panose="02020603050405020304" pitchFamily="18" charset="0"/>
              </a:rPr>
              <a:t>Photo © galinfo.com.ua</a:t>
            </a:r>
          </a:p>
          <a:p>
            <a:pPr algn="r"/>
            <a:endParaRPr lang="en-US" sz="3500" dirty="0">
              <a:solidFill>
                <a:schemeClr val="tx1"/>
              </a:solidFill>
              <a:latin typeface="Gill Sans MT" panose="020B0502020104020203"/>
              <a:cs typeface="Times New Roman" panose="02020603050405020304" pitchFamily="18" charset="0"/>
            </a:endParaRPr>
          </a:p>
          <a:p>
            <a:pPr marL="0" indent="0">
              <a:buNone/>
            </a:pPr>
            <a:r>
              <a:rPr lang="en-US" sz="4300" b="1" dirty="0">
                <a:solidFill>
                  <a:schemeClr val="tx2">
                    <a:lumMod val="90000"/>
                    <a:lumOff val="10000"/>
                  </a:schemeClr>
                </a:solidFill>
                <a:latin typeface="Gill Sans MT" panose="020B0502020104020203"/>
                <a:cs typeface="Times New Roman" panose="02020603050405020304" pitchFamily="18" charset="0"/>
              </a:rPr>
              <a:t>This antique ring with the image of Achilles was found in the Poltava region. To be more precise, the Scythian burial ground in the Pereshchepino tract, near Belsk, Kotelevo district, Poltava region, became the place of detection. The ring shows a chariot with a pair of horses, led by </a:t>
            </a:r>
            <a:r>
              <a:rPr lang="en-US" sz="4300" b="1" dirty="0" smtClean="0">
                <a:solidFill>
                  <a:schemeClr val="tx2">
                    <a:lumMod val="90000"/>
                    <a:lumOff val="10000"/>
                  </a:schemeClr>
                </a:solidFill>
                <a:latin typeface="Gill Sans MT" panose="020B0502020104020203"/>
                <a:cs typeface="Times New Roman" panose="02020603050405020304" pitchFamily="18" charset="0"/>
              </a:rPr>
              <a:t>Achilles.</a:t>
            </a:r>
            <a:r>
              <a:rPr lang="en-US" dirty="0" smtClean="0"/>
              <a:t>.</a:t>
            </a:r>
            <a:endParaRPr lang="en-GB" dirty="0"/>
          </a:p>
        </p:txBody>
      </p:sp>
      <p:pic>
        <p:nvPicPr>
          <p:cNvPr id="4" name="Рисунок 3"/>
          <p:cNvPicPr>
            <a:picLocks noChangeAspect="1"/>
          </p:cNvPicPr>
          <p:nvPr/>
        </p:nvPicPr>
        <p:blipFill>
          <a:blip r:embed="rId3"/>
          <a:stretch>
            <a:fillRect/>
          </a:stretch>
        </p:blipFill>
        <p:spPr>
          <a:xfrm>
            <a:off x="6694188" y="89792"/>
            <a:ext cx="3232534" cy="2546729"/>
          </a:xfrm>
          <a:prstGeom prst="rect">
            <a:avLst/>
          </a:prstGeom>
        </p:spPr>
      </p:pic>
      <p:pic>
        <p:nvPicPr>
          <p:cNvPr id="5" name="Рисунок 4"/>
          <p:cNvPicPr>
            <a:picLocks noChangeAspect="1"/>
          </p:cNvPicPr>
          <p:nvPr/>
        </p:nvPicPr>
        <p:blipFill>
          <a:blip r:embed="rId4"/>
          <a:stretch>
            <a:fillRect/>
          </a:stretch>
        </p:blipFill>
        <p:spPr>
          <a:xfrm>
            <a:off x="1098096" y="1832593"/>
            <a:ext cx="3304086" cy="2268408"/>
          </a:xfrm>
          <a:prstGeom prst="rect">
            <a:avLst/>
          </a:prstGeom>
        </p:spPr>
      </p:pic>
      <p:sp>
        <p:nvSpPr>
          <p:cNvPr id="6" name="Прямоугольник 5"/>
          <p:cNvSpPr/>
          <p:nvPr/>
        </p:nvSpPr>
        <p:spPr>
          <a:xfrm rot="10800000" flipV="1">
            <a:off x="914401" y="4101001"/>
            <a:ext cx="4415244" cy="1969770"/>
          </a:xfrm>
          <a:prstGeom prst="rect">
            <a:avLst/>
          </a:prstGeom>
        </p:spPr>
        <p:txBody>
          <a:bodyPr wrap="square">
            <a:spAutoFit/>
          </a:bodyPr>
          <a:lstStyle/>
          <a:p>
            <a:r>
              <a:rPr lang="en-US" sz="1200" dirty="0" smtClean="0"/>
              <a:t>Photo © galinfo.com.ua</a:t>
            </a:r>
          </a:p>
          <a:p>
            <a:endParaRPr lang="en-US" sz="1200" dirty="0" smtClean="0"/>
          </a:p>
          <a:p>
            <a:r>
              <a:rPr lang="en-US" sz="1400" b="1" dirty="0" smtClean="0">
                <a:solidFill>
                  <a:schemeClr val="tx2">
                    <a:lumMod val="90000"/>
                    <a:lumOff val="10000"/>
                  </a:schemeClr>
                </a:solidFill>
              </a:rPr>
              <a:t>In the village of Zeleny Yar, Kola District, Ivano-Frankivsk Region, a local resident Victor Spivak stumbled upon a silicon spear. The man uprooted the old stump when he saw the tip of the spear. He immediately reported the discovery to employees of the local history museum. According to researchers, the find is 10 000-40 000 years.</a:t>
            </a:r>
            <a:endParaRPr lang="en-GB" sz="1400" b="1" dirty="0">
              <a:solidFill>
                <a:schemeClr val="tx2">
                  <a:lumMod val="90000"/>
                  <a:lumOff val="10000"/>
                </a:schemeClr>
              </a:solidFill>
            </a:endParaRPr>
          </a:p>
        </p:txBody>
      </p:sp>
      <p:pic>
        <p:nvPicPr>
          <p:cNvPr id="7" name="Рисунок 6"/>
          <p:cNvPicPr>
            <a:picLocks noChangeAspect="1"/>
          </p:cNvPicPr>
          <p:nvPr/>
        </p:nvPicPr>
        <p:blipFill>
          <a:blip r:embed="rId5"/>
          <a:stretch>
            <a:fillRect/>
          </a:stretch>
        </p:blipFill>
        <p:spPr>
          <a:xfrm>
            <a:off x="5521524" y="4253574"/>
            <a:ext cx="3361218" cy="2604425"/>
          </a:xfrm>
          <a:prstGeom prst="rect">
            <a:avLst/>
          </a:prstGeom>
        </p:spPr>
      </p:pic>
      <p:sp>
        <p:nvSpPr>
          <p:cNvPr id="8" name="Прямоугольник 7"/>
          <p:cNvSpPr/>
          <p:nvPr/>
        </p:nvSpPr>
        <p:spPr>
          <a:xfrm>
            <a:off x="8882742" y="4441371"/>
            <a:ext cx="3017522" cy="2246769"/>
          </a:xfrm>
          <a:prstGeom prst="rect">
            <a:avLst/>
          </a:prstGeom>
        </p:spPr>
        <p:txBody>
          <a:bodyPr wrap="square">
            <a:spAutoFit/>
          </a:bodyPr>
          <a:lstStyle/>
          <a:p>
            <a:r>
              <a:rPr lang="en-US" sz="1400" b="1" dirty="0" smtClean="0">
                <a:solidFill>
                  <a:schemeClr val="tx2">
                    <a:lumMod val="90000"/>
                    <a:lumOff val="10000"/>
                  </a:schemeClr>
                </a:solidFill>
              </a:rPr>
              <a:t>A bronze overlay dated to the 6th-7th centuries was revealed during the study of the multi-layer settlement of Markovici-1 in Volyn. It represents a figured plate - the main element of a specific type of zoomorphic jewelry that was part of the so-called "treasure ants" - a special group of antiquities of the early Slavs. </a:t>
            </a:r>
            <a:endParaRPr lang="en-GB" sz="1400" b="1" dirty="0">
              <a:solidFill>
                <a:schemeClr val="tx2">
                  <a:lumMod val="90000"/>
                  <a:lumOff val="10000"/>
                </a:schemeClr>
              </a:solidFill>
            </a:endParaRPr>
          </a:p>
        </p:txBody>
      </p:sp>
    </p:spTree>
    <p:extLst>
      <p:ext uri="{BB962C8B-B14F-4D97-AF65-F5344CB8AC3E}">
        <p14:creationId xmlns:p14="http://schemas.microsoft.com/office/powerpoint/2010/main" val="2086664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1678" y="382385"/>
            <a:ext cx="10178322" cy="956558"/>
          </a:xfrm>
        </p:spPr>
        <p:txBody>
          <a:bodyPr>
            <a:noAutofit/>
          </a:bodyPr>
          <a:lstStyle/>
          <a:p>
            <a:pPr algn="ctr"/>
            <a:r>
              <a:rPr lang="en-US" sz="4000" b="1" dirty="0">
                <a:solidFill>
                  <a:schemeClr val="tx2">
                    <a:lumMod val="50000"/>
                    <a:lumOff val="50000"/>
                  </a:schemeClr>
                </a:solidFill>
                <a:latin typeface="Algerian" panose="04020705040A02060702" pitchFamily="82" charset="0"/>
                <a:hlinkClick r:id="rId2"/>
              </a:rPr>
              <a:t>Historical finds from Kyivan Rus</a:t>
            </a:r>
            <a:r>
              <a:rPr lang="en-US" sz="4000" b="1" dirty="0">
                <a:solidFill>
                  <a:schemeClr val="tx2">
                    <a:lumMod val="50000"/>
                    <a:lumOff val="50000"/>
                  </a:schemeClr>
                </a:solidFill>
                <a:latin typeface="Algerian" panose="04020705040A02060702" pitchFamily="82" charset="0"/>
              </a:rPr>
              <a:t/>
            </a:r>
            <a:br>
              <a:rPr lang="en-US" sz="4000" b="1" dirty="0">
                <a:solidFill>
                  <a:schemeClr val="tx2">
                    <a:lumMod val="50000"/>
                    <a:lumOff val="50000"/>
                  </a:schemeClr>
                </a:solidFill>
                <a:latin typeface="Algerian" panose="04020705040A02060702" pitchFamily="82" charset="0"/>
              </a:rPr>
            </a:br>
            <a:endParaRPr lang="en-GB" sz="4000" dirty="0">
              <a:solidFill>
                <a:schemeClr val="tx2">
                  <a:lumMod val="50000"/>
                  <a:lumOff val="50000"/>
                </a:schemeClr>
              </a:solidFill>
              <a:latin typeface="Algerian" panose="04020705040A02060702" pitchFamily="82" charset="0"/>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2628" y="1753246"/>
            <a:ext cx="2035629" cy="1888270"/>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3514" y="1425246"/>
            <a:ext cx="3667413" cy="2599516"/>
          </a:xfrm>
          <a:prstGeom prst="rect">
            <a:avLst/>
          </a:prstGeom>
        </p:spPr>
      </p:pic>
      <p:sp>
        <p:nvSpPr>
          <p:cNvPr id="7" name="Прямоугольник 6"/>
          <p:cNvSpPr/>
          <p:nvPr/>
        </p:nvSpPr>
        <p:spPr>
          <a:xfrm>
            <a:off x="7873515" y="1055914"/>
            <a:ext cx="3667412" cy="369332"/>
          </a:xfrm>
          <a:prstGeom prst="rect">
            <a:avLst/>
          </a:prstGeom>
        </p:spPr>
        <p:txBody>
          <a:bodyPr wrap="square">
            <a:spAutoFit/>
          </a:bodyPr>
          <a:lstStyle/>
          <a:p>
            <a:pPr algn="ctr"/>
            <a:r>
              <a:rPr lang="en-US" b="1" dirty="0" smtClean="0">
                <a:solidFill>
                  <a:schemeClr val="tx2">
                    <a:lumMod val="90000"/>
                    <a:lumOff val="10000"/>
                  </a:schemeClr>
                </a:solidFill>
                <a:latin typeface="Agency FB" panose="020B0503020202020204" pitchFamily="34" charset="0"/>
              </a:rPr>
              <a:t>Glass bracelets</a:t>
            </a:r>
            <a:endParaRPr lang="en-GB" b="1" dirty="0">
              <a:solidFill>
                <a:schemeClr val="tx2">
                  <a:lumMod val="90000"/>
                  <a:lumOff val="10000"/>
                </a:schemeClr>
              </a:solidFill>
              <a:latin typeface="Agency FB" panose="020B0503020202020204" pitchFamily="34" charset="0"/>
            </a:endParaRPr>
          </a:p>
        </p:txBody>
      </p:sp>
      <p:sp>
        <p:nvSpPr>
          <p:cNvPr id="8" name="Прямоугольник 7"/>
          <p:cNvSpPr/>
          <p:nvPr/>
        </p:nvSpPr>
        <p:spPr>
          <a:xfrm rot="10800000" flipV="1">
            <a:off x="4495800" y="1202480"/>
            <a:ext cx="2538919" cy="369332"/>
          </a:xfrm>
          <a:prstGeom prst="rect">
            <a:avLst/>
          </a:prstGeom>
        </p:spPr>
        <p:txBody>
          <a:bodyPr wrap="square">
            <a:spAutoFit/>
          </a:bodyPr>
          <a:lstStyle/>
          <a:p>
            <a:pPr algn="ctr"/>
            <a:r>
              <a:rPr lang="en-GB" b="1" dirty="0" smtClean="0">
                <a:solidFill>
                  <a:schemeClr val="tx2">
                    <a:lumMod val="90000"/>
                    <a:lumOff val="10000"/>
                  </a:schemeClr>
                </a:solidFill>
                <a:latin typeface="Agency FB" panose="020B0503020202020204" pitchFamily="34" charset="0"/>
              </a:rPr>
              <a:t>Coin of Vladimir the Great</a:t>
            </a:r>
            <a:endParaRPr lang="en-GB" b="1" dirty="0">
              <a:solidFill>
                <a:schemeClr val="tx2">
                  <a:lumMod val="90000"/>
                  <a:lumOff val="10000"/>
                </a:schemeClr>
              </a:solidFill>
              <a:latin typeface="Agency FB" panose="020B0503020202020204" pitchFamily="34" charset="0"/>
            </a:endParaRPr>
          </a:p>
        </p:txBody>
      </p:sp>
      <p:sp>
        <p:nvSpPr>
          <p:cNvPr id="9" name="Прямоугольник 8"/>
          <p:cNvSpPr/>
          <p:nvPr/>
        </p:nvSpPr>
        <p:spPr>
          <a:xfrm>
            <a:off x="1371600" y="1055914"/>
            <a:ext cx="2623457" cy="646331"/>
          </a:xfrm>
          <a:prstGeom prst="rect">
            <a:avLst/>
          </a:prstGeom>
        </p:spPr>
        <p:txBody>
          <a:bodyPr wrap="square">
            <a:spAutoFit/>
          </a:bodyPr>
          <a:lstStyle/>
          <a:p>
            <a:pPr algn="ctr"/>
            <a:r>
              <a:rPr lang="nl-NL" b="1" dirty="0">
                <a:solidFill>
                  <a:schemeClr val="tx2">
                    <a:lumMod val="90000"/>
                    <a:lumOff val="10000"/>
                  </a:schemeClr>
                </a:solidFill>
                <a:latin typeface="Agency FB" panose="020B0503020202020204" pitchFamily="34" charset="0"/>
              </a:rPr>
              <a:t>Srebrennik </a:t>
            </a:r>
            <a:r>
              <a:rPr lang="nl-NL" b="1" dirty="0" smtClean="0">
                <a:solidFill>
                  <a:schemeClr val="tx2">
                    <a:lumMod val="90000"/>
                    <a:lumOff val="10000"/>
                  </a:schemeClr>
                </a:solidFill>
                <a:latin typeface="Agency FB" panose="020B0503020202020204" pitchFamily="34" charset="0"/>
              </a:rPr>
              <a:t>Kyivan Rus</a:t>
            </a:r>
          </a:p>
          <a:p>
            <a:pPr algn="ctr"/>
            <a:r>
              <a:rPr lang="nl-NL" b="1" dirty="0" smtClean="0">
                <a:solidFill>
                  <a:schemeClr val="tx2">
                    <a:lumMod val="90000"/>
                    <a:lumOff val="10000"/>
                  </a:schemeClr>
                </a:solidFill>
                <a:latin typeface="Agency FB" panose="020B0503020202020204" pitchFamily="34" charset="0"/>
              </a:rPr>
              <a:t> </a:t>
            </a:r>
            <a:r>
              <a:rPr lang="nl-NL" b="1" dirty="0">
                <a:solidFill>
                  <a:schemeClr val="tx2">
                    <a:lumMod val="90000"/>
                    <a:lumOff val="10000"/>
                  </a:schemeClr>
                </a:solidFill>
                <a:latin typeface="Agency FB" panose="020B0503020202020204" pitchFamily="34" charset="0"/>
              </a:rPr>
              <a:t>(862 - 1240)</a:t>
            </a:r>
            <a:endParaRPr lang="en-GB" b="1" dirty="0">
              <a:solidFill>
                <a:schemeClr val="tx2">
                  <a:lumMod val="90000"/>
                  <a:lumOff val="10000"/>
                </a:schemeClr>
              </a:solidFill>
              <a:latin typeface="Agency FB" panose="020B0503020202020204" pitchFamily="34" charset="0"/>
            </a:endParaRPr>
          </a:p>
        </p:txBody>
      </p:sp>
      <p:pic>
        <p:nvPicPr>
          <p:cNvPr id="10" name="Рисунок 9"/>
          <p:cNvPicPr>
            <a:picLocks noChangeAspect="1"/>
          </p:cNvPicPr>
          <p:nvPr/>
        </p:nvPicPr>
        <p:blipFill>
          <a:blip r:embed="rId5"/>
          <a:stretch>
            <a:fillRect/>
          </a:stretch>
        </p:blipFill>
        <p:spPr>
          <a:xfrm>
            <a:off x="1251678" y="1753246"/>
            <a:ext cx="2678285" cy="1296596"/>
          </a:xfrm>
          <a:prstGeom prst="rect">
            <a:avLst/>
          </a:prstGeom>
        </p:spPr>
      </p:pic>
      <p:sp>
        <p:nvSpPr>
          <p:cNvPr id="11" name="Объект 10"/>
          <p:cNvSpPr>
            <a:spLocks noGrp="1"/>
          </p:cNvSpPr>
          <p:nvPr>
            <p:ph idx="1"/>
          </p:nvPr>
        </p:nvSpPr>
        <p:spPr>
          <a:xfrm>
            <a:off x="3450771" y="6237514"/>
            <a:ext cx="4691743" cy="505946"/>
          </a:xfrm>
        </p:spPr>
        <p:txBody>
          <a:bodyPr>
            <a:normAutofit/>
          </a:bodyPr>
          <a:lstStyle/>
          <a:p>
            <a:pPr marL="0" indent="0" algn="ctr">
              <a:buNone/>
            </a:pPr>
            <a:r>
              <a:rPr lang="en-GB" sz="1800" b="1" dirty="0">
                <a:solidFill>
                  <a:schemeClr val="tx2">
                    <a:lumMod val="90000"/>
                    <a:lumOff val="10000"/>
                  </a:schemeClr>
                </a:solidFill>
                <a:latin typeface="Agency FB" panose="020B0503020202020204" pitchFamily="34" charset="0"/>
              </a:rPr>
              <a:t>S</a:t>
            </a:r>
            <a:r>
              <a:rPr lang="en-GB" sz="1800" b="1" dirty="0" smtClean="0">
                <a:solidFill>
                  <a:schemeClr val="tx2">
                    <a:lumMod val="90000"/>
                    <a:lumOff val="10000"/>
                  </a:schemeClr>
                </a:solidFill>
                <a:latin typeface="Agency FB" panose="020B0503020202020204" pitchFamily="34" charset="0"/>
              </a:rPr>
              <a:t>ix unique royal seals found under </a:t>
            </a:r>
            <a:r>
              <a:rPr lang="en-US" sz="1800" b="1" dirty="0" smtClean="0">
                <a:solidFill>
                  <a:schemeClr val="tx2">
                    <a:lumMod val="90000"/>
                    <a:lumOff val="10000"/>
                  </a:schemeClr>
                </a:solidFill>
                <a:latin typeface="Agency FB" panose="020B0503020202020204" pitchFamily="34" charset="0"/>
              </a:rPr>
              <a:t>Poshtova Square, Kyiv</a:t>
            </a:r>
            <a:endParaRPr lang="en-GB" sz="1800" b="1" dirty="0">
              <a:solidFill>
                <a:schemeClr val="tx2">
                  <a:lumMod val="90000"/>
                  <a:lumOff val="10000"/>
                </a:schemeClr>
              </a:solidFill>
            </a:endParaRPr>
          </a:p>
        </p:txBody>
      </p:sp>
      <p:pic>
        <p:nvPicPr>
          <p:cNvPr id="12" name="Рисунок 11"/>
          <p:cNvPicPr>
            <a:picLocks noChangeAspect="1"/>
          </p:cNvPicPr>
          <p:nvPr/>
        </p:nvPicPr>
        <p:blipFill>
          <a:blip r:embed="rId6"/>
          <a:stretch>
            <a:fillRect/>
          </a:stretch>
        </p:blipFill>
        <p:spPr>
          <a:xfrm>
            <a:off x="1317806" y="3244334"/>
            <a:ext cx="2546027" cy="1327666"/>
          </a:xfrm>
          <a:prstGeom prst="rect">
            <a:avLst/>
          </a:prstGeom>
        </p:spPr>
      </p:pic>
      <p:pic>
        <p:nvPicPr>
          <p:cNvPr id="13" name="Рисунок 12"/>
          <p:cNvPicPr>
            <a:picLocks noChangeAspect="1"/>
          </p:cNvPicPr>
          <p:nvPr/>
        </p:nvPicPr>
        <p:blipFill>
          <a:blip r:embed="rId7"/>
          <a:stretch>
            <a:fillRect/>
          </a:stretch>
        </p:blipFill>
        <p:spPr>
          <a:xfrm>
            <a:off x="3995057" y="4197365"/>
            <a:ext cx="3630010" cy="2040149"/>
          </a:xfrm>
          <a:prstGeom prst="rect">
            <a:avLst/>
          </a:prstGeom>
        </p:spPr>
      </p:pic>
    </p:spTree>
    <p:extLst>
      <p:ext uri="{BB962C8B-B14F-4D97-AF65-F5344CB8AC3E}">
        <p14:creationId xmlns:p14="http://schemas.microsoft.com/office/powerpoint/2010/main" val="2014851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fontAlgn="base"/>
            <a:r>
              <a:rPr lang="en-US" sz="3600" dirty="0" smtClean="0">
                <a:solidFill>
                  <a:schemeClr val="tx2">
                    <a:lumMod val="50000"/>
                    <a:lumOff val="50000"/>
                  </a:schemeClr>
                </a:solidFill>
                <a:latin typeface="Algerian" panose="04020705040A02060702" pitchFamily="82" charset="0"/>
              </a:rPr>
              <a:t>ancient </a:t>
            </a:r>
            <a:r>
              <a:rPr lang="en-US" sz="3600" dirty="0">
                <a:solidFill>
                  <a:schemeClr val="tx2">
                    <a:lumMod val="50000"/>
                    <a:lumOff val="50000"/>
                  </a:schemeClr>
                </a:solidFill>
                <a:latin typeface="Algerian" panose="04020705040A02060702" pitchFamily="82" charset="0"/>
              </a:rPr>
              <a:t>Greek </a:t>
            </a:r>
            <a:r>
              <a:rPr lang="en-US" sz="3600" dirty="0" smtClean="0">
                <a:solidFill>
                  <a:schemeClr val="tx2">
                    <a:lumMod val="50000"/>
                    <a:lumOff val="50000"/>
                  </a:schemeClr>
                </a:solidFill>
                <a:latin typeface="Algerian" panose="04020705040A02060702" pitchFamily="82" charset="0"/>
              </a:rPr>
              <a:t>exhibits</a:t>
            </a:r>
            <a:br>
              <a:rPr lang="en-US" sz="3600" dirty="0" smtClean="0">
                <a:solidFill>
                  <a:schemeClr val="tx2">
                    <a:lumMod val="50000"/>
                    <a:lumOff val="50000"/>
                  </a:schemeClr>
                </a:solidFill>
                <a:latin typeface="Algerian" panose="04020705040A02060702" pitchFamily="82" charset="0"/>
              </a:rPr>
            </a:br>
            <a:r>
              <a:rPr lang="en-US" sz="3600" dirty="0" smtClean="0">
                <a:solidFill>
                  <a:schemeClr val="tx2">
                    <a:lumMod val="50000"/>
                    <a:lumOff val="50000"/>
                  </a:schemeClr>
                </a:solidFill>
                <a:latin typeface="Algerian" panose="04020705040A02060702" pitchFamily="82" charset="0"/>
              </a:rPr>
              <a:t> </a:t>
            </a:r>
            <a:r>
              <a:rPr lang="en-US" sz="3600" dirty="0">
                <a:solidFill>
                  <a:schemeClr val="tx2">
                    <a:lumMod val="50000"/>
                    <a:lumOff val="50000"/>
                  </a:schemeClr>
                </a:solidFill>
                <a:latin typeface="Algerian" panose="04020705040A02060702" pitchFamily="82" charset="0"/>
              </a:rPr>
              <a:t>at the Odesa Archeological Museum</a:t>
            </a:r>
          </a:p>
        </p:txBody>
      </p:sp>
      <p:pic>
        <p:nvPicPr>
          <p:cNvPr id="1026" name="Picture 2" descr="Image -- An ancient Greek exhibit at the Odesa Archeological Museu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81945" y="1578427"/>
            <a:ext cx="7358742" cy="4637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243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GB" dirty="0" smtClean="0"/>
              <a:t>the village of doroshivtsi</a:t>
            </a:r>
            <a:endParaRPr lang="en-GB" dirty="0"/>
          </a:p>
        </p:txBody>
      </p:sp>
      <p:sp>
        <p:nvSpPr>
          <p:cNvPr id="3" name="Объект 2"/>
          <p:cNvSpPr>
            <a:spLocks noGrp="1"/>
          </p:cNvSpPr>
          <p:nvPr>
            <p:ph idx="1"/>
          </p:nvPr>
        </p:nvSpPr>
        <p:spPr>
          <a:xfrm>
            <a:off x="6453051" y="1240971"/>
            <a:ext cx="5486399" cy="5199018"/>
          </a:xfrm>
        </p:spPr>
        <p:txBody>
          <a:bodyPr>
            <a:noAutofit/>
          </a:bodyPr>
          <a:lstStyle/>
          <a:p>
            <a:pPr marL="0" indent="0">
              <a:buNone/>
            </a:pPr>
            <a:r>
              <a:rPr lang="en-US" sz="2400" b="1" dirty="0">
                <a:solidFill>
                  <a:schemeClr val="tx2">
                    <a:lumMod val="75000"/>
                    <a:lumOff val="25000"/>
                  </a:schemeClr>
                </a:solidFill>
              </a:rPr>
              <a:t>A mammoth tusk was found in the </a:t>
            </a:r>
            <a:r>
              <a:rPr lang="en-US" sz="2400" b="1" u="sng" dirty="0">
                <a:solidFill>
                  <a:schemeClr val="tx2">
                    <a:lumMod val="75000"/>
                    <a:lumOff val="25000"/>
                  </a:schemeClr>
                </a:solidFill>
                <a:effectLst>
                  <a:outerShdw blurRad="38100" dist="38100" dir="2700000" algn="tl">
                    <a:srgbClr val="000000">
                      <a:alpha val="43137"/>
                    </a:srgbClr>
                  </a:outerShdw>
                </a:effectLst>
              </a:rPr>
              <a:t>Chernivtsi region</a:t>
            </a:r>
            <a:r>
              <a:rPr lang="en-US" sz="2400" b="1" dirty="0">
                <a:solidFill>
                  <a:schemeClr val="tx2">
                    <a:lumMod val="75000"/>
                    <a:lumOff val="25000"/>
                  </a:schemeClr>
                </a:solidFill>
              </a:rPr>
              <a:t>. The age of the unique find is more than 22 thousand </a:t>
            </a:r>
            <a:r>
              <a:rPr lang="en-US" sz="2400" b="1" dirty="0" smtClean="0">
                <a:solidFill>
                  <a:schemeClr val="tx2">
                    <a:lumMod val="75000"/>
                    <a:lumOff val="25000"/>
                  </a:schemeClr>
                </a:solidFill>
              </a:rPr>
              <a:t>years old. </a:t>
            </a:r>
            <a:r>
              <a:rPr lang="en-US" sz="2400" b="1" dirty="0">
                <a:solidFill>
                  <a:schemeClr val="tx2">
                    <a:lumMod val="75000"/>
                    <a:lumOff val="25000"/>
                  </a:schemeClr>
                </a:solidFill>
              </a:rPr>
              <a:t>It is known that a rare archeological artifact with scratched images of deer and labyrinths was found near the village of Doroshivtsi. Along with the tusk, they also found whole points made of mammoth tusk and reindeer bones. According to the archaeologists, this indicates that ancient hunters knew the technology for processing this material</a:t>
            </a:r>
            <a:r>
              <a:rPr lang="en-US" sz="2400" b="1" dirty="0" smtClean="0">
                <a:solidFill>
                  <a:schemeClr val="tx2">
                    <a:lumMod val="75000"/>
                    <a:lumOff val="25000"/>
                  </a:schemeClr>
                </a:solidFill>
              </a:rPr>
              <a:t>.</a:t>
            </a:r>
            <a:endParaRPr lang="en-US" sz="2400" b="1" dirty="0">
              <a:solidFill>
                <a:schemeClr val="tx2">
                  <a:lumMod val="75000"/>
                  <a:lumOff val="25000"/>
                </a:schemeClr>
              </a:solidFill>
            </a:endParaRPr>
          </a:p>
        </p:txBody>
      </p:sp>
      <p:pic>
        <p:nvPicPr>
          <p:cNvPr id="4" name="Рисунок 3"/>
          <p:cNvPicPr>
            <a:picLocks noChangeAspect="1"/>
          </p:cNvPicPr>
          <p:nvPr/>
        </p:nvPicPr>
        <p:blipFill>
          <a:blip r:embed="rId2"/>
          <a:stretch>
            <a:fillRect/>
          </a:stretch>
        </p:blipFill>
        <p:spPr>
          <a:xfrm>
            <a:off x="1139466" y="1240971"/>
            <a:ext cx="5201373" cy="5594988"/>
          </a:xfrm>
          <a:prstGeom prst="rect">
            <a:avLst/>
          </a:prstGeom>
        </p:spPr>
      </p:pic>
    </p:spTree>
    <p:extLst>
      <p:ext uri="{BB962C8B-B14F-4D97-AF65-F5344CB8AC3E}">
        <p14:creationId xmlns:p14="http://schemas.microsoft.com/office/powerpoint/2010/main" val="3849533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1678" y="382385"/>
            <a:ext cx="10178322" cy="1054529"/>
          </a:xfrm>
        </p:spPr>
        <p:txBody>
          <a:bodyPr/>
          <a:lstStyle/>
          <a:p>
            <a:pPr algn="ctr"/>
            <a:r>
              <a:rPr lang="en-US" b="1" dirty="0">
                <a:solidFill>
                  <a:schemeClr val="tx2">
                    <a:lumMod val="90000"/>
                    <a:lumOff val="10000"/>
                  </a:schemeClr>
                </a:solidFill>
              </a:rPr>
              <a:t>the village of Komariv</a:t>
            </a:r>
            <a:endParaRPr lang="en-GB" dirty="0"/>
          </a:p>
        </p:txBody>
      </p:sp>
      <p:sp>
        <p:nvSpPr>
          <p:cNvPr id="3" name="Объект 2"/>
          <p:cNvSpPr>
            <a:spLocks noGrp="1"/>
          </p:cNvSpPr>
          <p:nvPr>
            <p:ph idx="1"/>
          </p:nvPr>
        </p:nvSpPr>
        <p:spPr>
          <a:xfrm>
            <a:off x="1567543" y="5499462"/>
            <a:ext cx="10241279" cy="1175657"/>
          </a:xfrm>
        </p:spPr>
        <p:txBody>
          <a:bodyPr>
            <a:normAutofit/>
          </a:bodyPr>
          <a:lstStyle/>
          <a:p>
            <a:pPr marL="0" lvl="0" indent="0" algn="ctr" eaLnBrk="0" fontAlgn="base" hangingPunct="0">
              <a:lnSpc>
                <a:spcPct val="100000"/>
              </a:lnSpc>
              <a:spcBef>
                <a:spcPct val="0"/>
              </a:spcBef>
              <a:spcAft>
                <a:spcPct val="0"/>
              </a:spcAft>
              <a:buClrTx/>
              <a:buNone/>
            </a:pPr>
            <a:r>
              <a:rPr lang="en-US" altLang="uk-UA" b="1" dirty="0" smtClean="0">
                <a:solidFill>
                  <a:schemeClr val="tx2">
                    <a:lumMod val="90000"/>
                    <a:lumOff val="10000"/>
                  </a:schemeClr>
                </a:solidFill>
                <a:latin typeface="Arial" panose="020B0604020202020204" pitchFamily="34" charset="0"/>
                <a:cs typeface="Arial" panose="020B0604020202020204" pitchFamily="34" charset="0"/>
              </a:rPr>
              <a:t>I</a:t>
            </a:r>
            <a:r>
              <a:rPr lang="uk-UA" altLang="uk-UA" b="1" dirty="0" smtClean="0">
                <a:solidFill>
                  <a:schemeClr val="tx2">
                    <a:lumMod val="90000"/>
                    <a:lumOff val="10000"/>
                  </a:schemeClr>
                </a:solidFill>
                <a:latin typeface="Arial" panose="020B0604020202020204" pitchFamily="34" charset="0"/>
                <a:cs typeface="Arial" panose="020B0604020202020204" pitchFamily="34" charset="0"/>
              </a:rPr>
              <a:t>n </a:t>
            </a:r>
            <a:r>
              <a:rPr lang="uk-UA" altLang="uk-UA" b="1" dirty="0">
                <a:solidFill>
                  <a:schemeClr val="tx2">
                    <a:lumMod val="90000"/>
                    <a:lumOff val="10000"/>
                  </a:schemeClr>
                </a:solidFill>
                <a:latin typeface="Arial" panose="020B0604020202020204" pitchFamily="34" charset="0"/>
                <a:cs typeface="Arial" panose="020B0604020202020204" pitchFamily="34" charset="0"/>
              </a:rPr>
              <a:t>the </a:t>
            </a:r>
            <a:r>
              <a:rPr lang="uk-UA" altLang="uk-UA" b="1" dirty="0" smtClean="0">
                <a:solidFill>
                  <a:schemeClr val="tx2">
                    <a:lumMod val="90000"/>
                    <a:lumOff val="10000"/>
                  </a:schemeClr>
                </a:solidFill>
                <a:latin typeface="Arial" panose="020B0604020202020204" pitchFamily="34" charset="0"/>
                <a:cs typeface="Arial" panose="020B0604020202020204" pitchFamily="34" charset="0"/>
              </a:rPr>
              <a:t>field </a:t>
            </a:r>
            <a:r>
              <a:rPr lang="uk-UA" altLang="uk-UA" b="1" dirty="0">
                <a:solidFill>
                  <a:schemeClr val="tx2">
                    <a:lumMod val="90000"/>
                    <a:lumOff val="10000"/>
                  </a:schemeClr>
                </a:solidFill>
                <a:latin typeface="Arial" panose="020B0604020202020204" pitchFamily="34" charset="0"/>
                <a:cs typeface="Arial" panose="020B0604020202020204" pitchFamily="34" charset="0"/>
              </a:rPr>
              <a:t>between the villages of Komariv and Dnistrivka, Kelmenets district, </a:t>
            </a:r>
            <a:r>
              <a:rPr lang="uk-UA" altLang="uk-UA" b="1" u="sng" dirty="0">
                <a:solidFill>
                  <a:schemeClr val="tx2">
                    <a:lumMod val="90000"/>
                    <a:lumOff val="1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Chernivtsi region</a:t>
            </a:r>
            <a:r>
              <a:rPr lang="uk-UA" altLang="uk-UA" b="1" dirty="0">
                <a:solidFill>
                  <a:schemeClr val="tx2">
                    <a:lumMod val="90000"/>
                    <a:lumOff val="10000"/>
                  </a:schemeClr>
                </a:solidFill>
                <a:latin typeface="Arial" panose="020B0604020202020204" pitchFamily="34" charset="0"/>
                <a:cs typeface="Arial" panose="020B0604020202020204" pitchFamily="34" charset="0"/>
              </a:rPr>
              <a:t>, the remains of a mysterious building of late Roman times (III-IV centuries </a:t>
            </a:r>
            <a:r>
              <a:rPr lang="uk-UA" altLang="uk-UA" b="1" dirty="0" smtClean="0">
                <a:solidFill>
                  <a:schemeClr val="tx2">
                    <a:lumMod val="90000"/>
                    <a:lumOff val="10000"/>
                  </a:schemeClr>
                </a:solidFill>
                <a:latin typeface="Arial" panose="020B0604020202020204" pitchFamily="34" charset="0"/>
                <a:cs typeface="Arial" panose="020B0604020202020204" pitchFamily="34" charset="0"/>
              </a:rPr>
              <a:t>AD)</a:t>
            </a:r>
            <a:r>
              <a:rPr lang="en-US" altLang="uk-UA" b="1" dirty="0" smtClean="0">
                <a:solidFill>
                  <a:schemeClr val="tx2">
                    <a:lumMod val="90000"/>
                    <a:lumOff val="10000"/>
                  </a:schemeClr>
                </a:solidFill>
                <a:latin typeface="Arial" panose="020B0604020202020204" pitchFamily="34" charset="0"/>
                <a:cs typeface="Arial" panose="020B0604020202020204" pitchFamily="34" charset="0"/>
              </a:rPr>
              <a:t> were </a:t>
            </a:r>
            <a:r>
              <a:rPr lang="uk-UA" altLang="uk-UA" b="1" dirty="0" smtClean="0">
                <a:solidFill>
                  <a:schemeClr val="tx2">
                    <a:lumMod val="90000"/>
                    <a:lumOff val="10000"/>
                  </a:schemeClr>
                </a:solidFill>
                <a:latin typeface="Arial" panose="020B0604020202020204" pitchFamily="34" charset="0"/>
                <a:cs typeface="Arial" panose="020B0604020202020204" pitchFamily="34" charset="0"/>
              </a:rPr>
              <a:t>excavated </a:t>
            </a:r>
            <a:r>
              <a:rPr lang="uk-UA" altLang="uk-UA" b="1" dirty="0">
                <a:solidFill>
                  <a:schemeClr val="tx2">
                    <a:lumMod val="90000"/>
                    <a:lumOff val="10000"/>
                  </a:schemeClr>
                </a:solidFill>
                <a:latin typeface="Arial" panose="020B0604020202020204" pitchFamily="34" charset="0"/>
                <a:cs typeface="Arial" panose="020B0604020202020204" pitchFamily="34" charset="0"/>
              </a:rPr>
              <a:t>by </a:t>
            </a:r>
            <a:r>
              <a:rPr lang="uk-UA" altLang="uk-UA" b="1" dirty="0" smtClean="0">
                <a:solidFill>
                  <a:schemeClr val="tx2">
                    <a:lumMod val="90000"/>
                    <a:lumOff val="10000"/>
                  </a:schemeClr>
                </a:solidFill>
                <a:latin typeface="Arial" panose="020B0604020202020204" pitchFamily="34" charset="0"/>
                <a:cs typeface="Arial" panose="020B0604020202020204" pitchFamily="34" charset="0"/>
              </a:rPr>
              <a:t>archaeologists. </a:t>
            </a:r>
            <a:endParaRPr lang="uk-UA" altLang="uk-UA" b="1" dirty="0">
              <a:solidFill>
                <a:schemeClr val="tx2">
                  <a:lumMod val="90000"/>
                  <a:lumOff val="10000"/>
                </a:schemeClr>
              </a:solidFill>
              <a:latin typeface="Arial" panose="020B0604020202020204" pitchFamily="34" charset="0"/>
              <a:cs typeface="Arial" panose="020B0604020202020204" pitchFamily="34" charset="0"/>
            </a:endParaRPr>
          </a:p>
        </p:txBody>
      </p:sp>
      <p:pic>
        <p:nvPicPr>
          <p:cNvPr id="5" name="Рисунок 4"/>
          <p:cNvPicPr>
            <a:picLocks noChangeAspect="1"/>
          </p:cNvPicPr>
          <p:nvPr/>
        </p:nvPicPr>
        <p:blipFill>
          <a:blip r:embed="rId3"/>
          <a:stretch>
            <a:fillRect/>
          </a:stretch>
        </p:blipFill>
        <p:spPr>
          <a:xfrm>
            <a:off x="2530839" y="1088596"/>
            <a:ext cx="7620000" cy="4286250"/>
          </a:xfrm>
          <a:prstGeom prst="rect">
            <a:avLst/>
          </a:prstGeom>
        </p:spPr>
      </p:pic>
    </p:spTree>
    <p:extLst>
      <p:ext uri="{BB962C8B-B14F-4D97-AF65-F5344CB8AC3E}">
        <p14:creationId xmlns:p14="http://schemas.microsoft.com/office/powerpoint/2010/main" val="3550109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1678" y="382385"/>
            <a:ext cx="10178322" cy="1054529"/>
          </a:xfrm>
        </p:spPr>
        <p:txBody>
          <a:bodyPr/>
          <a:lstStyle/>
          <a:p>
            <a:pPr algn="ctr"/>
            <a:r>
              <a:rPr lang="en-US" b="1" dirty="0">
                <a:solidFill>
                  <a:schemeClr val="tx2">
                    <a:lumMod val="90000"/>
                    <a:lumOff val="10000"/>
                  </a:schemeClr>
                </a:solidFill>
              </a:rPr>
              <a:t>the village of Komariv</a:t>
            </a:r>
            <a:endParaRPr lang="en-GB" dirty="0"/>
          </a:p>
        </p:txBody>
      </p:sp>
      <p:sp>
        <p:nvSpPr>
          <p:cNvPr id="3" name="Объект 2"/>
          <p:cNvSpPr>
            <a:spLocks noGrp="1"/>
          </p:cNvSpPr>
          <p:nvPr>
            <p:ph idx="1"/>
          </p:nvPr>
        </p:nvSpPr>
        <p:spPr>
          <a:xfrm>
            <a:off x="1251677" y="5199016"/>
            <a:ext cx="10557145" cy="1476103"/>
          </a:xfrm>
        </p:spPr>
        <p:txBody>
          <a:bodyPr>
            <a:normAutofit/>
          </a:bodyPr>
          <a:lstStyle/>
          <a:p>
            <a:pPr marL="0" indent="0" algn="ctr">
              <a:buNone/>
            </a:pPr>
            <a:r>
              <a:rPr lang="en-US" sz="2400" b="1" dirty="0" smtClean="0">
                <a:solidFill>
                  <a:schemeClr val="tx2">
                    <a:lumMod val="90000"/>
                    <a:lumOff val="10000"/>
                  </a:schemeClr>
                </a:solidFill>
                <a:latin typeface="Arial" panose="020B0604020202020204" pitchFamily="34" charset="0"/>
                <a:cs typeface="Arial" panose="020B0604020202020204" pitchFamily="34" charset="0"/>
              </a:rPr>
              <a:t>In </a:t>
            </a:r>
            <a:r>
              <a:rPr lang="en-US" sz="2400" b="1" dirty="0">
                <a:solidFill>
                  <a:schemeClr val="tx2">
                    <a:lumMod val="90000"/>
                    <a:lumOff val="10000"/>
                  </a:schemeClr>
                </a:solidFill>
                <a:latin typeface="Arial" panose="020B0604020202020204" pitchFamily="34" charset="0"/>
                <a:cs typeface="Arial" panose="020B0604020202020204" pitchFamily="34" charset="0"/>
              </a:rPr>
              <a:t>the village of Komariv, Kelmenets district, </a:t>
            </a:r>
            <a:r>
              <a:rPr lang="en-US" sz="2400" b="1" u="sng" dirty="0">
                <a:solidFill>
                  <a:schemeClr val="tx2">
                    <a:lumMod val="90000"/>
                    <a:lumOff val="1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Chernivtsi </a:t>
            </a:r>
            <a:r>
              <a:rPr lang="en-US" sz="2400" b="1" u="sng" dirty="0" smtClean="0">
                <a:solidFill>
                  <a:schemeClr val="tx2">
                    <a:lumMod val="90000"/>
                    <a:lumOff val="1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region</a:t>
            </a:r>
            <a:r>
              <a:rPr lang="en-US" sz="2400" b="1" dirty="0" smtClean="0">
                <a:solidFill>
                  <a:schemeClr val="tx2">
                    <a:lumMod val="90000"/>
                    <a:lumOff val="10000"/>
                  </a:schemeClr>
                </a:solidFill>
                <a:latin typeface="Arial" panose="020B0604020202020204" pitchFamily="34" charset="0"/>
                <a:cs typeface="Arial" panose="020B0604020202020204" pitchFamily="34" charset="0"/>
              </a:rPr>
              <a:t>, during the excavations</a:t>
            </a:r>
            <a:r>
              <a:rPr lang="en-US" sz="2400" b="1" dirty="0">
                <a:solidFill>
                  <a:schemeClr val="tx2">
                    <a:lumMod val="90000"/>
                    <a:lumOff val="10000"/>
                  </a:schemeClr>
                </a:solidFill>
                <a:latin typeface="Arial" panose="020B0604020202020204" pitchFamily="34" charset="0"/>
                <a:cs typeface="Arial" panose="020B0604020202020204" pitchFamily="34" charset="0"/>
              </a:rPr>
              <a:t>, archaeologists </a:t>
            </a:r>
            <a:r>
              <a:rPr lang="en-US" sz="2400" b="1" dirty="0" smtClean="0">
                <a:solidFill>
                  <a:schemeClr val="tx2">
                    <a:lumMod val="90000"/>
                    <a:lumOff val="10000"/>
                  </a:schemeClr>
                </a:solidFill>
                <a:latin typeface="Arial" panose="020B0604020202020204" pitchFamily="34" charset="0"/>
                <a:cs typeface="Arial" panose="020B0604020202020204" pitchFamily="34" charset="0"/>
              </a:rPr>
              <a:t>found these unique artifacts </a:t>
            </a:r>
            <a:r>
              <a:rPr lang="en-US" altLang="uk-UA" sz="2400" b="1" dirty="0" smtClean="0">
                <a:solidFill>
                  <a:schemeClr val="tx2">
                    <a:lumMod val="90000"/>
                    <a:lumOff val="10000"/>
                  </a:schemeClr>
                </a:solidFill>
                <a:latin typeface="Arial" panose="020B0604020202020204" pitchFamily="34" charset="0"/>
                <a:cs typeface="Arial" panose="020B0604020202020204" pitchFamily="34" charset="0"/>
              </a:rPr>
              <a:t>(</a:t>
            </a:r>
            <a:r>
              <a:rPr lang="en-US" altLang="uk-UA" sz="2400" b="1" dirty="0">
                <a:solidFill>
                  <a:schemeClr val="tx2">
                    <a:lumMod val="90000"/>
                    <a:lumOff val="10000"/>
                  </a:schemeClr>
                </a:solidFill>
                <a:latin typeface="Arial" panose="020B0604020202020204" pitchFamily="34" charset="0"/>
                <a:cs typeface="Arial" panose="020B0604020202020204" pitchFamily="34" charset="0"/>
              </a:rPr>
              <a:t>III c. A.D</a:t>
            </a:r>
            <a:r>
              <a:rPr lang="en-US" altLang="uk-UA" sz="2400" b="1" dirty="0" smtClean="0">
                <a:solidFill>
                  <a:schemeClr val="tx2">
                    <a:lumMod val="90000"/>
                    <a:lumOff val="10000"/>
                  </a:schemeClr>
                </a:solidFill>
                <a:latin typeface="Arial" panose="020B0604020202020204" pitchFamily="34" charset="0"/>
                <a:cs typeface="Arial" panose="020B0604020202020204" pitchFamily="34" charset="0"/>
              </a:rPr>
              <a:t>.)</a:t>
            </a:r>
            <a:r>
              <a:rPr lang="en-US" sz="2400" b="1" dirty="0" smtClean="0">
                <a:solidFill>
                  <a:schemeClr val="tx2">
                    <a:lumMod val="90000"/>
                    <a:lumOff val="10000"/>
                  </a:schemeClr>
                </a:solidFill>
                <a:latin typeface="Arial" panose="020B0604020202020204" pitchFamily="34" charset="0"/>
                <a:cs typeface="Arial" panose="020B0604020202020204" pitchFamily="34" charset="0"/>
              </a:rPr>
              <a:t>: </a:t>
            </a:r>
            <a:r>
              <a:rPr lang="en-US" altLang="uk-UA" sz="2400" b="1" dirty="0" smtClean="0">
                <a:solidFill>
                  <a:schemeClr val="tx2">
                    <a:lumMod val="90000"/>
                    <a:lumOff val="10000"/>
                  </a:schemeClr>
                </a:solidFill>
                <a:latin typeface="Arial" panose="020B0604020202020204" pitchFamily="34" charset="0"/>
                <a:cs typeface="Arial" panose="020B0604020202020204" pitchFamily="34" charset="0"/>
              </a:rPr>
              <a:t>parts of clay and glass vessels, Roman coins, spurs, etc. </a:t>
            </a:r>
            <a:endParaRPr lang="en-US" sz="2400" b="1" dirty="0">
              <a:solidFill>
                <a:schemeClr val="tx2">
                  <a:lumMod val="90000"/>
                  <a:lumOff val="10000"/>
                </a:schemeClr>
              </a:solidFill>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2"/>
          <a:stretch>
            <a:fillRect/>
          </a:stretch>
        </p:blipFill>
        <p:spPr>
          <a:xfrm>
            <a:off x="1107987" y="2024482"/>
            <a:ext cx="3398699" cy="2453662"/>
          </a:xfrm>
          <a:prstGeom prst="rect">
            <a:avLst/>
          </a:prstGeom>
        </p:spPr>
      </p:pic>
      <p:pic>
        <p:nvPicPr>
          <p:cNvPr id="6" name="Рисунок 5"/>
          <p:cNvPicPr>
            <a:picLocks noChangeAspect="1"/>
          </p:cNvPicPr>
          <p:nvPr/>
        </p:nvPicPr>
        <p:blipFill>
          <a:blip r:embed="rId3"/>
          <a:stretch>
            <a:fillRect/>
          </a:stretch>
        </p:blipFill>
        <p:spPr>
          <a:xfrm>
            <a:off x="8425542" y="1694906"/>
            <a:ext cx="3239588" cy="3112815"/>
          </a:xfrm>
          <a:prstGeom prst="rect">
            <a:avLst/>
          </a:prstGeom>
        </p:spPr>
      </p:pic>
      <p:pic>
        <p:nvPicPr>
          <p:cNvPr id="7" name="Рисунок 6"/>
          <p:cNvPicPr>
            <a:picLocks noChangeAspect="1"/>
          </p:cNvPicPr>
          <p:nvPr/>
        </p:nvPicPr>
        <p:blipFill>
          <a:blip r:embed="rId4"/>
          <a:stretch>
            <a:fillRect/>
          </a:stretch>
        </p:blipFill>
        <p:spPr>
          <a:xfrm>
            <a:off x="4819419" y="1694907"/>
            <a:ext cx="3293390" cy="3112815"/>
          </a:xfrm>
          <a:prstGeom prst="rect">
            <a:avLst/>
          </a:prstGeom>
        </p:spPr>
      </p:pic>
    </p:spTree>
    <p:extLst>
      <p:ext uri="{BB962C8B-B14F-4D97-AF65-F5344CB8AC3E}">
        <p14:creationId xmlns:p14="http://schemas.microsoft.com/office/powerpoint/2010/main" val="3078142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GB" dirty="0" smtClean="0">
                <a:solidFill>
                  <a:schemeClr val="tx2">
                    <a:lumMod val="75000"/>
                    <a:lumOff val="25000"/>
                  </a:schemeClr>
                </a:solidFill>
              </a:rPr>
              <a:t>The village of koroviy</a:t>
            </a:r>
            <a:endParaRPr lang="en-GB" dirty="0">
              <a:solidFill>
                <a:schemeClr val="tx2">
                  <a:lumMod val="75000"/>
                  <a:lumOff val="25000"/>
                </a:schemeClr>
              </a:solidFill>
            </a:endParaRPr>
          </a:p>
        </p:txBody>
      </p:sp>
      <p:sp>
        <p:nvSpPr>
          <p:cNvPr id="4" name="Rectangle 1"/>
          <p:cNvSpPr>
            <a:spLocks noGrp="1" noChangeArrowheads="1"/>
          </p:cNvSpPr>
          <p:nvPr>
            <p:ph idx="1"/>
          </p:nvPr>
        </p:nvSpPr>
        <p:spPr bwMode="auto">
          <a:xfrm>
            <a:off x="1502229" y="1594513"/>
            <a:ext cx="5212080" cy="470770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5870" rIns="0" bIns="-15870" numCol="1" anchor="ctr" anchorCtr="0" compatLnSpc="1">
            <a:prstTxWarp prst="textNoShape">
              <a:avLst/>
            </a:prstTxWarp>
            <a:spAutoFit/>
          </a:bodyPr>
          <a:lstStyle/>
          <a:p>
            <a:pPr marL="0" lvl="0" indent="0" algn="ctr" eaLnBrk="0" fontAlgn="base" hangingPunct="0">
              <a:lnSpc>
                <a:spcPct val="100000"/>
              </a:lnSpc>
              <a:spcBef>
                <a:spcPct val="0"/>
              </a:spcBef>
              <a:spcAft>
                <a:spcPct val="0"/>
              </a:spcAft>
              <a:buClrTx/>
              <a:buNone/>
            </a:pPr>
            <a:r>
              <a:rPr lang="en-US" altLang="uk-UA" sz="2800" b="1" dirty="0" smtClean="0">
                <a:solidFill>
                  <a:schemeClr val="tx2">
                    <a:lumMod val="90000"/>
                    <a:lumOff val="10000"/>
                  </a:schemeClr>
                </a:solidFill>
                <a:latin typeface="Google Sans"/>
              </a:rPr>
              <a:t>T</a:t>
            </a:r>
            <a:r>
              <a:rPr kumimoji="0" lang="en-US" altLang="uk-UA" sz="2800" b="1" i="0" u="none" strike="noStrike" cap="none" normalizeH="0" baseline="0" dirty="0" smtClean="0">
                <a:ln>
                  <a:noFill/>
                </a:ln>
                <a:solidFill>
                  <a:schemeClr val="tx2">
                    <a:lumMod val="90000"/>
                    <a:lumOff val="10000"/>
                  </a:schemeClr>
                </a:solidFill>
                <a:effectLst/>
                <a:latin typeface="Google Sans"/>
              </a:rPr>
              <a:t>he</a:t>
            </a:r>
            <a:r>
              <a:rPr kumimoji="0" lang="uk-UA" altLang="uk-UA" sz="2800" b="1" i="0" u="none" strike="noStrike" cap="none" normalizeH="0" baseline="0" dirty="0" smtClean="0">
                <a:ln>
                  <a:noFill/>
                </a:ln>
                <a:solidFill>
                  <a:schemeClr val="tx2">
                    <a:lumMod val="90000"/>
                    <a:lumOff val="10000"/>
                  </a:schemeClr>
                </a:solidFill>
                <a:effectLst/>
                <a:latin typeface="Google Sans"/>
              </a:rPr>
              <a:t> </a:t>
            </a:r>
            <a:r>
              <a:rPr kumimoji="0" lang="en-US" altLang="uk-UA" sz="2800" b="1" i="0" u="none" strike="noStrike" cap="none" normalizeH="0" baseline="0" dirty="0" smtClean="0">
                <a:ln>
                  <a:noFill/>
                </a:ln>
                <a:solidFill>
                  <a:schemeClr val="tx2">
                    <a:lumMod val="90000"/>
                    <a:lumOff val="10000"/>
                  </a:schemeClr>
                </a:solidFill>
                <a:effectLst/>
                <a:latin typeface="Google Sans"/>
              </a:rPr>
              <a:t>finds in</a:t>
            </a:r>
            <a:r>
              <a:rPr kumimoji="0" lang="uk-UA" altLang="uk-UA" sz="2800" b="1" i="0" u="none" strike="noStrike" cap="none" normalizeH="0" baseline="0" dirty="0" smtClean="0">
                <a:ln>
                  <a:noFill/>
                </a:ln>
                <a:solidFill>
                  <a:schemeClr val="tx2">
                    <a:lumMod val="90000"/>
                    <a:lumOff val="10000"/>
                  </a:schemeClr>
                </a:solidFill>
                <a:effectLst/>
                <a:latin typeface="Google Sans"/>
              </a:rPr>
              <a:t> the village of </a:t>
            </a:r>
            <a:r>
              <a:rPr lang="en-US" altLang="uk-UA" sz="2800" b="1" dirty="0" smtClean="0">
                <a:solidFill>
                  <a:schemeClr val="tx2">
                    <a:lumMod val="90000"/>
                    <a:lumOff val="10000"/>
                  </a:schemeClr>
                </a:solidFill>
                <a:latin typeface="Google Sans"/>
              </a:rPr>
              <a:t>K</a:t>
            </a:r>
            <a:r>
              <a:rPr kumimoji="0" lang="en-US" altLang="uk-UA" sz="2800" b="1" i="0" u="none" strike="noStrike" cap="none" normalizeH="0" baseline="0" dirty="0" smtClean="0">
                <a:ln>
                  <a:noFill/>
                </a:ln>
                <a:solidFill>
                  <a:schemeClr val="tx2">
                    <a:lumMod val="90000"/>
                    <a:lumOff val="10000"/>
                  </a:schemeClr>
                </a:solidFill>
                <a:effectLst/>
                <a:latin typeface="Google Sans"/>
              </a:rPr>
              <a:t>oroviy in the </a:t>
            </a:r>
            <a:r>
              <a:rPr kumimoji="0" lang="en-US" altLang="uk-UA" sz="2800" b="1" i="0" u="sng" strike="noStrike" cap="none" normalizeH="0" baseline="0" dirty="0" smtClean="0">
                <a:ln>
                  <a:noFill/>
                </a:ln>
                <a:solidFill>
                  <a:schemeClr val="tx2">
                    <a:lumMod val="90000"/>
                    <a:lumOff val="10000"/>
                  </a:schemeClr>
                </a:solidFill>
                <a:effectLst>
                  <a:outerShdw blurRad="38100" dist="38100" dir="2700000" algn="tl">
                    <a:srgbClr val="000000">
                      <a:alpha val="43137"/>
                    </a:srgbClr>
                  </a:outerShdw>
                </a:effectLst>
                <a:latin typeface="Google Sans"/>
              </a:rPr>
              <a:t>Chernivtsi region </a:t>
            </a:r>
            <a:r>
              <a:rPr kumimoji="0" lang="en-US" altLang="uk-UA" sz="2800" b="1" i="0" u="none" strike="noStrike" cap="none" normalizeH="0" baseline="0" dirty="0" smtClean="0">
                <a:ln>
                  <a:noFill/>
                </a:ln>
                <a:solidFill>
                  <a:schemeClr val="tx2">
                    <a:lumMod val="90000"/>
                    <a:lumOff val="10000"/>
                  </a:schemeClr>
                </a:solidFill>
                <a:effectLst/>
                <a:latin typeface="Google Sans"/>
              </a:rPr>
              <a:t>are two</a:t>
            </a:r>
            <a:r>
              <a:rPr kumimoji="0" lang="en-US" altLang="uk-UA" sz="2800" b="1" i="0" u="none" strike="noStrike" cap="none" normalizeH="0" dirty="0" smtClean="0">
                <a:ln>
                  <a:noFill/>
                </a:ln>
                <a:solidFill>
                  <a:schemeClr val="tx2">
                    <a:lumMod val="90000"/>
                    <a:lumOff val="10000"/>
                  </a:schemeClr>
                </a:solidFill>
                <a:effectLst/>
                <a:latin typeface="Google Sans"/>
              </a:rPr>
              <a:t> and a half thousand years old and </a:t>
            </a:r>
            <a:r>
              <a:rPr kumimoji="0" lang="en-US" altLang="uk-UA" sz="2800" b="1" i="0" u="none" strike="noStrike" cap="none" normalizeH="0" baseline="0" dirty="0" smtClean="0">
                <a:ln>
                  <a:noFill/>
                </a:ln>
                <a:solidFill>
                  <a:schemeClr val="tx2">
                    <a:lumMod val="90000"/>
                    <a:lumOff val="10000"/>
                  </a:schemeClr>
                </a:solidFill>
                <a:effectLst/>
                <a:latin typeface="Google Sans"/>
              </a:rPr>
              <a:t>include pieces of adornment, rings, coins</a:t>
            </a:r>
            <a:r>
              <a:rPr kumimoji="0" lang="uk-UA" altLang="uk-UA" sz="2800" b="1" i="0" u="none" strike="noStrike" cap="none" normalizeH="0" baseline="0" dirty="0" smtClean="0">
                <a:ln>
                  <a:noFill/>
                </a:ln>
                <a:solidFill>
                  <a:schemeClr val="tx2">
                    <a:lumMod val="90000"/>
                    <a:lumOff val="10000"/>
                  </a:schemeClr>
                </a:solidFill>
                <a:effectLst/>
                <a:latin typeface="Google Sans"/>
              </a:rPr>
              <a:t>. </a:t>
            </a:r>
            <a:endParaRPr kumimoji="0" lang="en-US" altLang="uk-UA" sz="2800" b="1" i="0" u="none" strike="noStrike" cap="none" normalizeH="0" baseline="0" dirty="0" smtClean="0">
              <a:ln>
                <a:noFill/>
              </a:ln>
              <a:solidFill>
                <a:schemeClr val="tx2">
                  <a:lumMod val="90000"/>
                  <a:lumOff val="10000"/>
                </a:schemeClr>
              </a:solidFill>
              <a:effectLst/>
              <a:latin typeface="Google Sans"/>
            </a:endParaRPr>
          </a:p>
          <a:p>
            <a:pPr marL="0" lvl="0" indent="0" algn="ctr" eaLnBrk="0" fontAlgn="base" hangingPunct="0">
              <a:lnSpc>
                <a:spcPct val="100000"/>
              </a:lnSpc>
              <a:spcBef>
                <a:spcPct val="0"/>
              </a:spcBef>
              <a:spcAft>
                <a:spcPct val="0"/>
              </a:spcAft>
              <a:buClrTx/>
              <a:buNone/>
            </a:pPr>
            <a:r>
              <a:rPr lang="en-US" altLang="uk-UA" sz="2800" b="1" dirty="0" smtClean="0">
                <a:solidFill>
                  <a:schemeClr val="tx2">
                    <a:lumMod val="90000"/>
                    <a:lumOff val="10000"/>
                  </a:schemeClr>
                </a:solidFill>
                <a:latin typeface="Google Sans"/>
              </a:rPr>
              <a:t>In </a:t>
            </a:r>
            <a:r>
              <a:rPr lang="en-US" altLang="uk-UA" sz="2800" b="1" dirty="0">
                <a:solidFill>
                  <a:schemeClr val="tx2">
                    <a:lumMod val="90000"/>
                    <a:lumOff val="10000"/>
                  </a:schemeClr>
                </a:solidFill>
                <a:latin typeface="Google Sans"/>
              </a:rPr>
              <a:t>the vicinity of the village there are settlements of Trypillia culture (III </a:t>
            </a:r>
            <a:r>
              <a:rPr lang="en-US" altLang="uk-UA" sz="2800" b="1" dirty="0" smtClean="0">
                <a:solidFill>
                  <a:schemeClr val="tx2">
                    <a:lumMod val="90000"/>
                    <a:lumOff val="10000"/>
                  </a:schemeClr>
                </a:solidFill>
                <a:latin typeface="Google Sans"/>
              </a:rPr>
              <a:t>BC</a:t>
            </a:r>
            <a:r>
              <a:rPr lang="en-US" altLang="uk-UA" sz="2800" b="1" dirty="0">
                <a:solidFill>
                  <a:schemeClr val="tx2">
                    <a:lumMod val="90000"/>
                    <a:lumOff val="10000"/>
                  </a:schemeClr>
                </a:solidFill>
                <a:latin typeface="Google Sans"/>
              </a:rPr>
              <a:t>), Bronze Age (II </a:t>
            </a:r>
            <a:r>
              <a:rPr lang="en-US" altLang="uk-UA" sz="2800" b="1" dirty="0" smtClean="0">
                <a:solidFill>
                  <a:schemeClr val="tx2">
                    <a:lumMod val="90000"/>
                    <a:lumOff val="10000"/>
                  </a:schemeClr>
                </a:solidFill>
                <a:latin typeface="Google Sans"/>
              </a:rPr>
              <a:t>BC</a:t>
            </a:r>
            <a:r>
              <a:rPr lang="en-US" altLang="uk-UA" sz="2800" b="1" dirty="0">
                <a:solidFill>
                  <a:schemeClr val="tx2">
                    <a:lumMod val="90000"/>
                    <a:lumOff val="10000"/>
                  </a:schemeClr>
                </a:solidFill>
                <a:latin typeface="Google Sans"/>
              </a:rPr>
              <a:t>) and Slavs (VIII-X centuries AD).</a:t>
            </a:r>
            <a:endParaRPr kumimoji="0" lang="uk-UA" altLang="uk-UA" sz="2800" b="0" i="0" u="none" strike="noStrike" cap="none" normalizeH="0" baseline="0" dirty="0" smtClean="0">
              <a:ln>
                <a:noFill/>
              </a:ln>
              <a:solidFill>
                <a:schemeClr val="tx1"/>
              </a:solidFill>
              <a:effectLst/>
              <a:latin typeface="Arial" panose="020B0604020202020204" pitchFamily="34" charset="0"/>
            </a:endParaRPr>
          </a:p>
        </p:txBody>
      </p:sp>
      <p:pic>
        <p:nvPicPr>
          <p:cNvPr id="5" name="Рисунок 4"/>
          <p:cNvPicPr>
            <a:picLocks noChangeAspect="1"/>
          </p:cNvPicPr>
          <p:nvPr/>
        </p:nvPicPr>
        <p:blipFill>
          <a:blip r:embed="rId2"/>
          <a:stretch>
            <a:fillRect/>
          </a:stretch>
        </p:blipFill>
        <p:spPr>
          <a:xfrm>
            <a:off x="6831874" y="1874517"/>
            <a:ext cx="4937760" cy="3171007"/>
          </a:xfrm>
          <a:prstGeom prst="rect">
            <a:avLst/>
          </a:prstGeom>
        </p:spPr>
      </p:pic>
    </p:spTree>
    <p:extLst>
      <p:ext uri="{BB962C8B-B14F-4D97-AF65-F5344CB8AC3E}">
        <p14:creationId xmlns:p14="http://schemas.microsoft.com/office/powerpoint/2010/main" val="3240541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4036" y="168965"/>
            <a:ext cx="6799988" cy="690488"/>
          </a:xfrm>
        </p:spPr>
        <p:txBody>
          <a:bodyPr>
            <a:normAutofit fontScale="90000"/>
          </a:bodyPr>
          <a:lstStyle/>
          <a:p>
            <a:pPr algn="ctr"/>
            <a:r>
              <a:rPr lang="en-GB" dirty="0" smtClean="0"/>
              <a:t>Village of </a:t>
            </a:r>
            <a:r>
              <a:rPr lang="en-GB" dirty="0" err="1" smtClean="0"/>
              <a:t>Shypyntsi</a:t>
            </a:r>
            <a:endParaRPr lang="en-GB" dirty="0"/>
          </a:p>
        </p:txBody>
      </p:sp>
      <p:sp>
        <p:nvSpPr>
          <p:cNvPr id="3" name="Объект 2"/>
          <p:cNvSpPr>
            <a:spLocks noGrp="1"/>
          </p:cNvSpPr>
          <p:nvPr>
            <p:ph idx="1"/>
          </p:nvPr>
        </p:nvSpPr>
        <p:spPr>
          <a:xfrm>
            <a:off x="1341783" y="4456981"/>
            <a:ext cx="5903843" cy="1398994"/>
          </a:xfrm>
        </p:spPr>
        <p:txBody>
          <a:bodyPr>
            <a:normAutofit fontScale="92500" lnSpcReduction="20000"/>
          </a:bodyPr>
          <a:lstStyle/>
          <a:p>
            <a:pPr marL="0" indent="0" algn="ctr">
              <a:buNone/>
            </a:pPr>
            <a:r>
              <a:rPr lang="uk-UA" b="1" dirty="0">
                <a:solidFill>
                  <a:schemeClr val="accent1">
                    <a:lumMod val="75000"/>
                  </a:schemeClr>
                </a:solidFill>
                <a:latin typeface="Arial" panose="020B0604020202020204" pitchFamily="34" charset="0"/>
                <a:cs typeface="Arial" panose="020B0604020202020204" pitchFamily="34" charset="0"/>
              </a:rPr>
              <a:t>The Museum of Trypillia Culture in the Kitsman </a:t>
            </a:r>
            <a:r>
              <a:rPr lang="en-US" b="1" dirty="0">
                <a:solidFill>
                  <a:schemeClr val="accent1">
                    <a:lumMod val="75000"/>
                  </a:schemeClr>
                </a:solidFill>
                <a:latin typeface="Arial" panose="020B0604020202020204" pitchFamily="34" charset="0"/>
                <a:cs typeface="Arial" panose="020B0604020202020204" pitchFamily="34" charset="0"/>
              </a:rPr>
              <a:t>district, Chernivtsi region,</a:t>
            </a:r>
            <a:r>
              <a:rPr lang="uk-UA" b="1" dirty="0">
                <a:solidFill>
                  <a:schemeClr val="accent1">
                    <a:lumMod val="75000"/>
                  </a:schemeClr>
                </a:solidFill>
                <a:latin typeface="Arial" panose="020B0604020202020204" pitchFamily="34" charset="0"/>
                <a:cs typeface="Arial" panose="020B0604020202020204" pitchFamily="34" charset="0"/>
              </a:rPr>
              <a:t> </a:t>
            </a:r>
            <a:r>
              <a:rPr lang="uk-UA" b="1" dirty="0">
                <a:solidFill>
                  <a:schemeClr val="accent1">
                    <a:lumMod val="75000"/>
                  </a:schemeClr>
                </a:solidFill>
                <a:latin typeface="Arial" panose="020B0604020202020204" pitchFamily="34" charset="0"/>
                <a:cs typeface="Arial" panose="020B0604020202020204" pitchFamily="34" charset="0"/>
              </a:rPr>
              <a:t>preserves the remains of </a:t>
            </a:r>
            <a:r>
              <a:rPr lang="uk-UA" b="1" dirty="0">
                <a:solidFill>
                  <a:schemeClr val="accent1">
                    <a:lumMod val="75000"/>
                  </a:schemeClr>
                </a:solidFill>
                <a:latin typeface="Arial" panose="020B0604020202020204" pitchFamily="34" charset="0"/>
                <a:cs typeface="Arial" panose="020B0604020202020204" pitchFamily="34" charset="0"/>
              </a:rPr>
              <a:t>exhibits, </a:t>
            </a:r>
            <a:r>
              <a:rPr lang="uk-UA" b="1" dirty="0">
                <a:solidFill>
                  <a:schemeClr val="accent1">
                    <a:lumMod val="75000"/>
                  </a:schemeClr>
                </a:solidFill>
                <a:latin typeface="Arial" panose="020B0604020202020204" pitchFamily="34" charset="0"/>
                <a:cs typeface="Arial" panose="020B0604020202020204" pitchFamily="34" charset="0"/>
              </a:rPr>
              <a:t>which are more than VI millennium old. </a:t>
            </a:r>
            <a:r>
              <a:rPr lang="en-US" b="1" dirty="0">
                <a:solidFill>
                  <a:schemeClr val="accent1">
                    <a:lumMod val="75000"/>
                  </a:schemeClr>
                </a:solidFill>
                <a:latin typeface="Arial" panose="020B0604020202020204" pitchFamily="34" charset="0"/>
                <a:cs typeface="Arial" panose="020B0604020202020204" pitchFamily="34" charset="0"/>
              </a:rPr>
              <a:t>Here, v</a:t>
            </a:r>
            <a:r>
              <a:rPr lang="uk-UA" b="1" dirty="0">
                <a:solidFill>
                  <a:schemeClr val="accent1">
                    <a:lumMod val="75000"/>
                  </a:schemeClr>
                </a:solidFill>
                <a:latin typeface="Arial" panose="020B0604020202020204" pitchFamily="34" charset="0"/>
                <a:cs typeface="Arial" panose="020B0604020202020204" pitchFamily="34" charset="0"/>
              </a:rPr>
              <a:t>isitors </a:t>
            </a:r>
            <a:r>
              <a:rPr lang="uk-UA" b="1" dirty="0">
                <a:solidFill>
                  <a:schemeClr val="accent1">
                    <a:lumMod val="75000"/>
                  </a:schemeClr>
                </a:solidFill>
                <a:latin typeface="Arial" panose="020B0604020202020204" pitchFamily="34" charset="0"/>
                <a:cs typeface="Arial" panose="020B0604020202020204" pitchFamily="34" charset="0"/>
              </a:rPr>
              <a:t>can better imagine the spirit of the Trypillia era.</a:t>
            </a:r>
          </a:p>
        </p:txBody>
      </p:sp>
      <p:pic>
        <p:nvPicPr>
          <p:cNvPr id="4" name="Рисунок 3"/>
          <p:cNvPicPr>
            <a:picLocks noChangeAspect="1"/>
          </p:cNvPicPr>
          <p:nvPr/>
        </p:nvPicPr>
        <p:blipFill>
          <a:blip r:embed="rId2"/>
          <a:stretch>
            <a:fillRect/>
          </a:stretch>
        </p:blipFill>
        <p:spPr>
          <a:xfrm>
            <a:off x="7525546" y="3302581"/>
            <a:ext cx="3834581" cy="2553394"/>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3"/>
          <a:stretch>
            <a:fillRect/>
          </a:stretch>
        </p:blipFill>
        <p:spPr>
          <a:xfrm>
            <a:off x="7406277" y="168965"/>
            <a:ext cx="4322439" cy="3133616"/>
          </a:xfrm>
          <a:prstGeom prst="rect">
            <a:avLst/>
          </a:prstGeom>
          <a:ln>
            <a:noFill/>
          </a:ln>
          <a:effectLst>
            <a:outerShdw blurRad="292100" dist="139700" dir="2700000" algn="tl" rotWithShape="0">
              <a:srgbClr val="333333">
                <a:alpha val="65000"/>
              </a:srgbClr>
            </a:outerShdw>
          </a:effectLst>
        </p:spPr>
      </p:pic>
      <p:pic>
        <p:nvPicPr>
          <p:cNvPr id="8" name="Рисунок 7"/>
          <p:cNvPicPr>
            <a:picLocks noChangeAspect="1"/>
          </p:cNvPicPr>
          <p:nvPr/>
        </p:nvPicPr>
        <p:blipFill>
          <a:blip r:embed="rId4"/>
          <a:stretch>
            <a:fillRect/>
          </a:stretch>
        </p:blipFill>
        <p:spPr>
          <a:xfrm>
            <a:off x="1630592" y="661882"/>
            <a:ext cx="5486876" cy="3859102"/>
          </a:xfrm>
          <a:prstGeom prst="rect">
            <a:avLst/>
          </a:prstGeom>
        </p:spPr>
      </p:pic>
    </p:spTree>
    <p:extLst>
      <p:ext uri="{BB962C8B-B14F-4D97-AF65-F5344CB8AC3E}">
        <p14:creationId xmlns:p14="http://schemas.microsoft.com/office/powerpoint/2010/main" val="3247106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1678" y="1"/>
            <a:ext cx="10178322" cy="914399"/>
          </a:xfrm>
        </p:spPr>
        <p:txBody>
          <a:bodyPr>
            <a:normAutofit/>
          </a:bodyPr>
          <a:lstStyle/>
          <a:p>
            <a:pPr algn="ctr"/>
            <a:r>
              <a:rPr lang="en-US" sz="3200" b="1" dirty="0" smtClean="0">
                <a:solidFill>
                  <a:schemeClr val="tx2">
                    <a:lumMod val="50000"/>
                    <a:lumOff val="50000"/>
                  </a:schemeClr>
                </a:solidFill>
                <a:effectLst>
                  <a:outerShdw blurRad="38100" dist="38100" dir="2700000" algn="tl">
                    <a:srgbClr val="000000">
                      <a:alpha val="43137"/>
                    </a:srgbClr>
                  </a:outerShdw>
                </a:effectLst>
                <a:latin typeface="Algerian" panose="04020705040A02060702" pitchFamily="82" charset="0"/>
              </a:rPr>
              <a:t>Shypyntsi Museum</a:t>
            </a:r>
            <a:r>
              <a:rPr lang="en-US" sz="2800" b="1" dirty="0" smtClean="0">
                <a:solidFill>
                  <a:schemeClr val="tx2">
                    <a:lumMod val="50000"/>
                    <a:lumOff val="50000"/>
                  </a:schemeClr>
                </a:solidFill>
                <a:effectLst>
                  <a:outerShdw blurRad="38100" dist="38100" dir="2700000" algn="tl">
                    <a:srgbClr val="000000">
                      <a:alpha val="43137"/>
                    </a:srgbClr>
                  </a:outerShdw>
                </a:effectLst>
                <a:latin typeface="Algerian" panose="04020705040A02060702" pitchFamily="82" charset="0"/>
              </a:rPr>
              <a:t>, </a:t>
            </a:r>
            <a:r>
              <a:rPr lang="en-US" sz="2800" b="1" dirty="0">
                <a:solidFill>
                  <a:schemeClr val="tx2">
                    <a:lumMod val="50000"/>
                    <a:lumOff val="50000"/>
                  </a:schemeClr>
                </a:solidFill>
                <a:effectLst>
                  <a:outerShdw blurRad="38100" dist="38100" dir="2700000" algn="tl">
                    <a:srgbClr val="000000">
                      <a:alpha val="43137"/>
                    </a:srgbClr>
                  </a:outerShdw>
                </a:effectLst>
                <a:latin typeface="Algerian" panose="04020705040A02060702" pitchFamily="82" charset="0"/>
              </a:rPr>
              <a:t/>
            </a:r>
            <a:br>
              <a:rPr lang="en-US" sz="2800" b="1" dirty="0">
                <a:solidFill>
                  <a:schemeClr val="tx2">
                    <a:lumMod val="50000"/>
                    <a:lumOff val="50000"/>
                  </a:schemeClr>
                </a:solidFill>
                <a:effectLst>
                  <a:outerShdw blurRad="38100" dist="38100" dir="2700000" algn="tl">
                    <a:srgbClr val="000000">
                      <a:alpha val="43137"/>
                    </a:srgbClr>
                  </a:outerShdw>
                </a:effectLst>
                <a:latin typeface="Algerian" panose="04020705040A02060702" pitchFamily="82" charset="0"/>
              </a:rPr>
            </a:br>
            <a:r>
              <a:rPr lang="en-US" sz="2200" b="1" dirty="0">
                <a:solidFill>
                  <a:schemeClr val="tx2">
                    <a:lumMod val="50000"/>
                    <a:lumOff val="50000"/>
                  </a:schemeClr>
                </a:solidFill>
                <a:effectLst>
                  <a:outerShdw blurRad="38100" dist="38100" dir="2700000" algn="tl">
                    <a:srgbClr val="000000">
                      <a:alpha val="43137"/>
                    </a:srgbClr>
                  </a:outerShdw>
                </a:effectLst>
                <a:latin typeface="Algerian" panose="04020705040A02060702" pitchFamily="82" charset="0"/>
              </a:rPr>
              <a:t>Chernivtsi region, Ukraine</a:t>
            </a:r>
            <a:endParaRPr lang="en-GB" sz="2200" dirty="0"/>
          </a:p>
        </p:txBody>
      </p:sp>
      <p:pic>
        <p:nvPicPr>
          <p:cNvPr id="5" name="Рисунок 4"/>
          <p:cNvPicPr>
            <a:picLocks noChangeAspect="1"/>
          </p:cNvPicPr>
          <p:nvPr/>
        </p:nvPicPr>
        <p:blipFill>
          <a:blip r:embed="rId3"/>
          <a:stretch>
            <a:fillRect/>
          </a:stretch>
        </p:blipFill>
        <p:spPr>
          <a:xfrm>
            <a:off x="4983037" y="3687805"/>
            <a:ext cx="4456562" cy="3170195"/>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208" y="914400"/>
            <a:ext cx="3815163" cy="2594113"/>
          </a:xfrm>
          <a:prstGeom prst="rect">
            <a:avLst/>
          </a:prstGeom>
          <a:ln>
            <a:noFill/>
          </a:ln>
          <a:effectLst>
            <a:outerShdw blurRad="292100" dist="139700" dir="2700000" algn="tl" rotWithShape="0">
              <a:srgbClr val="333333">
                <a:alpha val="65000"/>
              </a:srgbClr>
            </a:outerShdw>
          </a:effectLst>
        </p:spPr>
      </p:pic>
      <p:sp>
        <p:nvSpPr>
          <p:cNvPr id="3" name="Прямоугольник 2"/>
          <p:cNvSpPr/>
          <p:nvPr/>
        </p:nvSpPr>
        <p:spPr>
          <a:xfrm>
            <a:off x="9439599" y="1188719"/>
            <a:ext cx="2460663" cy="5016758"/>
          </a:xfrm>
          <a:prstGeom prst="rect">
            <a:avLst/>
          </a:prstGeom>
        </p:spPr>
        <p:txBody>
          <a:bodyPr wrap="square">
            <a:spAutoFit/>
          </a:bodyPr>
          <a:lstStyle/>
          <a:p>
            <a:r>
              <a:rPr lang="en-US" altLang="uk-UA" sz="2000" b="1" dirty="0">
                <a:solidFill>
                  <a:schemeClr val="tx2">
                    <a:lumMod val="90000"/>
                    <a:lumOff val="10000"/>
                  </a:schemeClr>
                </a:solidFill>
                <a:latin typeface="Google Sans"/>
              </a:rPr>
              <a:t>The</a:t>
            </a:r>
            <a:r>
              <a:rPr lang="uk-UA" altLang="uk-UA" sz="2000" b="1" dirty="0">
                <a:solidFill>
                  <a:schemeClr val="tx2">
                    <a:lumMod val="90000"/>
                    <a:lumOff val="10000"/>
                  </a:schemeClr>
                </a:solidFill>
                <a:latin typeface="Google Sans"/>
              </a:rPr>
              <a:t> </a:t>
            </a:r>
            <a:r>
              <a:rPr lang="en-US" altLang="uk-UA" sz="2000" b="1" dirty="0">
                <a:solidFill>
                  <a:schemeClr val="tx2">
                    <a:lumMod val="90000"/>
                    <a:lumOff val="10000"/>
                  </a:schemeClr>
                </a:solidFill>
                <a:latin typeface="Google Sans"/>
              </a:rPr>
              <a:t>excavations</a:t>
            </a:r>
            <a:r>
              <a:rPr lang="uk-UA" altLang="uk-UA" sz="2000" b="1" dirty="0">
                <a:solidFill>
                  <a:schemeClr val="tx2">
                    <a:lumMod val="90000"/>
                    <a:lumOff val="10000"/>
                  </a:schemeClr>
                </a:solidFill>
                <a:latin typeface="Google Sans"/>
              </a:rPr>
              <a:t> </a:t>
            </a:r>
            <a:r>
              <a:rPr lang="en-US" altLang="uk-UA" sz="2000" b="1" dirty="0">
                <a:solidFill>
                  <a:schemeClr val="tx2">
                    <a:lumMod val="90000"/>
                    <a:lumOff val="10000"/>
                  </a:schemeClr>
                </a:solidFill>
                <a:latin typeface="Google Sans"/>
              </a:rPr>
              <a:t>of</a:t>
            </a:r>
            <a:r>
              <a:rPr lang="uk-UA" altLang="uk-UA" sz="2000" b="1" dirty="0">
                <a:solidFill>
                  <a:schemeClr val="tx2">
                    <a:lumMod val="90000"/>
                    <a:lumOff val="10000"/>
                  </a:schemeClr>
                </a:solidFill>
                <a:latin typeface="Google Sans"/>
              </a:rPr>
              <a:t> </a:t>
            </a:r>
            <a:r>
              <a:rPr lang="en-US" altLang="uk-UA" sz="2000" b="1" dirty="0">
                <a:solidFill>
                  <a:schemeClr val="tx2">
                    <a:lumMod val="90000"/>
                    <a:lumOff val="10000"/>
                  </a:schemeClr>
                </a:solidFill>
                <a:latin typeface="Google Sans"/>
              </a:rPr>
              <a:t>settlements</a:t>
            </a:r>
            <a:r>
              <a:rPr lang="uk-UA" altLang="uk-UA" sz="2000" b="1" dirty="0">
                <a:solidFill>
                  <a:schemeClr val="tx2">
                    <a:lumMod val="90000"/>
                    <a:lumOff val="10000"/>
                  </a:schemeClr>
                </a:solidFill>
                <a:latin typeface="Google Sans"/>
              </a:rPr>
              <a:t> of Trypillia culture were carried out </a:t>
            </a:r>
            <a:r>
              <a:rPr lang="en-US" altLang="uk-UA" sz="2000" b="1" dirty="0">
                <a:solidFill>
                  <a:schemeClr val="tx2">
                    <a:lumMod val="90000"/>
                    <a:lumOff val="10000"/>
                  </a:schemeClr>
                </a:solidFill>
                <a:latin typeface="Google Sans"/>
              </a:rPr>
              <a:t>in</a:t>
            </a:r>
            <a:r>
              <a:rPr lang="uk-UA" altLang="uk-UA" sz="2000" b="1" dirty="0">
                <a:solidFill>
                  <a:schemeClr val="tx2">
                    <a:lumMod val="90000"/>
                    <a:lumOff val="10000"/>
                  </a:schemeClr>
                </a:solidFill>
                <a:latin typeface="Google Sans"/>
              </a:rPr>
              <a:t> the village of </a:t>
            </a:r>
            <a:r>
              <a:rPr lang="uk-UA" altLang="uk-UA" sz="2000" b="1" dirty="0" err="1" smtClean="0">
                <a:solidFill>
                  <a:schemeClr val="tx2">
                    <a:lumMod val="90000"/>
                    <a:lumOff val="10000"/>
                  </a:schemeClr>
                </a:solidFill>
                <a:latin typeface="Google Sans"/>
              </a:rPr>
              <a:t>Sh</a:t>
            </a:r>
            <a:r>
              <a:rPr lang="en-US" altLang="uk-UA" sz="2000" b="1" dirty="0" smtClean="0">
                <a:solidFill>
                  <a:schemeClr val="tx2">
                    <a:lumMod val="90000"/>
                    <a:lumOff val="10000"/>
                  </a:schemeClr>
                </a:solidFill>
                <a:latin typeface="Google Sans"/>
              </a:rPr>
              <a:t>y</a:t>
            </a:r>
            <a:r>
              <a:rPr lang="uk-UA" altLang="uk-UA" sz="2000" b="1" dirty="0" smtClean="0">
                <a:solidFill>
                  <a:schemeClr val="tx2">
                    <a:lumMod val="90000"/>
                    <a:lumOff val="10000"/>
                  </a:schemeClr>
                </a:solidFill>
                <a:latin typeface="Google Sans"/>
              </a:rPr>
              <a:t>p</a:t>
            </a:r>
            <a:r>
              <a:rPr lang="en-US" altLang="uk-UA" sz="2000" b="1" dirty="0" smtClean="0">
                <a:solidFill>
                  <a:schemeClr val="tx2">
                    <a:lumMod val="90000"/>
                    <a:lumOff val="10000"/>
                  </a:schemeClr>
                </a:solidFill>
                <a:latin typeface="Google Sans"/>
              </a:rPr>
              <a:t>y</a:t>
            </a:r>
            <a:r>
              <a:rPr lang="uk-UA" altLang="uk-UA" sz="2000" b="1" dirty="0" err="1" smtClean="0">
                <a:solidFill>
                  <a:schemeClr val="tx2">
                    <a:lumMod val="90000"/>
                    <a:lumOff val="10000"/>
                  </a:schemeClr>
                </a:solidFill>
                <a:latin typeface="Google Sans"/>
              </a:rPr>
              <a:t>ntsi</a:t>
            </a:r>
            <a:r>
              <a:rPr lang="uk-UA" altLang="uk-UA" sz="2000" b="1" dirty="0">
                <a:solidFill>
                  <a:schemeClr val="tx2">
                    <a:lumMod val="90000"/>
                    <a:lumOff val="10000"/>
                  </a:schemeClr>
                </a:solidFill>
                <a:latin typeface="Google Sans"/>
              </a:rPr>
              <a:t>. Many figures of women-guardians, terracotta statuettes, as well as figures of women with babies - the so-called Trypillia Madonnas - were found </a:t>
            </a:r>
            <a:r>
              <a:rPr lang="uk-UA" altLang="uk-UA" sz="2000" b="1" dirty="0" smtClean="0">
                <a:solidFill>
                  <a:schemeClr val="tx2">
                    <a:lumMod val="90000"/>
                    <a:lumOff val="10000"/>
                  </a:schemeClr>
                </a:solidFill>
                <a:latin typeface="Google Sans"/>
              </a:rPr>
              <a:t>here</a:t>
            </a:r>
            <a:r>
              <a:rPr lang="en-US" altLang="uk-UA" sz="2000" b="1" dirty="0" smtClean="0">
                <a:solidFill>
                  <a:schemeClr val="tx2">
                    <a:lumMod val="90000"/>
                    <a:lumOff val="10000"/>
                  </a:schemeClr>
                </a:solidFill>
                <a:latin typeface="Google Sans"/>
              </a:rPr>
              <a:t>.</a:t>
            </a:r>
            <a:endParaRPr lang="en-GB" sz="2000" dirty="0"/>
          </a:p>
        </p:txBody>
      </p:sp>
      <p:pic>
        <p:nvPicPr>
          <p:cNvPr id="6" name="Рисунок 5"/>
          <p:cNvPicPr>
            <a:picLocks noChangeAspect="1"/>
          </p:cNvPicPr>
          <p:nvPr/>
        </p:nvPicPr>
        <p:blipFill>
          <a:blip r:embed="rId5"/>
          <a:stretch>
            <a:fillRect/>
          </a:stretch>
        </p:blipFill>
        <p:spPr>
          <a:xfrm>
            <a:off x="4906830" y="682474"/>
            <a:ext cx="4608975" cy="3237257"/>
          </a:xfrm>
          <a:prstGeom prst="rect">
            <a:avLst/>
          </a:prstGeom>
        </p:spPr>
      </p:pic>
      <p:pic>
        <p:nvPicPr>
          <p:cNvPr id="10" name="Рисунок 9"/>
          <p:cNvPicPr>
            <a:picLocks noChangeAspect="1"/>
          </p:cNvPicPr>
          <p:nvPr/>
        </p:nvPicPr>
        <p:blipFill>
          <a:blip r:embed="rId6"/>
          <a:stretch>
            <a:fillRect/>
          </a:stretch>
        </p:blipFill>
        <p:spPr>
          <a:xfrm>
            <a:off x="1013791" y="3856383"/>
            <a:ext cx="3821998" cy="24987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09920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1678" y="141514"/>
            <a:ext cx="10178322" cy="718457"/>
          </a:xfrm>
        </p:spPr>
        <p:txBody>
          <a:bodyPr>
            <a:noAutofit/>
          </a:bodyPr>
          <a:lstStyle/>
          <a:p>
            <a:pPr algn="ctr"/>
            <a:r>
              <a:rPr lang="en-US" sz="4800" b="1" dirty="0" smtClean="0">
                <a:solidFill>
                  <a:schemeClr val="tx2">
                    <a:lumMod val="50000"/>
                    <a:lumOff val="50000"/>
                  </a:schemeClr>
                </a:solidFill>
                <a:effectLst>
                  <a:outerShdw blurRad="38100" dist="38100" dir="2700000" algn="tl">
                    <a:srgbClr val="000000">
                      <a:alpha val="43137"/>
                    </a:srgbClr>
                  </a:outerShdw>
                </a:effectLst>
                <a:latin typeface="Algerian" panose="04020705040A02060702" pitchFamily="82" charset="0"/>
              </a:rPr>
              <a:t>Trypillian culture</a:t>
            </a:r>
            <a:endParaRPr lang="en-GB" sz="4800" b="1" dirty="0">
              <a:solidFill>
                <a:schemeClr val="tx2">
                  <a:lumMod val="50000"/>
                  <a:lumOff val="50000"/>
                </a:schemeClr>
              </a:solidFill>
              <a:effectLst>
                <a:outerShdw blurRad="38100" dist="38100" dir="2700000" algn="tl">
                  <a:srgbClr val="000000">
                    <a:alpha val="43137"/>
                  </a:srgbClr>
                </a:outerShdw>
              </a:effectLst>
              <a:latin typeface="Algerian" panose="04020705040A02060702" pitchFamily="82" charset="0"/>
            </a:endParaRPr>
          </a:p>
        </p:txBody>
      </p:sp>
      <p:sp>
        <p:nvSpPr>
          <p:cNvPr id="7" name="Объект 6"/>
          <p:cNvSpPr>
            <a:spLocks noGrp="1"/>
          </p:cNvSpPr>
          <p:nvPr>
            <p:ph idx="1"/>
          </p:nvPr>
        </p:nvSpPr>
        <p:spPr>
          <a:xfrm>
            <a:off x="1251678" y="1045029"/>
            <a:ext cx="10178322" cy="5464628"/>
          </a:xfrm>
        </p:spPr>
        <p:txBody>
          <a:bodyPr>
            <a:normAutofit/>
          </a:bodyPr>
          <a:lstStyle/>
          <a:p>
            <a:r>
              <a:rPr lang="en-US" b="1" dirty="0">
                <a:solidFill>
                  <a:schemeClr val="tx2">
                    <a:lumMod val="90000"/>
                    <a:lumOff val="10000"/>
                  </a:schemeClr>
                </a:solidFill>
              </a:rPr>
              <a:t>Trypillian culture derives its name from the village of Trypillia in Kyiv region, Ukraine, where artifacts of this ancient civilization were first discovered in 1896.</a:t>
            </a:r>
          </a:p>
          <a:p>
            <a:endParaRPr lang="en-US" b="1" dirty="0">
              <a:solidFill>
                <a:schemeClr val="tx2">
                  <a:lumMod val="90000"/>
                  <a:lumOff val="10000"/>
                </a:schemeClr>
              </a:solidFill>
            </a:endParaRPr>
          </a:p>
          <a:p>
            <a:r>
              <a:rPr lang="en-US" b="1" dirty="0">
                <a:solidFill>
                  <a:schemeClr val="tx2">
                    <a:lumMod val="90000"/>
                    <a:lumOff val="10000"/>
                  </a:schemeClr>
                </a:solidFill>
              </a:rPr>
              <a:t>Archeological excavations show that Trypillian people lived from about 5400 to 2700 BC on a vast area extending from the Carpathian piedmont, east to the Dnipro River, and south to the shores of the Black sea.</a:t>
            </a:r>
          </a:p>
          <a:p>
            <a:endParaRPr lang="en-US" b="1" dirty="0">
              <a:solidFill>
                <a:schemeClr val="tx2">
                  <a:lumMod val="90000"/>
                  <a:lumOff val="10000"/>
                </a:schemeClr>
              </a:solidFill>
            </a:endParaRPr>
          </a:p>
          <a:p>
            <a:r>
              <a:rPr lang="en-US" b="1" dirty="0">
                <a:solidFill>
                  <a:schemeClr val="tx2">
                    <a:lumMod val="90000"/>
                    <a:lumOff val="10000"/>
                  </a:schemeClr>
                </a:solidFill>
              </a:rPr>
              <a:t>The culture is characterized by advanced agriculture, developed metallurgy, pottery-making, sophisticated architecture and social organization, including the first proto-cities on European soil</a:t>
            </a:r>
            <a:r>
              <a:rPr lang="en-US" b="1" dirty="0" smtClean="0">
                <a:solidFill>
                  <a:schemeClr val="tx2">
                    <a:lumMod val="90000"/>
                    <a:lumOff val="10000"/>
                  </a:schemeClr>
                </a:solidFill>
              </a:rPr>
              <a:t>.</a:t>
            </a:r>
          </a:p>
          <a:p>
            <a:pPr marL="0" indent="0">
              <a:buNone/>
            </a:pPr>
            <a:endParaRPr lang="en-US" b="1" dirty="0" smtClean="0">
              <a:solidFill>
                <a:schemeClr val="tx2">
                  <a:lumMod val="90000"/>
                  <a:lumOff val="10000"/>
                </a:schemeClr>
              </a:solidFill>
            </a:endParaRPr>
          </a:p>
          <a:p>
            <a:r>
              <a:rPr lang="en-US" b="1" dirty="0">
                <a:solidFill>
                  <a:schemeClr val="tx2">
                    <a:lumMod val="90000"/>
                    <a:lumOff val="10000"/>
                  </a:schemeClr>
                </a:solidFill>
              </a:rPr>
              <a:t>The remains of one of the largest burnt out Trypillian buildings ever found have been uncovered during recent excavations at the Trypillian ‘mega-site’ of Nebelivka in Kirovograd region, Ukraine, and interpreted as a massive temple, dating from 4000 BC.</a:t>
            </a:r>
            <a:endParaRPr lang="en-GB" b="1" dirty="0">
              <a:solidFill>
                <a:schemeClr val="tx2">
                  <a:lumMod val="90000"/>
                  <a:lumOff val="10000"/>
                </a:schemeClr>
              </a:solidFill>
            </a:endParaRPr>
          </a:p>
        </p:txBody>
      </p:sp>
    </p:spTree>
    <p:extLst>
      <p:ext uri="{BB962C8B-B14F-4D97-AF65-F5344CB8AC3E}">
        <p14:creationId xmlns:p14="http://schemas.microsoft.com/office/powerpoint/2010/main" val="2468381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1678" y="141514"/>
            <a:ext cx="10178322" cy="718457"/>
          </a:xfrm>
        </p:spPr>
        <p:txBody>
          <a:bodyPr>
            <a:noAutofit/>
          </a:bodyPr>
          <a:lstStyle/>
          <a:p>
            <a:pPr algn="ctr"/>
            <a:r>
              <a:rPr lang="en-US" sz="4800" b="1" dirty="0" smtClean="0">
                <a:solidFill>
                  <a:schemeClr val="tx2">
                    <a:lumMod val="50000"/>
                    <a:lumOff val="50000"/>
                  </a:schemeClr>
                </a:solidFill>
                <a:effectLst>
                  <a:outerShdw blurRad="38100" dist="38100" dir="2700000" algn="tl">
                    <a:srgbClr val="000000">
                      <a:alpha val="43137"/>
                    </a:srgbClr>
                  </a:outerShdw>
                </a:effectLst>
                <a:latin typeface="Algerian" panose="04020705040A02060702" pitchFamily="82" charset="0"/>
              </a:rPr>
              <a:t>Trypillian culture</a:t>
            </a:r>
            <a:endParaRPr lang="en-GB" sz="4800" b="1" dirty="0">
              <a:solidFill>
                <a:schemeClr val="tx2">
                  <a:lumMod val="50000"/>
                  <a:lumOff val="50000"/>
                </a:schemeClr>
              </a:solidFill>
              <a:effectLst>
                <a:outerShdw blurRad="38100" dist="38100" dir="2700000" algn="tl">
                  <a:srgbClr val="000000">
                    <a:alpha val="43137"/>
                  </a:srgbClr>
                </a:outerShdw>
              </a:effectLst>
              <a:latin typeface="Algerian" panose="04020705040A02060702" pitchFamily="82" charset="0"/>
            </a:endParaRPr>
          </a:p>
        </p:txBody>
      </p:sp>
      <p:pic>
        <p:nvPicPr>
          <p:cNvPr id="4" name="Объект 3"/>
          <p:cNvPicPr>
            <a:picLocks noGrp="1" noChangeAspect="1"/>
          </p:cNvPicPr>
          <p:nvPr>
            <p:ph idx="1"/>
          </p:nvPr>
        </p:nvPicPr>
        <p:blipFill>
          <a:blip r:embed="rId3"/>
          <a:stretch>
            <a:fillRect/>
          </a:stretch>
        </p:blipFill>
        <p:spPr>
          <a:xfrm>
            <a:off x="1735742" y="1100162"/>
            <a:ext cx="9210194" cy="4974770"/>
          </a:xfrm>
          <a:prstGeom prst="rect">
            <a:avLst/>
          </a:prstGeom>
        </p:spPr>
      </p:pic>
      <p:sp>
        <p:nvSpPr>
          <p:cNvPr id="6" name="Прямоугольник 5"/>
          <p:cNvSpPr/>
          <p:nvPr/>
        </p:nvSpPr>
        <p:spPr>
          <a:xfrm>
            <a:off x="2852057" y="6315124"/>
            <a:ext cx="8915400" cy="523220"/>
          </a:xfrm>
          <a:prstGeom prst="rect">
            <a:avLst/>
          </a:prstGeom>
        </p:spPr>
        <p:txBody>
          <a:bodyPr wrap="square">
            <a:spAutoFit/>
          </a:bodyPr>
          <a:lstStyle/>
          <a:p>
            <a:r>
              <a:rPr lang="en-GB" sz="1400" b="1" dirty="0" smtClean="0">
                <a:solidFill>
                  <a:schemeClr val="tx2">
                    <a:lumMod val="90000"/>
                    <a:lumOff val="10000"/>
                  </a:schemeClr>
                </a:solidFill>
              </a:rPr>
              <a:t>A 6,000-year-old temple found at the Trypillian mega-site of Nebelivka in Kirovograd region, Ukraine. Image credit: Nataliia Burdo / Mykhailo Videiko.</a:t>
            </a:r>
            <a:endParaRPr lang="en-GB" sz="1400" b="1" dirty="0">
              <a:solidFill>
                <a:schemeClr val="tx2">
                  <a:lumMod val="90000"/>
                  <a:lumOff val="10000"/>
                </a:schemeClr>
              </a:solidFill>
            </a:endParaRPr>
          </a:p>
        </p:txBody>
      </p:sp>
    </p:spTree>
    <p:extLst>
      <p:ext uri="{BB962C8B-B14F-4D97-AF65-F5344CB8AC3E}">
        <p14:creationId xmlns:p14="http://schemas.microsoft.com/office/powerpoint/2010/main" val="4246554792"/>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Эмблема</Template>
  <TotalTime>154</TotalTime>
  <Words>733</Words>
  <Application>Microsoft Office PowerPoint</Application>
  <PresentationFormat>Широкоэкранный</PresentationFormat>
  <Paragraphs>45</Paragraphs>
  <Slides>12</Slides>
  <Notes>4</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12</vt:i4>
      </vt:variant>
    </vt:vector>
  </HeadingPairs>
  <TitlesOfParts>
    <vt:vector size="22" baseType="lpstr">
      <vt:lpstr>Agency FB</vt:lpstr>
      <vt:lpstr>Algerian</vt:lpstr>
      <vt:lpstr>Arial</vt:lpstr>
      <vt:lpstr>Calibri</vt:lpstr>
      <vt:lpstr>Corbel</vt:lpstr>
      <vt:lpstr>Gill Sans MT</vt:lpstr>
      <vt:lpstr>Google Sans</vt:lpstr>
      <vt:lpstr>Impact</vt:lpstr>
      <vt:lpstr>Times New Roman</vt:lpstr>
      <vt:lpstr>Badge</vt:lpstr>
      <vt:lpstr>Pre-history</vt:lpstr>
      <vt:lpstr>the village of doroshivtsi</vt:lpstr>
      <vt:lpstr>the village of Komariv</vt:lpstr>
      <vt:lpstr>the village of Komariv</vt:lpstr>
      <vt:lpstr>The village of koroviy</vt:lpstr>
      <vt:lpstr>Village of Shypyntsi</vt:lpstr>
      <vt:lpstr>Shypyntsi Museum,  Chernivtsi region, Ukraine</vt:lpstr>
      <vt:lpstr>Trypillian culture</vt:lpstr>
      <vt:lpstr>Trypillian culture</vt:lpstr>
      <vt:lpstr>archaeological finds  of Ukraine </vt:lpstr>
      <vt:lpstr>Historical finds from Kyivan Rus </vt:lpstr>
      <vt:lpstr>ancient Greek exhibits  at the Odesa Archeological Museum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Pre-history</dc:title>
  <dc:creator>Користувач Windows</dc:creator>
  <cp:lastModifiedBy>Користувач Windows</cp:lastModifiedBy>
  <cp:revision>35</cp:revision>
  <dcterms:created xsi:type="dcterms:W3CDTF">2021-03-02T09:02:12Z</dcterms:created>
  <dcterms:modified xsi:type="dcterms:W3CDTF">2021-03-04T13:05:59Z</dcterms:modified>
</cp:coreProperties>
</file>