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2" r:id="rId7"/>
    <p:sldId id="264" r:id="rId8"/>
    <p:sldId id="263" r:id="rId9"/>
    <p:sldId id="266" r:id="rId10"/>
    <p:sldId id="26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cs-CZ" smtClean="0"/>
              <a:t>Kliknutím lze upravit styl.</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6E6109EC-4C80-4839-A030-71D7B5179383}" type="datetimeFigureOut">
              <a:rPr lang="cs-CZ" smtClean="0"/>
              <a:t>27. 11. 2017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247482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E6109EC-4C80-4839-A030-71D7B5179383}" type="datetimeFigureOut">
              <a:rPr lang="cs-CZ" smtClean="0"/>
              <a:t>27. 11. 2017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28579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E6109EC-4C80-4839-A030-71D7B5179383}" type="datetimeFigureOut">
              <a:rPr lang="cs-CZ" smtClean="0"/>
              <a:t>27. 11. 2017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657105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cs-CZ" smtClean="0"/>
              <a:t>Kliknutím lze upravit styl.</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E6109EC-4C80-4839-A030-71D7B5179383}" type="datetimeFigureOut">
              <a:rPr lang="cs-CZ" smtClean="0"/>
              <a:t>27. 11. 2017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053A4A5-E828-47E0-9929-4ACDD9E31BF2}" type="slidenum">
              <a:rPr lang="cs-CZ" smtClean="0"/>
              <a:t>‹#›</a:t>
            </a:fld>
            <a:endParaRPr lang="cs-CZ"/>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270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cs-CZ" smtClean="0"/>
              <a:t>Kliknutím lze upravit styl.</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E6109EC-4C80-4839-A030-71D7B5179383}" type="datetimeFigureOut">
              <a:rPr lang="cs-CZ" smtClean="0"/>
              <a:t>27. 11. 2017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39365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cs-CZ" smtClean="0"/>
              <a:t>Kliknutím lze upravit styl.</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6E6109EC-4C80-4839-A030-71D7B5179383}" type="datetimeFigureOut">
              <a:rPr lang="cs-CZ" smtClean="0"/>
              <a:t>27. 11. 2017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4260657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cs-CZ" smtClean="0"/>
              <a:t>Kliknutím lze upravit styl.</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3" name="Date Placeholder 2"/>
          <p:cNvSpPr>
            <a:spLocks noGrp="1"/>
          </p:cNvSpPr>
          <p:nvPr>
            <p:ph type="dt" sz="half" idx="10"/>
          </p:nvPr>
        </p:nvSpPr>
        <p:spPr/>
        <p:txBody>
          <a:bodyPr/>
          <a:lstStyle/>
          <a:p>
            <a:fld id="{6E6109EC-4C80-4839-A030-71D7B5179383}" type="datetimeFigureOut">
              <a:rPr lang="cs-CZ" smtClean="0"/>
              <a:t>27. 11. 2017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165366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E6109EC-4C80-4839-A030-71D7B5179383}" type="datetimeFigureOut">
              <a:rPr lang="cs-CZ" smtClean="0"/>
              <a:t>27. 11. 2017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3951252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E6109EC-4C80-4839-A030-71D7B5179383}" type="datetimeFigureOut">
              <a:rPr lang="cs-CZ" smtClean="0"/>
              <a:t>27. 11. 2017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396445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6E6109EC-4C80-4839-A030-71D7B5179383}" type="datetimeFigureOut">
              <a:rPr lang="cs-CZ" smtClean="0"/>
              <a:t>27. 11. 2017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136166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cs-CZ" smtClean="0"/>
              <a:t>Kliknutím lze upravit styl.</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6E6109EC-4C80-4839-A030-71D7B5179383}" type="datetimeFigureOut">
              <a:rPr lang="cs-CZ" smtClean="0"/>
              <a:t>27. 11. 2017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119384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6E6109EC-4C80-4839-A030-71D7B5179383}" type="datetimeFigureOut">
              <a:rPr lang="cs-CZ" smtClean="0"/>
              <a:t>27. 11. 2017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422580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913795" y="2912232"/>
            <a:ext cx="5107208" cy="287896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6172200" y="2912232"/>
            <a:ext cx="5095357" cy="287896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6E6109EC-4C80-4839-A030-71D7B5179383}" type="datetimeFigureOut">
              <a:rPr lang="cs-CZ" smtClean="0"/>
              <a:t>27. 11. 2017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4017372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6E6109EC-4C80-4839-A030-71D7B5179383}" type="datetimeFigureOut">
              <a:rPr lang="cs-CZ" smtClean="0"/>
              <a:t>27. 11. 2017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198840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6109EC-4C80-4839-A030-71D7B5179383}" type="datetimeFigureOut">
              <a:rPr lang="cs-CZ" smtClean="0"/>
              <a:t>27. 11. 2017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76218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cs-CZ" smtClean="0"/>
              <a:t>Kliknutím lze upravit styl.</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E6109EC-4C80-4839-A030-71D7B5179383}" type="datetimeFigureOut">
              <a:rPr lang="cs-CZ" smtClean="0"/>
              <a:t>27. 11. 2017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327189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6E6109EC-4C80-4839-A030-71D7B5179383}" type="datetimeFigureOut">
              <a:rPr lang="cs-CZ" smtClean="0"/>
              <a:t>27. 11. 2017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053A4A5-E828-47E0-9929-4ACDD9E31BF2}" type="slidenum">
              <a:rPr lang="cs-CZ" smtClean="0"/>
              <a:t>‹#›</a:t>
            </a:fld>
            <a:endParaRPr lang="cs-CZ"/>
          </a:p>
        </p:txBody>
      </p:sp>
    </p:spTree>
    <p:extLst>
      <p:ext uri="{BB962C8B-B14F-4D97-AF65-F5344CB8AC3E}">
        <p14:creationId xmlns:p14="http://schemas.microsoft.com/office/powerpoint/2010/main" val="60363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E6109EC-4C80-4839-A030-71D7B5179383}" type="datetimeFigureOut">
              <a:rPr lang="cs-CZ" smtClean="0"/>
              <a:t>27. 11. 2017</a:t>
            </a:fld>
            <a:endParaRPr lang="cs-CZ"/>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053A4A5-E828-47E0-9929-4ACDD9E31BF2}" type="slidenum">
              <a:rPr lang="cs-CZ" smtClean="0"/>
              <a:t>‹#›</a:t>
            </a:fld>
            <a:endParaRPr lang="cs-CZ"/>
          </a:p>
        </p:txBody>
      </p:sp>
    </p:spTree>
    <p:extLst>
      <p:ext uri="{BB962C8B-B14F-4D97-AF65-F5344CB8AC3E}">
        <p14:creationId xmlns:p14="http://schemas.microsoft.com/office/powerpoint/2010/main" val="63790356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54079" y="1509541"/>
            <a:ext cx="9001462" cy="2387600"/>
          </a:xfrm>
        </p:spPr>
        <p:txBody>
          <a:bodyPr>
            <a:normAutofit/>
          </a:bodyPr>
          <a:lstStyle/>
          <a:p>
            <a:r>
              <a:rPr lang="cs-CZ" sz="8000" dirty="0" err="1" smtClean="0"/>
              <a:t>The</a:t>
            </a:r>
            <a:r>
              <a:rPr lang="cs-CZ" sz="8000" dirty="0" smtClean="0"/>
              <a:t> </a:t>
            </a:r>
            <a:r>
              <a:rPr lang="cs-CZ" sz="8000" dirty="0" err="1" smtClean="0"/>
              <a:t>little</a:t>
            </a:r>
            <a:r>
              <a:rPr lang="cs-CZ" sz="8000" dirty="0" smtClean="0"/>
              <a:t> prince</a:t>
            </a:r>
            <a:endParaRPr lang="cs-CZ" sz="8000" dirty="0"/>
          </a:p>
        </p:txBody>
      </p:sp>
      <p:sp>
        <p:nvSpPr>
          <p:cNvPr id="3" name="Podnadpis 2"/>
          <p:cNvSpPr>
            <a:spLocks noGrp="1"/>
          </p:cNvSpPr>
          <p:nvPr>
            <p:ph type="subTitle" idx="1"/>
          </p:nvPr>
        </p:nvSpPr>
        <p:spPr>
          <a:xfrm>
            <a:off x="1751788" y="5725297"/>
            <a:ext cx="9001462" cy="611659"/>
          </a:xfrm>
        </p:spPr>
        <p:txBody>
          <a:bodyPr>
            <a:normAutofit/>
          </a:bodyPr>
          <a:lstStyle/>
          <a:p>
            <a:pPr algn="r"/>
            <a:r>
              <a:rPr lang="cs-CZ" sz="1000" dirty="0" smtClean="0"/>
              <a:t>Natálie Kotasová, Sára Kostková, Zuzana </a:t>
            </a:r>
            <a:r>
              <a:rPr lang="cs-CZ" sz="1000" dirty="0" err="1" smtClean="0"/>
              <a:t>Gerichová</a:t>
            </a:r>
            <a:r>
              <a:rPr lang="cs-CZ" sz="1000" dirty="0" smtClean="0"/>
              <a:t>, 3TB </a:t>
            </a:r>
            <a:endParaRPr lang="cs-CZ" sz="1000" dirty="0"/>
          </a:p>
        </p:txBody>
      </p:sp>
    </p:spTree>
    <p:extLst>
      <p:ext uri="{BB962C8B-B14F-4D97-AF65-F5344CB8AC3E}">
        <p14:creationId xmlns:p14="http://schemas.microsoft.com/office/powerpoint/2010/main" val="3536876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4000" dirty="0" err="1" smtClean="0"/>
              <a:t>Thank</a:t>
            </a:r>
            <a:r>
              <a:rPr lang="cs-CZ" sz="4000" dirty="0" smtClean="0"/>
              <a:t> </a:t>
            </a:r>
            <a:r>
              <a:rPr lang="cs-CZ" sz="4000" dirty="0" err="1" smtClean="0"/>
              <a:t>you</a:t>
            </a:r>
            <a:r>
              <a:rPr lang="cs-CZ" sz="4000" dirty="0" smtClean="0"/>
              <a:t> </a:t>
            </a:r>
            <a:r>
              <a:rPr lang="cs-CZ" sz="4000" dirty="0" err="1" smtClean="0"/>
              <a:t>for</a:t>
            </a:r>
            <a:r>
              <a:rPr lang="cs-CZ" sz="4000" dirty="0" smtClean="0"/>
              <a:t> </a:t>
            </a:r>
            <a:r>
              <a:rPr lang="cs-CZ" sz="4000" dirty="0" err="1" smtClean="0"/>
              <a:t>your</a:t>
            </a:r>
            <a:r>
              <a:rPr lang="cs-CZ" sz="4000" dirty="0"/>
              <a:t/>
            </a:r>
            <a:br>
              <a:rPr lang="cs-CZ" sz="4000" dirty="0"/>
            </a:br>
            <a:r>
              <a:rPr lang="cs-CZ" sz="4000" dirty="0" err="1" smtClean="0"/>
              <a:t>attention</a:t>
            </a:r>
            <a:r>
              <a:rPr lang="cs-CZ" sz="4000" dirty="0" smtClean="0"/>
              <a:t>!</a:t>
            </a:r>
            <a:endParaRPr lang="cs-CZ" sz="4000"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5932" y="2263513"/>
            <a:ext cx="3409486" cy="3409486"/>
          </a:xfrm>
          <a:prstGeom prst="rect">
            <a:avLst/>
          </a:prstGeom>
          <a:ln w="381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2185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Basic </a:t>
            </a:r>
            <a:r>
              <a:rPr lang="cs-CZ" sz="4000" dirty="0" err="1" smtClean="0"/>
              <a:t>information</a:t>
            </a:r>
            <a:endParaRPr lang="cs-CZ" sz="4000" dirty="0"/>
          </a:p>
        </p:txBody>
      </p:sp>
      <p:sp>
        <p:nvSpPr>
          <p:cNvPr id="3" name="Zástupný symbol pro obsah 2"/>
          <p:cNvSpPr>
            <a:spLocks noGrp="1"/>
          </p:cNvSpPr>
          <p:nvPr>
            <p:ph idx="1"/>
          </p:nvPr>
        </p:nvSpPr>
        <p:spPr>
          <a:xfrm>
            <a:off x="913795" y="2096064"/>
            <a:ext cx="10353762" cy="4214120"/>
          </a:xfrm>
        </p:spPr>
        <p:txBody>
          <a:bodyPr>
            <a:normAutofit/>
          </a:bodyPr>
          <a:lstStyle/>
          <a:p>
            <a:r>
              <a:rPr lang="cs-CZ" altLang="cs-CZ" dirty="0" err="1">
                <a:effectLst/>
              </a:rPr>
              <a:t>The</a:t>
            </a:r>
            <a:r>
              <a:rPr lang="cs-CZ" altLang="cs-CZ" dirty="0">
                <a:effectLst/>
              </a:rPr>
              <a:t> </a:t>
            </a:r>
            <a:r>
              <a:rPr lang="cs-CZ" altLang="cs-CZ" dirty="0" err="1">
                <a:effectLst/>
              </a:rPr>
              <a:t>Little</a:t>
            </a:r>
            <a:r>
              <a:rPr lang="cs-CZ" altLang="cs-CZ" dirty="0">
                <a:effectLst/>
              </a:rPr>
              <a:t> Prince (</a:t>
            </a:r>
            <a:r>
              <a:rPr lang="cs-CZ" altLang="cs-CZ" dirty="0" err="1">
                <a:effectLst/>
              </a:rPr>
              <a:t>French</a:t>
            </a:r>
            <a:r>
              <a:rPr lang="cs-CZ" altLang="cs-CZ" dirty="0">
                <a:effectLst/>
              </a:rPr>
              <a:t>: </a:t>
            </a:r>
            <a:r>
              <a:rPr lang="cs-CZ" altLang="cs-CZ" dirty="0" err="1">
                <a:effectLst/>
              </a:rPr>
              <a:t>Le</a:t>
            </a:r>
            <a:r>
              <a:rPr lang="cs-CZ" altLang="cs-CZ" dirty="0">
                <a:effectLst/>
              </a:rPr>
              <a:t> Petit </a:t>
            </a:r>
            <a:r>
              <a:rPr lang="cs-CZ" altLang="cs-CZ" dirty="0" smtClean="0">
                <a:effectLst/>
              </a:rPr>
              <a:t>Prince) </a:t>
            </a:r>
            <a:r>
              <a:rPr lang="cs-CZ" altLang="cs-CZ" dirty="0" err="1">
                <a:effectLst/>
              </a:rPr>
              <a:t>first</a:t>
            </a:r>
            <a:r>
              <a:rPr lang="cs-CZ" altLang="cs-CZ" dirty="0">
                <a:effectLst/>
              </a:rPr>
              <a:t> </a:t>
            </a:r>
            <a:r>
              <a:rPr lang="cs-CZ" altLang="cs-CZ" dirty="0" err="1">
                <a:effectLst/>
              </a:rPr>
              <a:t>published</a:t>
            </a:r>
            <a:r>
              <a:rPr lang="cs-CZ" altLang="cs-CZ" dirty="0">
                <a:effectLst/>
              </a:rPr>
              <a:t> in 1943, </a:t>
            </a:r>
            <a:r>
              <a:rPr lang="cs-CZ" altLang="cs-CZ" dirty="0" err="1">
                <a:effectLst/>
              </a:rPr>
              <a:t>is</a:t>
            </a:r>
            <a:r>
              <a:rPr lang="cs-CZ" altLang="cs-CZ" dirty="0">
                <a:effectLst/>
              </a:rPr>
              <a:t> a </a:t>
            </a:r>
            <a:r>
              <a:rPr lang="cs-CZ" altLang="cs-CZ" dirty="0" err="1">
                <a:effectLst/>
              </a:rPr>
              <a:t>novella</a:t>
            </a:r>
            <a:r>
              <a:rPr lang="cs-CZ" altLang="cs-CZ" dirty="0">
                <a:effectLst/>
              </a:rPr>
              <a:t>, </a:t>
            </a:r>
            <a:r>
              <a:rPr lang="cs-CZ" altLang="cs-CZ" dirty="0" err="1">
                <a:effectLst/>
              </a:rPr>
              <a:t>the</a:t>
            </a:r>
            <a:r>
              <a:rPr lang="cs-CZ" altLang="cs-CZ" dirty="0">
                <a:effectLst/>
              </a:rPr>
              <a:t> most </a:t>
            </a:r>
            <a:r>
              <a:rPr lang="cs-CZ" altLang="cs-CZ" dirty="0" err="1">
                <a:effectLst/>
              </a:rPr>
              <a:t>famous</a:t>
            </a:r>
            <a:r>
              <a:rPr lang="cs-CZ" altLang="cs-CZ" dirty="0">
                <a:effectLst/>
              </a:rPr>
              <a:t> </a:t>
            </a:r>
            <a:r>
              <a:rPr lang="cs-CZ" altLang="cs-CZ" dirty="0" err="1">
                <a:effectLst/>
              </a:rPr>
              <a:t>work</a:t>
            </a:r>
            <a:r>
              <a:rPr lang="cs-CZ" altLang="cs-CZ" dirty="0">
                <a:effectLst/>
              </a:rPr>
              <a:t> </a:t>
            </a:r>
            <a:r>
              <a:rPr lang="cs-CZ" altLang="cs-CZ" dirty="0" err="1">
                <a:effectLst/>
              </a:rPr>
              <a:t>of</a:t>
            </a:r>
            <a:r>
              <a:rPr lang="cs-CZ" altLang="cs-CZ" dirty="0">
                <a:effectLst/>
              </a:rPr>
              <a:t> </a:t>
            </a:r>
            <a:r>
              <a:rPr lang="cs-CZ" altLang="cs-CZ" dirty="0" err="1">
                <a:effectLst/>
              </a:rPr>
              <a:t>French</a:t>
            </a:r>
            <a:r>
              <a:rPr lang="cs-CZ" altLang="cs-CZ" dirty="0">
                <a:effectLst/>
              </a:rPr>
              <a:t> </a:t>
            </a:r>
            <a:r>
              <a:rPr lang="cs-CZ" altLang="cs-CZ" dirty="0" err="1">
                <a:effectLst/>
              </a:rPr>
              <a:t>aristocrat</a:t>
            </a:r>
            <a:r>
              <a:rPr lang="cs-CZ" altLang="cs-CZ" dirty="0">
                <a:effectLst/>
              </a:rPr>
              <a:t>, </a:t>
            </a:r>
            <a:r>
              <a:rPr lang="cs-CZ" altLang="cs-CZ" dirty="0" err="1">
                <a:effectLst/>
              </a:rPr>
              <a:t>writer</a:t>
            </a:r>
            <a:r>
              <a:rPr lang="cs-CZ" altLang="cs-CZ" dirty="0">
                <a:effectLst/>
              </a:rPr>
              <a:t>, </a:t>
            </a:r>
            <a:r>
              <a:rPr lang="cs-CZ" altLang="cs-CZ" dirty="0" err="1">
                <a:effectLst/>
              </a:rPr>
              <a:t>poet</a:t>
            </a:r>
            <a:r>
              <a:rPr lang="cs-CZ" altLang="cs-CZ" dirty="0">
                <a:effectLst/>
              </a:rPr>
              <a:t>, and </a:t>
            </a:r>
            <a:r>
              <a:rPr lang="cs-CZ" altLang="cs-CZ" dirty="0" err="1">
                <a:effectLst/>
              </a:rPr>
              <a:t>pioneering</a:t>
            </a:r>
            <a:r>
              <a:rPr lang="cs-CZ" altLang="cs-CZ" dirty="0">
                <a:effectLst/>
              </a:rPr>
              <a:t> </a:t>
            </a:r>
            <a:r>
              <a:rPr lang="cs-CZ" altLang="cs-CZ" dirty="0" err="1">
                <a:effectLst/>
              </a:rPr>
              <a:t>aviator</a:t>
            </a:r>
            <a:r>
              <a:rPr lang="cs-CZ" altLang="cs-CZ" dirty="0">
                <a:effectLst/>
              </a:rPr>
              <a:t> Antoine de Saint-Exupéry</a:t>
            </a:r>
            <a:r>
              <a:rPr lang="cs-CZ" altLang="cs-CZ" dirty="0" smtClean="0">
                <a:effectLst/>
              </a:rPr>
              <a:t>.</a:t>
            </a:r>
          </a:p>
          <a:p>
            <a:endParaRPr lang="cs-CZ" altLang="cs-CZ" i="1" dirty="0">
              <a:effectLst/>
            </a:endParaRPr>
          </a:p>
          <a:p>
            <a:r>
              <a:rPr lang="en-US" dirty="0">
                <a:effectLst/>
              </a:rPr>
              <a:t>The novella is one of the most-translated books in the world and was voted the best book of the 20th century in France. Translated into </a:t>
            </a:r>
            <a:r>
              <a:rPr lang="en-US" dirty="0" smtClean="0">
                <a:effectLst/>
              </a:rPr>
              <a:t>300</a:t>
            </a:r>
            <a:r>
              <a:rPr lang="en-US" dirty="0">
                <a:effectLst/>
              </a:rPr>
              <a:t> languages and dialects</a:t>
            </a:r>
            <a:r>
              <a:rPr lang="en-US" dirty="0" smtClean="0">
                <a:effectLst/>
              </a:rPr>
              <a:t>,</a:t>
            </a:r>
            <a:r>
              <a:rPr lang="en-US" dirty="0">
                <a:effectLst/>
              </a:rPr>
              <a:t> selling nearly two million copies annually, and with year-to-date sales of over 140 million copies </a:t>
            </a:r>
            <a:r>
              <a:rPr lang="en-US" dirty="0" smtClean="0">
                <a:effectLst/>
              </a:rPr>
              <a:t>worldwide,</a:t>
            </a:r>
            <a:r>
              <a:rPr lang="cs-CZ" dirty="0" smtClean="0">
                <a:effectLst/>
              </a:rPr>
              <a:t> </a:t>
            </a:r>
            <a:r>
              <a:rPr lang="en-US" dirty="0" smtClean="0">
                <a:effectLst/>
              </a:rPr>
              <a:t>it </a:t>
            </a:r>
            <a:r>
              <a:rPr lang="en-US" dirty="0">
                <a:effectLst/>
              </a:rPr>
              <a:t>has become one of the best-selling books ever published.</a:t>
            </a:r>
            <a:endParaRPr lang="cs-CZ" altLang="cs-CZ" i="1" dirty="0">
              <a:effectLst/>
            </a:endParaRPr>
          </a:p>
          <a:p>
            <a:endParaRPr kumimoji="0" lang="cs-CZ" altLang="cs-CZ" sz="2400" i="1" u="none" strike="noStrike" cap="none" normalizeH="0" baseline="0" dirty="0" smtClean="0">
              <a:ln>
                <a:noFill/>
              </a:ln>
              <a:solidFill>
                <a:schemeClr val="tx1"/>
              </a:solidFill>
              <a:effectLst/>
            </a:endParaRPr>
          </a:p>
          <a:p>
            <a:endParaRPr lang="cs-CZ" sz="2400" i="1" dirty="0"/>
          </a:p>
        </p:txBody>
      </p:sp>
    </p:spTree>
    <p:extLst>
      <p:ext uri="{BB962C8B-B14F-4D97-AF65-F5344CB8AC3E}">
        <p14:creationId xmlns:p14="http://schemas.microsoft.com/office/powerpoint/2010/main" val="2002788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a:t>Antoine de Saint-Exupéry</a:t>
            </a:r>
          </a:p>
        </p:txBody>
      </p:sp>
      <p:sp>
        <p:nvSpPr>
          <p:cNvPr id="3" name="Zástupný symbol pro obsah 2"/>
          <p:cNvSpPr>
            <a:spLocks noGrp="1"/>
          </p:cNvSpPr>
          <p:nvPr>
            <p:ph idx="1"/>
          </p:nvPr>
        </p:nvSpPr>
        <p:spPr/>
        <p:txBody>
          <a:bodyPr/>
          <a:lstStyle/>
          <a:p>
            <a:r>
              <a:rPr lang="en-US" dirty="0"/>
              <a:t>Antoine Marie Jean-Baptiste Roger, </a:t>
            </a:r>
            <a:r>
              <a:rPr lang="en-US" dirty="0" err="1"/>
              <a:t>comte</a:t>
            </a:r>
            <a:r>
              <a:rPr lang="en-US" dirty="0"/>
              <a:t> de </a:t>
            </a:r>
            <a:r>
              <a:rPr lang="en-US" dirty="0" smtClean="0"/>
              <a:t>Saint-</a:t>
            </a:r>
            <a:r>
              <a:rPr lang="en-US" dirty="0" err="1" smtClean="0"/>
              <a:t>Exupéry</a:t>
            </a:r>
            <a:r>
              <a:rPr lang="cs-CZ" dirty="0" smtClean="0"/>
              <a:t>. He </a:t>
            </a:r>
            <a:r>
              <a:rPr lang="cs-CZ" dirty="0" err="1" smtClean="0"/>
              <a:t>was</a:t>
            </a:r>
            <a:r>
              <a:rPr lang="cs-CZ" dirty="0" smtClean="0"/>
              <a:t> </a:t>
            </a:r>
            <a:r>
              <a:rPr lang="cs-CZ" dirty="0" err="1" smtClean="0"/>
              <a:t>born</a:t>
            </a:r>
            <a:r>
              <a:rPr lang="cs-CZ" dirty="0" smtClean="0"/>
              <a:t> in </a:t>
            </a:r>
            <a:r>
              <a:rPr lang="en-US" dirty="0" smtClean="0"/>
              <a:t>French</a:t>
            </a:r>
            <a:r>
              <a:rPr lang="cs-CZ" dirty="0" smtClean="0"/>
              <a:t> in </a:t>
            </a:r>
            <a:r>
              <a:rPr lang="en-US" dirty="0" smtClean="0"/>
              <a:t>29 </a:t>
            </a:r>
            <a:r>
              <a:rPr lang="en-US" dirty="0"/>
              <a:t>June 1900 </a:t>
            </a:r>
            <a:r>
              <a:rPr lang="cs-CZ" dirty="0" smtClean="0"/>
              <a:t>and he </a:t>
            </a:r>
            <a:r>
              <a:rPr lang="cs-CZ" dirty="0" err="1" smtClean="0"/>
              <a:t>died</a:t>
            </a:r>
            <a:r>
              <a:rPr lang="cs-CZ" dirty="0" smtClean="0"/>
              <a:t> in</a:t>
            </a:r>
            <a:r>
              <a:rPr lang="en-US" dirty="0" smtClean="0"/>
              <a:t> </a:t>
            </a:r>
            <a:r>
              <a:rPr lang="en-US" dirty="0"/>
              <a:t>31 July </a:t>
            </a:r>
            <a:r>
              <a:rPr lang="en-US" dirty="0" smtClean="0"/>
              <a:t>1944</a:t>
            </a:r>
            <a:r>
              <a:rPr lang="cs-CZ" dirty="0" smtClean="0"/>
              <a:t>. He </a:t>
            </a:r>
            <a:r>
              <a:rPr lang="en-US" dirty="0" smtClean="0"/>
              <a:t>was </a:t>
            </a:r>
            <a:r>
              <a:rPr lang="en-US" dirty="0"/>
              <a:t>a </a:t>
            </a:r>
            <a:r>
              <a:rPr lang="en-US" dirty="0" smtClean="0"/>
              <a:t>writer</a:t>
            </a:r>
            <a:r>
              <a:rPr lang="en-US" dirty="0"/>
              <a:t>, poet, aristocrat, journalist, and pioneering aviator. He became a laureate of several of France's highest literary awards and also won the U.S. National Book Award</a:t>
            </a:r>
            <a:r>
              <a:rPr lang="en-US" dirty="0" smtClean="0"/>
              <a:t>. </a:t>
            </a:r>
            <a:r>
              <a:rPr lang="en-US" dirty="0"/>
              <a:t>He is best remembered for his novella The Little Prince </a:t>
            </a:r>
            <a:r>
              <a:rPr lang="en-US" dirty="0" smtClean="0"/>
              <a:t>and </a:t>
            </a:r>
            <a:r>
              <a:rPr lang="en-US" dirty="0"/>
              <a:t>for his lyrical aviation writings, including Wind, Sand and Stars and Night Flight</a:t>
            </a:r>
            <a:r>
              <a:rPr lang="en-US" dirty="0" smtClean="0"/>
              <a:t>.</a:t>
            </a:r>
            <a:endParaRPr lang="cs-CZ" dirty="0" smtClean="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9975" y="4256933"/>
            <a:ext cx="3610980" cy="438255"/>
          </a:xfrm>
          <a:prstGeom prst="rect">
            <a:avLst/>
          </a:prstGeom>
        </p:spPr>
      </p:pic>
    </p:spTree>
    <p:extLst>
      <p:ext uri="{BB962C8B-B14F-4D97-AF65-F5344CB8AC3E}">
        <p14:creationId xmlns:p14="http://schemas.microsoft.com/office/powerpoint/2010/main" val="3966969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5089484" y="658956"/>
            <a:ext cx="45719" cy="45719"/>
          </a:xfrm>
        </p:spPr>
        <p:txBody>
          <a:bodyPr>
            <a:normAutofit fontScale="90000"/>
          </a:bodyPr>
          <a:lstStyle/>
          <a:p>
            <a:r>
              <a:rPr lang="cs-CZ" dirty="0"/>
              <a:t/>
            </a:r>
            <a:br>
              <a:rPr lang="cs-CZ" dirty="0"/>
            </a:b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9216" y="951977"/>
            <a:ext cx="3313882" cy="4840820"/>
          </a:xfrm>
          <a:prstGeom prst="rect">
            <a:avLst/>
          </a:prstGeom>
          <a:ln w="381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463" y="1996581"/>
            <a:ext cx="2796546" cy="3796216"/>
          </a:xfrm>
          <a:prstGeom prst="rect">
            <a:avLst/>
          </a:prstGeom>
          <a:ln w="381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57177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err="1" smtClean="0"/>
              <a:t>The</a:t>
            </a:r>
            <a:r>
              <a:rPr lang="cs-CZ" sz="4000" dirty="0" smtClean="0"/>
              <a:t> </a:t>
            </a:r>
            <a:r>
              <a:rPr lang="cs-CZ" sz="4000" dirty="0" err="1" smtClean="0"/>
              <a:t>Little</a:t>
            </a:r>
            <a:r>
              <a:rPr lang="cs-CZ" sz="4000" dirty="0" smtClean="0"/>
              <a:t> Prince</a:t>
            </a:r>
            <a:endParaRPr lang="cs-CZ" sz="4000" dirty="0"/>
          </a:p>
        </p:txBody>
      </p:sp>
      <p:sp>
        <p:nvSpPr>
          <p:cNvPr id="3" name="Zástupný symbol pro obsah 2"/>
          <p:cNvSpPr>
            <a:spLocks noGrp="1"/>
          </p:cNvSpPr>
          <p:nvPr>
            <p:ph idx="1"/>
          </p:nvPr>
        </p:nvSpPr>
        <p:spPr/>
        <p:txBody>
          <a:bodyPr>
            <a:normAutofit lnSpcReduction="10000"/>
          </a:bodyPr>
          <a:lstStyle/>
          <a:p>
            <a:r>
              <a:rPr lang="cs-CZ" dirty="0" smtClean="0"/>
              <a:t>T</a:t>
            </a:r>
            <a:r>
              <a:rPr lang="en-US" dirty="0" smtClean="0"/>
              <a:t>he </a:t>
            </a:r>
            <a:r>
              <a:rPr lang="en-US" dirty="0"/>
              <a:t>Little Prince is a poetic tale, with </a:t>
            </a:r>
            <a:r>
              <a:rPr lang="en-US" dirty="0" err="1"/>
              <a:t>watercolour</a:t>
            </a:r>
            <a:r>
              <a:rPr lang="en-US" dirty="0"/>
              <a:t> illustrations by the author, in which a pilot stranded in the desert meets a young prince visiting Earth from a tiny asteroid. The story is philosophical and includes social criticism of the adult world. It was written during a period when Saint-</a:t>
            </a:r>
            <a:r>
              <a:rPr lang="en-US" dirty="0" err="1"/>
              <a:t>Exupéry</a:t>
            </a:r>
            <a:r>
              <a:rPr lang="en-US" dirty="0"/>
              <a:t> fled to North America subsequent to the Fall of France during the Second World War, witnessed first hand by the author and captured in his memoir Flight to Arras</a:t>
            </a:r>
            <a:r>
              <a:rPr lang="en-US" dirty="0" smtClean="0"/>
              <a:t>. </a:t>
            </a:r>
            <a:r>
              <a:rPr lang="en-US" dirty="0"/>
              <a:t>The adult fable, according to one review, is actually "...an allegory of Saint-</a:t>
            </a:r>
            <a:r>
              <a:rPr lang="en-US" dirty="0" err="1"/>
              <a:t>Exupéry's</a:t>
            </a:r>
            <a:r>
              <a:rPr lang="en-US" dirty="0"/>
              <a:t> own </a:t>
            </a:r>
            <a:r>
              <a:rPr lang="en-US" dirty="0" smtClean="0"/>
              <a:t>life</a:t>
            </a:r>
            <a:r>
              <a:rPr lang="cs-CZ" dirty="0" smtClean="0"/>
              <a:t> - </a:t>
            </a:r>
            <a:r>
              <a:rPr lang="en-US" dirty="0" smtClean="0"/>
              <a:t>his </a:t>
            </a:r>
            <a:r>
              <a:rPr lang="en-US" dirty="0"/>
              <a:t>search for childhood certainties and interior peace, his mysticism, his belief in human courage and brotherhood, and his deep love for his wife Consuelo but also an allusion to the tortured nature of their relationship."</a:t>
            </a:r>
            <a:endParaRPr lang="cs-CZ" dirty="0"/>
          </a:p>
        </p:txBody>
      </p:sp>
    </p:spTree>
    <p:extLst>
      <p:ext uri="{BB962C8B-B14F-4D97-AF65-F5344CB8AC3E}">
        <p14:creationId xmlns:p14="http://schemas.microsoft.com/office/powerpoint/2010/main" val="3308207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THE LITTLE PRINCE</a:t>
            </a:r>
            <a:endParaRPr lang="cs-CZ" sz="4000" dirty="0"/>
          </a:p>
        </p:txBody>
      </p:sp>
      <p:sp>
        <p:nvSpPr>
          <p:cNvPr id="3" name="Zástupný symbol pro obsah 2"/>
          <p:cNvSpPr>
            <a:spLocks noGrp="1"/>
          </p:cNvSpPr>
          <p:nvPr>
            <p:ph idx="1"/>
          </p:nvPr>
        </p:nvSpPr>
        <p:spPr/>
        <p:txBody>
          <a:bodyPr/>
          <a:lstStyle/>
          <a:p>
            <a:r>
              <a:rPr lang="en-US" dirty="0"/>
              <a:t>Though ostensibly styled as a children's book, The Little Prince makes several observations about life and human nature</a:t>
            </a:r>
            <a:r>
              <a:rPr lang="en-US" dirty="0" smtClean="0"/>
              <a:t>. </a:t>
            </a:r>
            <a:r>
              <a:rPr lang="en-US" dirty="0"/>
              <a:t>For example, Saint-</a:t>
            </a:r>
            <a:r>
              <a:rPr lang="en-US" dirty="0" err="1"/>
              <a:t>Exupéry</a:t>
            </a:r>
            <a:r>
              <a:rPr lang="en-US" dirty="0"/>
              <a:t> tells of a fox meeting the young prince during his travels on Earth. The story's essence is contained in the fox saying that "One sees clearly only with the heart. The essential is invisible to the eye." </a:t>
            </a:r>
            <a:r>
              <a:rPr lang="en-US" dirty="0" smtClean="0"/>
              <a:t>Other </a:t>
            </a:r>
            <a:r>
              <a:rPr lang="en-US" dirty="0"/>
              <a:t>key morals articulated by the fox are: "You become responsible, forever, for what you have tamed," and "It is the time you have lost for your rose that makes your rose so important." The fox's messages are arguably the book's most famous quotations because they deal with human relationships.</a:t>
            </a:r>
            <a:endParaRPr lang="cs-CZ" dirty="0"/>
          </a:p>
        </p:txBody>
      </p:sp>
    </p:spTree>
    <p:extLst>
      <p:ext uri="{BB962C8B-B14F-4D97-AF65-F5344CB8AC3E}">
        <p14:creationId xmlns:p14="http://schemas.microsoft.com/office/powerpoint/2010/main" val="88992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913795" y="563882"/>
            <a:ext cx="45719" cy="45719"/>
          </a:xfrm>
        </p:spPr>
        <p:txBody>
          <a:bodyPr>
            <a:normAutofit fontScale="90000"/>
          </a:bodyPr>
          <a:lstStyle/>
          <a:p>
            <a:r>
              <a:rPr lang="cs-CZ" sz="800" dirty="0" smtClean="0"/>
              <a:t/>
            </a:r>
            <a:br>
              <a:rPr lang="cs-CZ" sz="800" dirty="0" smtClean="0"/>
            </a:br>
            <a:endParaRPr lang="cs-CZ" sz="8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569" y="873015"/>
            <a:ext cx="3248678" cy="3391621"/>
          </a:xfrm>
          <a:prstGeom prst="rect">
            <a:avLst/>
          </a:prstGeom>
          <a:ln w="381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990" y="2289170"/>
            <a:ext cx="6242808" cy="3665705"/>
          </a:xfrm>
          <a:prstGeom prst="rect">
            <a:avLst/>
          </a:prstGeom>
          <a:ln w="381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72201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err="1" smtClean="0"/>
              <a:t>Inspirations</a:t>
            </a:r>
            <a:endParaRPr lang="cs-CZ" sz="4000" dirty="0"/>
          </a:p>
        </p:txBody>
      </p:sp>
      <p:sp>
        <p:nvSpPr>
          <p:cNvPr id="3" name="Zástupný symbol pro obsah 2"/>
          <p:cNvSpPr>
            <a:spLocks noGrp="1"/>
          </p:cNvSpPr>
          <p:nvPr>
            <p:ph idx="1"/>
          </p:nvPr>
        </p:nvSpPr>
        <p:spPr/>
        <p:txBody>
          <a:bodyPr>
            <a:normAutofit lnSpcReduction="10000"/>
          </a:bodyPr>
          <a:lstStyle/>
          <a:p>
            <a:r>
              <a:rPr lang="cs-CZ" dirty="0" smtClean="0"/>
              <a:t>Prince - </a:t>
            </a:r>
            <a:r>
              <a:rPr lang="en-US" dirty="0" smtClean="0"/>
              <a:t>Saint-</a:t>
            </a:r>
            <a:r>
              <a:rPr lang="en-US" dirty="0" err="1" smtClean="0"/>
              <a:t>Exupéry</a:t>
            </a:r>
            <a:r>
              <a:rPr lang="en-US" dirty="0" smtClean="0"/>
              <a:t> </a:t>
            </a:r>
            <a:r>
              <a:rPr lang="en-US" dirty="0"/>
              <a:t>may have drawn inspiration for the prince's character and </a:t>
            </a:r>
            <a:r>
              <a:rPr lang="cs-CZ" dirty="0" smtClean="0"/>
              <a:t>          </a:t>
            </a:r>
            <a:r>
              <a:rPr lang="en-US" dirty="0" smtClean="0"/>
              <a:t>appearance </a:t>
            </a:r>
            <a:r>
              <a:rPr lang="en-US" dirty="0"/>
              <a:t>from his own self as a youth, as during his early years friends and family called him le </a:t>
            </a:r>
            <a:r>
              <a:rPr lang="en-US" dirty="0" err="1"/>
              <a:t>Roi</a:t>
            </a:r>
            <a:r>
              <a:rPr lang="en-US" dirty="0"/>
              <a:t>-Soleil (the Sun King) because of his golden curly hair. </a:t>
            </a:r>
            <a:endParaRPr lang="cs-CZ" dirty="0" smtClean="0"/>
          </a:p>
          <a:p>
            <a:r>
              <a:rPr lang="cs-CZ" dirty="0" smtClean="0"/>
              <a:t>Rose - </a:t>
            </a:r>
            <a:r>
              <a:rPr lang="en-US" dirty="0"/>
              <a:t>Many researchers believe that the prince's kindhearted but petulant and vain rose was inspired by Saint-</a:t>
            </a:r>
            <a:r>
              <a:rPr lang="en-US" dirty="0" err="1"/>
              <a:t>Exupéry's</a:t>
            </a:r>
            <a:r>
              <a:rPr lang="en-US" dirty="0"/>
              <a:t> Salvadoran wife Consuelo de Saint </a:t>
            </a:r>
            <a:r>
              <a:rPr lang="en-US" dirty="0" err="1" smtClean="0"/>
              <a:t>Exupéry</a:t>
            </a:r>
            <a:r>
              <a:rPr lang="cs-CZ" dirty="0" smtClean="0"/>
              <a:t>, </a:t>
            </a:r>
            <a:r>
              <a:rPr lang="en-US" dirty="0" smtClean="0"/>
              <a:t>with </a:t>
            </a:r>
            <a:r>
              <a:rPr lang="en-US" dirty="0"/>
              <a:t>the small home planet being inspired by her small native country, El Salvador, also known as "The Land of Volcanoes</a:t>
            </a:r>
            <a:r>
              <a:rPr lang="en-US" dirty="0" smtClean="0"/>
              <a:t>".</a:t>
            </a:r>
            <a:endParaRPr lang="cs-CZ" dirty="0" smtClean="0"/>
          </a:p>
          <a:p>
            <a:endParaRPr lang="cs-CZ" dirty="0"/>
          </a:p>
          <a:p>
            <a:r>
              <a:rPr lang="cs-CZ" dirty="0"/>
              <a:t>Video: https://www.youtube.com/watch?v=fEPqgSNLfK8</a:t>
            </a:r>
            <a:endParaRPr lang="cs-CZ" dirty="0"/>
          </a:p>
        </p:txBody>
      </p:sp>
    </p:spTree>
    <p:extLst>
      <p:ext uri="{BB962C8B-B14F-4D97-AF65-F5344CB8AC3E}">
        <p14:creationId xmlns:p14="http://schemas.microsoft.com/office/powerpoint/2010/main" val="309426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4000" dirty="0" err="1" smtClean="0"/>
              <a:t>Any</a:t>
            </a:r>
            <a:r>
              <a:rPr lang="cs-CZ" sz="4000" dirty="0" smtClean="0"/>
              <a:t> </a:t>
            </a:r>
            <a:r>
              <a:rPr lang="cs-CZ" sz="4000" dirty="0" err="1" smtClean="0"/>
              <a:t>questions</a:t>
            </a:r>
            <a:r>
              <a:rPr lang="cs-CZ" sz="4000" dirty="0" smtClean="0"/>
              <a:t>?</a:t>
            </a:r>
            <a:endParaRPr lang="cs-CZ" sz="4000"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46" y="1935921"/>
            <a:ext cx="2471258" cy="3706886"/>
          </a:xfrm>
          <a:prstGeom prst="rect">
            <a:avLst/>
          </a:prstGeom>
          <a:ln w="381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TextovéPole 5"/>
          <p:cNvSpPr txBox="1"/>
          <p:nvPr/>
        </p:nvSpPr>
        <p:spPr>
          <a:xfrm>
            <a:off x="7702378" y="1458098"/>
            <a:ext cx="699230" cy="215444"/>
          </a:xfrm>
          <a:prstGeom prst="rect">
            <a:avLst/>
          </a:prstGeom>
          <a:noFill/>
        </p:spPr>
        <p:txBody>
          <a:bodyPr wrap="none" rtlCol="0">
            <a:spAutoFit/>
          </a:bodyPr>
          <a:lstStyle/>
          <a:p>
            <a:r>
              <a:rPr lang="cs-CZ" sz="800" dirty="0" err="1" smtClean="0"/>
              <a:t>Please</a:t>
            </a:r>
            <a:r>
              <a:rPr lang="cs-CZ" sz="800" dirty="0" smtClean="0"/>
              <a:t>, no.</a:t>
            </a:r>
            <a:endParaRPr lang="cs-CZ" sz="800" dirty="0"/>
          </a:p>
        </p:txBody>
      </p:sp>
    </p:spTree>
    <p:extLst>
      <p:ext uri="{BB962C8B-B14F-4D97-AF65-F5344CB8AC3E}">
        <p14:creationId xmlns:p14="http://schemas.microsoft.com/office/powerpoint/2010/main" val="36148661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TM04033921[[fn=Damašek]]</Template>
  <TotalTime>56</TotalTime>
  <Words>559</Words>
  <Application>Microsoft Office PowerPoint</Application>
  <PresentationFormat>Širokoúhlá obrazovka</PresentationFormat>
  <Paragraphs>22</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Bookman Old Style</vt:lpstr>
      <vt:lpstr>Rockwell</vt:lpstr>
      <vt:lpstr>Damask</vt:lpstr>
      <vt:lpstr>The little prince</vt:lpstr>
      <vt:lpstr>Basic information</vt:lpstr>
      <vt:lpstr>Antoine de Saint-Exupéry</vt:lpstr>
      <vt:lpstr> </vt:lpstr>
      <vt:lpstr>The Little Prince</vt:lpstr>
      <vt:lpstr>THE LITTLE PRINCE</vt:lpstr>
      <vt:lpstr> </vt:lpstr>
      <vt:lpstr>Inspirations</vt:lpstr>
      <vt:lpstr>Any questions?</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 prince</dc:title>
  <dc:creator>itb21</dc:creator>
  <cp:lastModifiedBy>itb22</cp:lastModifiedBy>
  <cp:revision>12</cp:revision>
  <dcterms:created xsi:type="dcterms:W3CDTF">2017-10-23T09:19:46Z</dcterms:created>
  <dcterms:modified xsi:type="dcterms:W3CDTF">2017-11-27T10:19:17Z</dcterms:modified>
</cp:coreProperties>
</file>