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66" r:id="rId4"/>
    <p:sldId id="263" r:id="rId5"/>
    <p:sldId id="265" r:id="rId6"/>
    <p:sldId id="258" r:id="rId7"/>
    <p:sldId id="261" r:id="rId8"/>
    <p:sldId id="264" r:id="rId9"/>
    <p:sldId id="260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72DD1-C31D-430A-8895-5C45438EEAA2}" v="9" dt="2017-11-26T16:49:47.098"/>
    <p1510:client id="{F1CE6BC9-6F56-8A4E-8B0C-21BB90B2B01F}" v="51" dt="2017-11-26T16:58:58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3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6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07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2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9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7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1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am.cz/pohadky/krtek-a-panda/10017739-uvitaci-vecirek" TargetMode="External"/><Relationship Id="rId2" Type="http://schemas.openxmlformats.org/officeDocument/2006/relationships/hyperlink" Target="https://www.stream.cz/pohadky/krtek-a-panda/10017738-pritel-z-dal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ream.cz/pohadky/krtek/10000663-paraplicko" TargetMode="External"/><Relationship Id="rId5" Type="http://schemas.openxmlformats.org/officeDocument/2006/relationships/hyperlink" Target="https://www.stream.cz/pohadky/krtek/10000654-chemikem" TargetMode="External"/><Relationship Id="rId4" Type="http://schemas.openxmlformats.org/officeDocument/2006/relationships/hyperlink" Target="https://www.stream.cz/pohadky/krtek/10000776-jak-krtek-ke-kalhotkam-prise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err="1"/>
              <a:t>Little</a:t>
            </a:r>
            <a:r>
              <a:rPr lang="cs-CZ"/>
              <a:t> mole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Petra </a:t>
            </a:r>
            <a:r>
              <a:rPr lang="cs-CZ" err="1"/>
              <a:t>šikudová</a:t>
            </a:r>
            <a:r>
              <a:rPr lang="cs-CZ"/>
              <a:t>, Kryštof </a:t>
            </a:r>
            <a:r>
              <a:rPr lang="cs-CZ" err="1"/>
              <a:t>trčala</a:t>
            </a:r>
            <a:r>
              <a:rPr lang="cs-CZ"/>
              <a:t> 3tb</a:t>
            </a:r>
          </a:p>
          <a:p>
            <a:r>
              <a:rPr lang="cs-CZ"/>
              <a:t>2017-18</a:t>
            </a:r>
          </a:p>
        </p:txBody>
      </p:sp>
    </p:spTree>
    <p:extLst>
      <p:ext uri="{BB962C8B-B14F-4D97-AF65-F5344CB8AC3E}">
        <p14:creationId xmlns:p14="http://schemas.microsoft.com/office/powerpoint/2010/main" val="303634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FBC90D-7A89-4845-BAF1-4E7747B9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THE </a:t>
            </a:r>
            <a:r>
              <a:rPr lang="cs-CZ" err="1"/>
              <a:t>examples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A6C26E7-780B-4AC7-A325-4A9166DC99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MoLE</a:t>
            </a:r>
            <a:r>
              <a:rPr lang="cs-CZ"/>
              <a:t> AND PANDA:</a:t>
            </a:r>
          </a:p>
          <a:p>
            <a:pPr lvl="4">
              <a:buClr>
                <a:srgbClr val="000000"/>
              </a:buClr>
            </a:pPr>
            <a:r>
              <a:rPr lang="cs-CZ">
                <a:hlinkClick r:id="rId2"/>
              </a:rPr>
              <a:t>https://www.stream.cz/pohadky/krtek-a-panda/10017738-pritel-z-dalky</a:t>
            </a:r>
          </a:p>
          <a:p>
            <a:pPr lvl="4">
              <a:buClr>
                <a:srgbClr val="000000"/>
              </a:buClr>
            </a:pPr>
            <a:r>
              <a:rPr lang="cs-CZ">
                <a:hlinkClick r:id="rId3"/>
              </a:rPr>
              <a:t>https://www.stream.cz/pohadky/krtek-a-panda/10017739-uvitaci-vecirek</a:t>
            </a:r>
          </a:p>
          <a:p>
            <a:pPr>
              <a:buClr>
                <a:srgbClr val="000000"/>
              </a:buClr>
            </a:pPr>
            <a:r>
              <a:rPr lang="cs-CZ" err="1"/>
              <a:t>LiTTLE</a:t>
            </a:r>
            <a:r>
              <a:rPr lang="cs-CZ"/>
              <a:t> MOLE:</a:t>
            </a:r>
          </a:p>
          <a:p>
            <a:pPr lvl="4">
              <a:buClr>
                <a:srgbClr val="000000"/>
              </a:buClr>
            </a:pPr>
            <a:r>
              <a:rPr lang="cs-CZ">
                <a:hlinkClick r:id="rId4"/>
              </a:rPr>
              <a:t>https://www.stream.cz/pohadky/krtek/10000776-jak-krtek-ke-kalhotkam-prisel</a:t>
            </a:r>
          </a:p>
          <a:p>
            <a:pPr lvl="4">
              <a:buClr>
                <a:srgbClr val="000000"/>
              </a:buClr>
            </a:pPr>
            <a:r>
              <a:rPr lang="cs-CZ">
                <a:hlinkClick r:id="rId5"/>
              </a:rPr>
              <a:t>https://www.stream.cz/pohadky/krtek/10000654-chemikem</a:t>
            </a:r>
          </a:p>
          <a:p>
            <a:pPr lvl="4">
              <a:buClr>
                <a:srgbClr val="000000"/>
              </a:buClr>
            </a:pPr>
            <a:r>
              <a:rPr lang="cs-CZ">
                <a:hlinkClick r:id="rId6"/>
              </a:rPr>
              <a:t>https://www.stream.cz/pohadky/krtek/10000663-paraplicko</a:t>
            </a:r>
          </a:p>
          <a:p>
            <a:pPr marL="1828800" lvl="4" indent="0">
              <a:buClr>
                <a:srgbClr val="000000"/>
              </a:buClr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8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Výsledek obrázku pro krteček">
            <a:extLst>
              <a:ext uri="{FF2B5EF4-FFF2-40B4-BE49-F238E27FC236}">
                <a16:creationId xmlns:a16="http://schemas.microsoft.com/office/drawing/2014/main" xmlns="" id="{EE0F3C8F-5244-41C0-B7A8-C38A65320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7" t="-18" r="19110" b="-903"/>
          <a:stretch/>
        </p:blipFill>
        <p:spPr>
          <a:xfrm>
            <a:off x="3671757" y="885825"/>
            <a:ext cx="4202559" cy="50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3182D9-591B-4470-A231-A9CBD12B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</a:t>
            </a:r>
            <a:r>
              <a:rPr lang="cs-CZ" err="1"/>
              <a:t>information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6AF0AD4-548E-4B1A-97DC-4699C2F127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Created</a:t>
            </a:r>
            <a:r>
              <a:rPr lang="cs-CZ"/>
              <a:t> by </a:t>
            </a:r>
            <a:r>
              <a:rPr lang="cs-CZ" err="1"/>
              <a:t>zdeněk</a:t>
            </a:r>
            <a:r>
              <a:rPr lang="cs-CZ"/>
              <a:t> </a:t>
            </a:r>
            <a:r>
              <a:rPr lang="cs-CZ" err="1"/>
              <a:t>miler</a:t>
            </a:r>
          </a:p>
          <a:p>
            <a:pPr>
              <a:buClr>
                <a:srgbClr val="000000"/>
              </a:buClr>
            </a:pPr>
            <a:r>
              <a:rPr lang="cs-CZ" err="1"/>
              <a:t>From</a:t>
            </a:r>
            <a:r>
              <a:rPr lang="cs-CZ"/>
              <a:t> </a:t>
            </a:r>
            <a:r>
              <a:rPr lang="cs-CZ" err="1"/>
              <a:t>czechoslovakia</a:t>
            </a:r>
          </a:p>
          <a:p>
            <a:pPr>
              <a:buClr>
                <a:srgbClr val="000000"/>
              </a:buClr>
            </a:pPr>
            <a:r>
              <a:rPr lang="cs-CZ"/>
              <a:t>1. </a:t>
            </a:r>
            <a:r>
              <a:rPr lang="cs-CZ" err="1"/>
              <a:t>episode</a:t>
            </a:r>
            <a:r>
              <a:rPr lang="cs-CZ"/>
              <a:t> </a:t>
            </a:r>
            <a:r>
              <a:rPr lang="cs-CZ" err="1"/>
              <a:t>was</a:t>
            </a:r>
            <a:r>
              <a:rPr lang="cs-CZ"/>
              <a:t> </a:t>
            </a:r>
            <a:r>
              <a:rPr lang="cs-CZ" err="1"/>
              <a:t>broadcast</a:t>
            </a:r>
            <a:r>
              <a:rPr lang="cs-CZ"/>
              <a:t> in 1957</a:t>
            </a:r>
          </a:p>
          <a:p>
            <a:pPr>
              <a:buClr>
                <a:srgbClr val="000000"/>
              </a:buClr>
            </a:pPr>
            <a:r>
              <a:rPr lang="cs-CZ"/>
              <a:t>49 </a:t>
            </a:r>
            <a:r>
              <a:rPr lang="cs-CZ" err="1"/>
              <a:t>episodes</a:t>
            </a:r>
            <a:r>
              <a:rPr lang="cs-CZ"/>
              <a:t> </a:t>
            </a:r>
          </a:p>
          <a:p>
            <a:pPr>
              <a:buClr>
                <a:srgbClr val="000000"/>
              </a:buClr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52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Výsledek obrázku pro krteček a kamarádi">
            <a:extLst>
              <a:ext uri="{FF2B5EF4-FFF2-40B4-BE49-F238E27FC236}">
                <a16:creationId xmlns:a16="http://schemas.microsoft.com/office/drawing/2014/main" xmlns="" id="{47490F46-4EAD-4864-B1B7-EC1A5789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266" y="3933825"/>
            <a:ext cx="6078265" cy="2221965"/>
          </a:xfrm>
          <a:prstGeom prst="rect">
            <a:avLst/>
          </a:prstGeom>
        </p:spPr>
      </p:pic>
      <p:pic>
        <p:nvPicPr>
          <p:cNvPr id="4" name="Obrázek 4" descr="Výsledek obrázku pro krteček">
            <a:extLst>
              <a:ext uri="{FF2B5EF4-FFF2-40B4-BE49-F238E27FC236}">
                <a16:creationId xmlns:a16="http://schemas.microsoft.com/office/drawing/2014/main" xmlns="" id="{E4A79A87-C41A-48C9-A2CC-89E24ABE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190625"/>
            <a:ext cx="2564077" cy="2562493"/>
          </a:xfrm>
          <a:prstGeom prst="rect">
            <a:avLst/>
          </a:prstGeom>
        </p:spPr>
      </p:pic>
      <p:pic>
        <p:nvPicPr>
          <p:cNvPr id="6" name="Obrázek 6" descr="Výsledek obrázku pro krteček">
            <a:extLst>
              <a:ext uri="{FF2B5EF4-FFF2-40B4-BE49-F238E27FC236}">
                <a16:creationId xmlns:a16="http://schemas.microsoft.com/office/drawing/2014/main" xmlns="" id="{2CECBFBC-140D-449A-8198-5A7F60F71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982" y="1190625"/>
            <a:ext cx="3275655" cy="2566223"/>
          </a:xfrm>
          <a:prstGeom prst="rect">
            <a:avLst/>
          </a:prstGeom>
        </p:spPr>
      </p:pic>
      <p:pic>
        <p:nvPicPr>
          <p:cNvPr id="8" name="Obrázek 8" descr="Výsledek obrázku pro krteček">
            <a:extLst>
              <a:ext uri="{FF2B5EF4-FFF2-40B4-BE49-F238E27FC236}">
                <a16:creationId xmlns:a16="http://schemas.microsoft.com/office/drawing/2014/main" xmlns="" id="{B6990073-F590-465D-8FBF-6F09506B1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" y="3903052"/>
            <a:ext cx="2142861" cy="2249989"/>
          </a:xfrm>
          <a:prstGeom prst="rect">
            <a:avLst/>
          </a:prstGeom>
        </p:spPr>
      </p:pic>
      <p:pic>
        <p:nvPicPr>
          <p:cNvPr id="10" name="Obrázek 10" descr="Výsledek obrázku pro krteček">
            <a:extLst>
              <a:ext uri="{FF2B5EF4-FFF2-40B4-BE49-F238E27FC236}">
                <a16:creationId xmlns:a16="http://schemas.microsoft.com/office/drawing/2014/main" xmlns="" id="{8749B123-8DF9-47BA-84C5-E1EF0F420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122" y="1190625"/>
            <a:ext cx="2563225" cy="25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0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CC9145-9538-4F1B-AFCA-C8830032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Zdeněk Miler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AF8F93A-B9D0-4B0E-B63B-4ED27CFB62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Born 21.2. 1921</a:t>
            </a:r>
          </a:p>
          <a:p>
            <a:pPr>
              <a:buClr>
                <a:srgbClr val="000000"/>
              </a:buClr>
            </a:pPr>
            <a:r>
              <a:rPr lang="cs-CZ" err="1"/>
              <a:t>Dead</a:t>
            </a:r>
            <a:r>
              <a:rPr lang="cs-CZ"/>
              <a:t> 30.11. 2011</a:t>
            </a:r>
          </a:p>
          <a:p>
            <a:pPr>
              <a:buClr>
                <a:srgbClr val="000000"/>
              </a:buClr>
            </a:pPr>
            <a:r>
              <a:rPr lang="cs-CZ" err="1"/>
              <a:t>Director</a:t>
            </a:r>
            <a:r>
              <a:rPr lang="cs-CZ"/>
              <a:t> and </a:t>
            </a:r>
            <a:r>
              <a:rPr lang="cs-CZ" err="1"/>
              <a:t>artist</a:t>
            </a:r>
          </a:p>
          <a:p>
            <a:pPr>
              <a:buClr>
                <a:srgbClr val="000000"/>
              </a:buClr>
            </a:pPr>
            <a:r>
              <a:rPr lang="cs-CZ" err="1"/>
              <a:t>Career</a:t>
            </a:r>
            <a:r>
              <a:rPr lang="cs-CZ"/>
              <a:t> start in </a:t>
            </a:r>
            <a:r>
              <a:rPr lang="cs-CZ" err="1"/>
              <a:t>zlin</a:t>
            </a:r>
            <a:r>
              <a:rPr lang="cs-CZ"/>
              <a:t> </a:t>
            </a:r>
          </a:p>
          <a:p>
            <a:pPr>
              <a:buClr>
                <a:srgbClr val="000000"/>
              </a:buClr>
            </a:pPr>
            <a:r>
              <a:rPr lang="cs-CZ" err="1"/>
              <a:t>Then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barrandov</a:t>
            </a:r>
            <a:r>
              <a:rPr lang="cs-CZ"/>
              <a:t> </a:t>
            </a:r>
            <a:r>
              <a:rPr lang="cs-CZ" err="1"/>
              <a:t>studios</a:t>
            </a:r>
          </a:p>
          <a:p>
            <a:pPr>
              <a:buClr>
                <a:srgbClr val="000000"/>
              </a:buClr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10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Výsledek obrázku pro zdenek miler">
            <a:extLst>
              <a:ext uri="{FF2B5EF4-FFF2-40B4-BE49-F238E27FC236}">
                <a16:creationId xmlns:a16="http://schemas.microsoft.com/office/drawing/2014/main" xmlns="" id="{571A05AD-07AF-4019-A6A1-47667989A3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24174" y="947179"/>
            <a:ext cx="4106275" cy="2308168"/>
          </a:xfrm>
          <a:prstGeom prst="rect">
            <a:avLst/>
          </a:prstGeom>
        </p:spPr>
      </p:pic>
      <p:pic>
        <p:nvPicPr>
          <p:cNvPr id="6" name="Obrázek 6" descr="Výsledek obrázku pro zdenek miler">
            <a:extLst>
              <a:ext uri="{FF2B5EF4-FFF2-40B4-BE49-F238E27FC236}">
                <a16:creationId xmlns:a16="http://schemas.microsoft.com/office/drawing/2014/main" xmlns="" id="{CE2DAD76-176A-462D-A91E-ECA8BE7B8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662" y="947179"/>
            <a:ext cx="3818847" cy="4804422"/>
          </a:xfrm>
          <a:prstGeom prst="rect">
            <a:avLst/>
          </a:prstGeom>
        </p:spPr>
      </p:pic>
      <p:pic>
        <p:nvPicPr>
          <p:cNvPr id="8" name="Obrázek 8" descr="Výsledek obrázku pro zdenek miler">
            <a:extLst>
              <a:ext uri="{FF2B5EF4-FFF2-40B4-BE49-F238E27FC236}">
                <a16:creationId xmlns:a16="http://schemas.microsoft.com/office/drawing/2014/main" xmlns="" id="{2418E84F-5B03-45A8-A1BD-DF5BDB909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174" y="3457575"/>
            <a:ext cx="4097749" cy="23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A54559-F884-4C07-8421-27549B8A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history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FDFDD79-86FA-4E32-B211-43800AFB88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First</a:t>
            </a:r>
            <a:r>
              <a:rPr lang="cs-CZ"/>
              <a:t> </a:t>
            </a:r>
            <a:r>
              <a:rPr lang="cs-CZ" err="1"/>
              <a:t>episode</a:t>
            </a:r>
            <a:r>
              <a:rPr lang="cs-CZ"/>
              <a:t> </a:t>
            </a:r>
            <a:r>
              <a:rPr lang="cs-CZ" err="1"/>
              <a:t>was</a:t>
            </a:r>
            <a:r>
              <a:rPr lang="cs-CZ"/>
              <a:t> </a:t>
            </a:r>
            <a:r>
              <a:rPr lang="cs-CZ" err="1"/>
              <a:t>named</a:t>
            </a:r>
            <a:r>
              <a:rPr lang="cs-CZ"/>
              <a:t>: "</a:t>
            </a:r>
            <a:r>
              <a:rPr lang="cs-CZ" err="1"/>
              <a:t>How</a:t>
            </a:r>
            <a:r>
              <a:rPr lang="cs-CZ"/>
              <a:t> a mole </a:t>
            </a:r>
            <a:r>
              <a:rPr lang="cs-CZ" err="1"/>
              <a:t>came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panties</a:t>
            </a:r>
            <a:r>
              <a:rPr lang="cs-CZ"/>
              <a:t>"</a:t>
            </a:r>
          </a:p>
          <a:p>
            <a:pPr>
              <a:buClr>
                <a:srgbClr val="000000"/>
              </a:buClr>
            </a:pPr>
            <a:r>
              <a:rPr lang="cs-CZ"/>
              <a:t>Mole </a:t>
            </a:r>
            <a:r>
              <a:rPr lang="cs-CZ" err="1"/>
              <a:t>was</a:t>
            </a:r>
            <a:r>
              <a:rPr lang="cs-CZ"/>
              <a:t> </a:t>
            </a:r>
            <a:r>
              <a:rPr lang="cs-CZ" err="1"/>
              <a:t>original</a:t>
            </a:r>
            <a:r>
              <a:rPr lang="cs-CZ"/>
              <a:t> </a:t>
            </a:r>
            <a:r>
              <a:rPr lang="cs-CZ" err="1"/>
              <a:t>because</a:t>
            </a:r>
            <a:r>
              <a:rPr lang="cs-CZ"/>
              <a:t> </a:t>
            </a:r>
            <a:r>
              <a:rPr lang="cs-CZ" err="1"/>
              <a:t>walt</a:t>
            </a:r>
            <a:r>
              <a:rPr lang="cs-CZ"/>
              <a:t> </a:t>
            </a:r>
            <a:r>
              <a:rPr lang="cs-CZ" err="1"/>
              <a:t>disney</a:t>
            </a:r>
            <a:r>
              <a:rPr lang="cs-CZ"/>
              <a:t> </a:t>
            </a:r>
            <a:r>
              <a:rPr lang="cs-CZ" err="1"/>
              <a:t>didn´t</a:t>
            </a:r>
            <a:r>
              <a:rPr lang="cs-CZ"/>
              <a:t> use </a:t>
            </a:r>
            <a:r>
              <a:rPr lang="cs-CZ" err="1"/>
              <a:t>this</a:t>
            </a:r>
            <a:r>
              <a:rPr lang="cs-CZ"/>
              <a:t> animal</a:t>
            </a:r>
          </a:p>
          <a:p>
            <a:pPr>
              <a:buClr>
                <a:srgbClr val="000000"/>
              </a:buClr>
            </a:pPr>
            <a:r>
              <a:rPr lang="cs-CZ" err="1"/>
              <a:t>Milers</a:t>
            </a:r>
            <a:r>
              <a:rPr lang="cs-CZ"/>
              <a:t> </a:t>
            </a:r>
            <a:r>
              <a:rPr lang="cs-CZ" err="1"/>
              <a:t>daughters</a:t>
            </a:r>
            <a:r>
              <a:rPr lang="cs-CZ"/>
              <a:t> </a:t>
            </a:r>
            <a:r>
              <a:rPr lang="cs-CZ" err="1"/>
              <a:t>dubed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mole </a:t>
            </a:r>
            <a:r>
              <a:rPr lang="cs-CZ" err="1"/>
              <a:t>voice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first</a:t>
            </a:r>
            <a:r>
              <a:rPr lang="cs-CZ"/>
              <a:t> </a:t>
            </a:r>
            <a:r>
              <a:rPr lang="cs-CZ" err="1"/>
              <a:t>episodes</a:t>
            </a:r>
          </a:p>
          <a:p>
            <a:pPr>
              <a:buClr>
                <a:srgbClr val="000000"/>
              </a:buClr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2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4A2F92-2A4F-4380-B29E-781F1752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MOLE AND PANDA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CF6C03E-80DD-4CEF-AD39-FEA4D07EF9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MILERS GRANDDAUGHTER CLOSED CONTRACT WITH CHINE TV</a:t>
            </a:r>
            <a:endParaRPr lang="en-US"/>
          </a:p>
          <a:p>
            <a:pPr>
              <a:buClr>
                <a:srgbClr val="000000"/>
              </a:buClr>
            </a:pPr>
            <a:r>
              <a:rPr lang="cs-CZ"/>
              <a:t>THEY ARE IN 3D</a:t>
            </a:r>
          </a:p>
          <a:p>
            <a:pPr>
              <a:buClr>
                <a:srgbClr val="000000"/>
              </a:buClr>
            </a:pPr>
            <a:r>
              <a:rPr lang="cs-CZ"/>
              <a:t>THE MOLE SPEAKS HERE</a:t>
            </a:r>
            <a:endParaRPr lang="en-US"/>
          </a:p>
          <a:p>
            <a:pPr>
              <a:buClr>
                <a:srgbClr val="000000"/>
              </a:buClr>
              <a:buFont typeface="Arial"/>
            </a:pPr>
            <a:r>
              <a:rPr lang="cs-CZ"/>
              <a:t>IN MARCH 2016 WAS FIRST BROADCAST IN CZECH REPUBLIC</a:t>
            </a:r>
          </a:p>
          <a:p>
            <a:pPr marL="0" indent="0">
              <a:buClr>
                <a:srgbClr val="000000"/>
              </a:buClr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1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 descr="krtek a panda).jpg">
            <a:extLst>
              <a:ext uri="{FF2B5EF4-FFF2-40B4-BE49-F238E27FC236}">
                <a16:creationId xmlns:a16="http://schemas.microsoft.com/office/drawing/2014/main" xmlns="" id="{D2BC1167-7187-45AD-92E2-8D629C50FF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01437" y="3762375"/>
            <a:ext cx="4284286" cy="2264791"/>
          </a:xfrm>
          <a:prstGeom prst="rect">
            <a:avLst/>
          </a:prstGeom>
        </p:spPr>
      </p:pic>
      <p:pic>
        <p:nvPicPr>
          <p:cNvPr id="10" name="Obrázek 10" descr="Výsledek obrázku pro krtek a panda">
            <a:extLst>
              <a:ext uri="{FF2B5EF4-FFF2-40B4-BE49-F238E27FC236}">
                <a16:creationId xmlns:a16="http://schemas.microsoft.com/office/drawing/2014/main" xmlns="" id="{F880573B-2DF7-4245-8E6F-018F0FF1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61" y="1057275"/>
            <a:ext cx="3603345" cy="2464936"/>
          </a:xfrm>
          <a:prstGeom prst="rect">
            <a:avLst/>
          </a:prstGeom>
        </p:spPr>
      </p:pic>
      <p:pic>
        <p:nvPicPr>
          <p:cNvPr id="12" name="Obrázek 12" descr="Výsledek obrázku pro krtek a panda">
            <a:extLst>
              <a:ext uri="{FF2B5EF4-FFF2-40B4-BE49-F238E27FC236}">
                <a16:creationId xmlns:a16="http://schemas.microsoft.com/office/drawing/2014/main" xmlns="" id="{6A74889D-ECA9-4EA7-A48D-785E25C28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4065464"/>
            <a:ext cx="3620875" cy="2040061"/>
          </a:xfrm>
          <a:prstGeom prst="rect">
            <a:avLst/>
          </a:prstGeom>
        </p:spPr>
      </p:pic>
      <p:pic>
        <p:nvPicPr>
          <p:cNvPr id="14" name="Obrázek 14" descr="Výsledek obrázku pro krtek a panda">
            <a:extLst>
              <a:ext uri="{FF2B5EF4-FFF2-40B4-BE49-F238E27FC236}">
                <a16:creationId xmlns:a16="http://schemas.microsoft.com/office/drawing/2014/main" xmlns="" id="{DBE4553F-81BA-4292-AC8D-DA1CD56174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" t="13559" r="508" b="12542"/>
          <a:stretch/>
        </p:blipFill>
        <p:spPr>
          <a:xfrm>
            <a:off x="6801437" y="1057275"/>
            <a:ext cx="4295030" cy="23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2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C27296-EBE8-4E75-8A76-0AF2DCF2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7889"/>
            <a:ext cx="10363200" cy="1492186"/>
          </a:xfrm>
        </p:spPr>
        <p:txBody>
          <a:bodyPr/>
          <a:lstStyle/>
          <a:p>
            <a:r>
              <a:rPr lang="cs-CZ"/>
              <a:t>Mole in </a:t>
            </a:r>
            <a:r>
              <a:rPr lang="cs-CZ" err="1"/>
              <a:t>the</a:t>
            </a:r>
            <a:r>
              <a:rPr lang="cs-CZ"/>
              <a:t>  </a:t>
            </a:r>
            <a:r>
              <a:rPr lang="cs-CZ" err="1"/>
              <a:t>universE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A75835D-E966-44BA-AA78-A2CF7D0D4F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142" y="1947986"/>
            <a:ext cx="11401715" cy="3767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TW Cen MT"/>
              </a:rPr>
              <a:t>THE PLUSH </a:t>
            </a:r>
            <a:r>
              <a:rPr lang="cs-CZ" b="0" i="0">
                <a:effectLst/>
                <a:latin typeface="TW Cen MT"/>
              </a:rPr>
              <a:t>FIGURE</a:t>
            </a:r>
            <a:r>
              <a:rPr lang="cs-CZ" b="0" i="0">
                <a:solidFill>
                  <a:srgbClr val="FFFFFF"/>
                </a:solidFill>
                <a:effectLst/>
                <a:latin typeface="TW Cen MT"/>
              </a:rPr>
              <a:t> </a:t>
            </a:r>
            <a:r>
              <a:rPr lang="cs-CZ" b="0" i="0">
                <a:effectLst/>
                <a:latin typeface="TW Cen MT"/>
              </a:rPr>
              <a:t>OF THE</a:t>
            </a:r>
            <a:r>
              <a:rPr lang="cs-CZ" b="0" i="0">
                <a:solidFill>
                  <a:srgbClr val="FFFFFF"/>
                </a:solidFill>
                <a:effectLst/>
                <a:latin typeface="TW Cen MT"/>
              </a:rPr>
              <a:t> </a:t>
            </a:r>
            <a:r>
              <a:rPr lang="cs-CZ" err="1">
                <a:latin typeface="TW Cen MT"/>
              </a:rPr>
              <a:t>MOle</a:t>
            </a:r>
            <a:r>
              <a:rPr lang="cs-CZ" b="0" i="0">
                <a:solidFill>
                  <a:srgbClr val="FFFFFF"/>
                </a:solidFill>
                <a:effectLst/>
                <a:latin typeface="TW Cen MT"/>
              </a:rPr>
              <a:t> </a:t>
            </a:r>
            <a:r>
              <a:rPr lang="cs-CZ" b="0" i="0">
                <a:effectLst/>
                <a:latin typeface="TW Cen MT"/>
              </a:rPr>
              <a:t>WAS</a:t>
            </a:r>
            <a:r>
              <a:rPr lang="cs-CZ" b="0" i="0">
                <a:solidFill>
                  <a:srgbClr val="FFFFFF"/>
                </a:solidFill>
                <a:effectLst/>
                <a:latin typeface="TW Cen MT"/>
              </a:rPr>
              <a:t> </a:t>
            </a:r>
            <a:r>
              <a:rPr lang="cs-CZ" b="0" i="0">
                <a:effectLst/>
                <a:latin typeface="TW Cen MT"/>
              </a:rPr>
              <a:t>A</a:t>
            </a:r>
            <a:r>
              <a:rPr lang="cs-CZ" b="0" i="0">
                <a:solidFill>
                  <a:srgbClr val="FFFFFF"/>
                </a:solidFill>
                <a:effectLst/>
                <a:latin typeface="TW Cen MT"/>
              </a:rPr>
              <a:t> </a:t>
            </a:r>
            <a:r>
              <a:rPr lang="cs-CZ" b="0" i="0">
                <a:effectLst/>
                <a:latin typeface="TW Cen MT"/>
              </a:rPr>
              <a:t>symbol</a:t>
            </a:r>
            <a:r>
              <a:rPr lang="cs-CZ" b="0" i="0">
                <a:solidFill>
                  <a:srgbClr val="FFFFFF"/>
                </a:solidFill>
                <a:effectLst/>
                <a:latin typeface="TW Cen MT"/>
              </a:rPr>
              <a:t> </a:t>
            </a:r>
            <a:r>
              <a:rPr lang="cs-CZ" b="0" i="0">
                <a:effectLst/>
                <a:latin typeface="TW Cen MT"/>
              </a:rPr>
              <a:t>OF</a:t>
            </a:r>
            <a:r>
              <a:rPr lang="cs-CZ" b="0" i="0">
                <a:solidFill>
                  <a:srgbClr val="FFFFFF"/>
                </a:solidFill>
                <a:effectLst/>
                <a:latin typeface="TW Cen MT"/>
              </a:rPr>
              <a:t> </a:t>
            </a:r>
            <a:r>
              <a:rPr lang="cs-CZ" b="0" i="0">
                <a:effectLst/>
                <a:latin typeface="TW Cen MT"/>
              </a:rPr>
              <a:t>THE</a:t>
            </a:r>
            <a:r>
              <a:rPr lang="cs-CZ" b="0" i="0">
                <a:solidFill>
                  <a:schemeClr val="bg1">
                    <a:lumMod val="10000"/>
                  </a:schemeClr>
                </a:solidFill>
                <a:effectLst/>
                <a:latin typeface="TW Cen MT"/>
              </a:rPr>
              <a:t> MISSION</a:t>
            </a:r>
            <a:endParaRPr lang="cs-CZ" b="0" i="0">
              <a:solidFill>
                <a:schemeClr val="bg1">
                  <a:lumMod val="10000"/>
                </a:schemeClr>
              </a:solidFill>
              <a:latin typeface="TW Cen MT"/>
            </a:endParaRPr>
          </a:p>
          <a:p>
            <a:r>
              <a:rPr lang="cs-CZ">
                <a:solidFill>
                  <a:schemeClr val="bg1">
                    <a:lumMod val="10000"/>
                  </a:schemeClr>
                </a:solidFill>
                <a:latin typeface="TW Cen MT"/>
              </a:rPr>
              <a:t>Mole </a:t>
            </a:r>
            <a:r>
              <a:rPr lang="cs-CZ" err="1">
                <a:solidFill>
                  <a:schemeClr val="bg1">
                    <a:lumMod val="10000"/>
                  </a:schemeClr>
                </a:solidFill>
                <a:latin typeface="TW Cen MT"/>
              </a:rPr>
              <a:t>flew</a:t>
            </a:r>
            <a:r>
              <a:rPr lang="cs-CZ">
                <a:solidFill>
                  <a:schemeClr val="bg1">
                    <a:lumMod val="10000"/>
                  </a:schemeClr>
                </a:solidFill>
                <a:latin typeface="TW Cen MT"/>
              </a:rPr>
              <a:t> on </a:t>
            </a:r>
            <a:r>
              <a:rPr lang="cs-CZ" err="1">
                <a:solidFill>
                  <a:schemeClr val="bg1">
                    <a:lumMod val="10000"/>
                  </a:schemeClr>
                </a:solidFill>
                <a:latin typeface="TW Cen MT"/>
              </a:rPr>
              <a:t>the</a:t>
            </a:r>
            <a:r>
              <a:rPr lang="cs-CZ">
                <a:solidFill>
                  <a:schemeClr val="bg1">
                    <a:lumMod val="10000"/>
                  </a:schemeClr>
                </a:solidFill>
                <a:latin typeface="TW Cen MT"/>
              </a:rPr>
              <a:t> draft A.J. </a:t>
            </a:r>
            <a:r>
              <a:rPr lang="cs-CZ" err="1">
                <a:solidFill>
                  <a:schemeClr val="bg1">
                    <a:lumMod val="10000"/>
                  </a:schemeClr>
                </a:solidFill>
                <a:latin typeface="TW Cen MT"/>
              </a:rPr>
              <a:t>Feustel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29072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Širokoúhlá obrazovka</PresentationFormat>
  <Paragraphs>34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TW Cen MT</vt:lpstr>
      <vt:lpstr>TW Cen MT</vt:lpstr>
      <vt:lpstr>Kapka</vt:lpstr>
      <vt:lpstr>Little mole</vt:lpstr>
      <vt:lpstr>Basic information</vt:lpstr>
      <vt:lpstr>Prezentace aplikace PowerPoint</vt:lpstr>
      <vt:lpstr>Zdeněk Miler</vt:lpstr>
      <vt:lpstr>Prezentace aplikace PowerPoint</vt:lpstr>
      <vt:lpstr>history</vt:lpstr>
      <vt:lpstr>MOLE AND PANDA</vt:lpstr>
      <vt:lpstr>Prezentace aplikace PowerPoint</vt:lpstr>
      <vt:lpstr>Mole in the  universE</vt:lpstr>
      <vt:lpstr>THE examples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mole</dc:title>
  <dc:creator>itb12</dc:creator>
  <cp:lastModifiedBy>itb12</cp:lastModifiedBy>
  <cp:revision>2</cp:revision>
  <dcterms:modified xsi:type="dcterms:W3CDTF">2017-11-27T10:33:21Z</dcterms:modified>
</cp:coreProperties>
</file>