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BBB"/>
    <a:srgbClr val="0399E3"/>
    <a:srgbClr val="47DA48"/>
    <a:srgbClr val="FAFC2C"/>
    <a:srgbClr val="FB6F03"/>
    <a:srgbClr val="FB0303"/>
    <a:srgbClr val="95299D"/>
    <a:srgbClr val="D61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95299D"/>
                </a:solidFill>
                <a:effectLst/>
                <a:latin typeface="Bell MT" panose="02020503060305020303" pitchFamily="18" charset="0"/>
              </a:rPr>
              <a:t>R</a:t>
            </a:r>
            <a:r>
              <a:rPr lang="cs-CZ" dirty="0" err="1">
                <a:solidFill>
                  <a:srgbClr val="D61497"/>
                </a:solidFill>
                <a:effectLst/>
                <a:latin typeface="Bell MT" panose="02020503060305020303" pitchFamily="18" charset="0"/>
              </a:rPr>
              <a:t>a</a:t>
            </a:r>
            <a:r>
              <a:rPr lang="cs-CZ" dirty="0" err="1">
                <a:solidFill>
                  <a:srgbClr val="FB0303"/>
                </a:solidFill>
                <a:effectLst/>
                <a:latin typeface="Bell MT" panose="02020503060305020303" pitchFamily="18" charset="0"/>
              </a:rPr>
              <a:t>g</a:t>
            </a:r>
            <a:r>
              <a:rPr lang="cs-CZ" dirty="0" err="1">
                <a:solidFill>
                  <a:srgbClr val="FB6F03"/>
                </a:solidFill>
                <a:effectLst/>
                <a:latin typeface="Bell MT" panose="02020503060305020303" pitchFamily="18" charset="0"/>
              </a:rPr>
              <a:t>n</a:t>
            </a:r>
            <a:r>
              <a:rPr lang="cs-CZ" dirty="0" err="1">
                <a:solidFill>
                  <a:srgbClr val="FAFC2C"/>
                </a:solidFill>
                <a:effectLst/>
                <a:latin typeface="Bell MT" panose="02020503060305020303" pitchFamily="18" charset="0"/>
              </a:rPr>
              <a:t>a</a:t>
            </a:r>
            <a:r>
              <a:rPr lang="cs-CZ" dirty="0" err="1">
                <a:solidFill>
                  <a:srgbClr val="47DA48"/>
                </a:solidFill>
                <a:effectLst/>
                <a:latin typeface="Bell MT" panose="02020503060305020303" pitchFamily="18" charset="0"/>
              </a:rPr>
              <a:t>r</a:t>
            </a:r>
            <a:r>
              <a:rPr lang="cs-CZ" dirty="0" err="1">
                <a:solidFill>
                  <a:srgbClr val="0399E3"/>
                </a:solidFill>
                <a:effectLst/>
                <a:latin typeface="Bell MT" panose="02020503060305020303" pitchFamily="18" charset="0"/>
              </a:rPr>
              <a:t>ö</a:t>
            </a:r>
            <a:r>
              <a:rPr lang="cs-CZ" dirty="0" err="1">
                <a:solidFill>
                  <a:srgbClr val="023BBB"/>
                </a:solidFill>
                <a:effectLst/>
                <a:latin typeface="Bell MT" panose="02020503060305020303" pitchFamily="18" charset="0"/>
              </a:rPr>
              <a:t>k</a:t>
            </a:r>
            <a:endParaRPr lang="cs-CZ" dirty="0">
              <a:solidFill>
                <a:srgbClr val="023BBB"/>
              </a:solidFill>
              <a:latin typeface="Bell MT" panose="02020503060305020303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>
                <a:latin typeface="Bell MT" panose="02020503060305020303" pitchFamily="18" charset="0"/>
              </a:rPr>
              <a:t>Lidey</a:t>
            </a:r>
            <a:r>
              <a:rPr lang="cs-CZ" dirty="0" smtClean="0">
                <a:latin typeface="Bell MT" panose="02020503060305020303" pitchFamily="18" charset="0"/>
              </a:rPr>
              <a:t>  S., </a:t>
            </a:r>
            <a:r>
              <a:rPr lang="cs-CZ" dirty="0" err="1" smtClean="0">
                <a:latin typeface="Bell MT" panose="02020503060305020303" pitchFamily="18" charset="0"/>
              </a:rPr>
              <a:t>Emmma</a:t>
            </a:r>
            <a:r>
              <a:rPr lang="cs-CZ" dirty="0" smtClean="0">
                <a:latin typeface="Bell MT" panose="02020503060305020303" pitchFamily="18" charset="0"/>
              </a:rPr>
              <a:t> C.</a:t>
            </a:r>
            <a:endParaRPr lang="cs-CZ" dirty="0">
              <a:latin typeface="Bell MT" panose="0202050306030502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9026" cy="697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Bell MT" panose="02020503060305020303" pitchFamily="18" charset="0"/>
              </a:rPr>
              <a:t>What</a:t>
            </a:r>
            <a:r>
              <a:rPr lang="cs-CZ" dirty="0" smtClean="0">
                <a:latin typeface="Bell MT" panose="02020503060305020303" pitchFamily="18" charset="0"/>
              </a:rPr>
              <a:t> </a:t>
            </a:r>
            <a:r>
              <a:rPr lang="cs-CZ" dirty="0" err="1" smtClean="0">
                <a:latin typeface="Bell MT" panose="02020503060305020303" pitchFamily="18" charset="0"/>
              </a:rPr>
              <a:t>is</a:t>
            </a:r>
            <a:r>
              <a:rPr lang="cs-CZ" dirty="0" smtClean="0">
                <a:latin typeface="Bell MT" panose="02020503060305020303" pitchFamily="18" charset="0"/>
              </a:rPr>
              <a:t> </a:t>
            </a:r>
            <a:r>
              <a:rPr lang="cs-CZ" dirty="0" err="1" smtClean="0">
                <a:solidFill>
                  <a:srgbClr val="95299D"/>
                </a:solidFill>
                <a:latin typeface="Bell MT" panose="02020503060305020303" pitchFamily="18" charset="0"/>
              </a:rPr>
              <a:t>R</a:t>
            </a:r>
            <a:r>
              <a:rPr lang="cs-CZ" dirty="0" err="1" smtClean="0">
                <a:solidFill>
                  <a:srgbClr val="D61497"/>
                </a:solidFill>
                <a:latin typeface="Bell MT" panose="02020503060305020303" pitchFamily="18" charset="0"/>
              </a:rPr>
              <a:t>a</a:t>
            </a:r>
            <a:r>
              <a:rPr lang="cs-CZ" dirty="0" err="1" smtClean="0">
                <a:solidFill>
                  <a:srgbClr val="FB0303"/>
                </a:solidFill>
                <a:latin typeface="Bell MT" panose="02020503060305020303" pitchFamily="18" charset="0"/>
              </a:rPr>
              <a:t>g</a:t>
            </a:r>
            <a:r>
              <a:rPr lang="cs-CZ" dirty="0" err="1" smtClean="0">
                <a:solidFill>
                  <a:srgbClr val="FB6F03"/>
                </a:solidFill>
                <a:latin typeface="Bell MT" panose="02020503060305020303" pitchFamily="18" charset="0"/>
              </a:rPr>
              <a:t>n</a:t>
            </a:r>
            <a:r>
              <a:rPr lang="cs-CZ" dirty="0" err="1" smtClean="0">
                <a:solidFill>
                  <a:srgbClr val="FAFC2C"/>
                </a:solidFill>
                <a:latin typeface="Bell MT" panose="02020503060305020303" pitchFamily="18" charset="0"/>
              </a:rPr>
              <a:t>a</a:t>
            </a:r>
            <a:r>
              <a:rPr lang="cs-CZ" dirty="0" err="1" smtClean="0">
                <a:solidFill>
                  <a:srgbClr val="47DA48"/>
                </a:solidFill>
                <a:latin typeface="Bell MT" panose="02020503060305020303" pitchFamily="18" charset="0"/>
              </a:rPr>
              <a:t>r</a:t>
            </a:r>
            <a:r>
              <a:rPr lang="cs-CZ" dirty="0" err="1" smtClean="0">
                <a:solidFill>
                  <a:srgbClr val="0399E3"/>
                </a:solidFill>
                <a:latin typeface="Bell MT" panose="02020503060305020303" pitchFamily="18" charset="0"/>
              </a:rPr>
              <a:t>ö</a:t>
            </a:r>
            <a:r>
              <a:rPr lang="cs-CZ" dirty="0" err="1" smtClean="0">
                <a:solidFill>
                  <a:srgbClr val="023BBB"/>
                </a:solidFill>
                <a:latin typeface="Bell MT" panose="02020503060305020303" pitchFamily="18" charset="0"/>
              </a:rPr>
              <a:t>k</a:t>
            </a:r>
            <a:r>
              <a:rPr lang="cs-CZ" dirty="0">
                <a:solidFill>
                  <a:schemeClr val="bg1"/>
                </a:solidFill>
                <a:latin typeface="Bell MT" panose="02020503060305020303" pitchFamily="18" charset="0"/>
              </a:rPr>
              <a:t>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5216611" cy="4351338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dirty="0">
                <a:latin typeface="Bell MT" panose="02020503060305020303" pitchFamily="18" charset="0"/>
              </a:rPr>
              <a:t>is the name </a:t>
            </a:r>
            <a:r>
              <a:rPr lang="en-US" dirty="0" smtClean="0">
                <a:latin typeface="Bell MT" panose="02020503060305020303" pitchFamily="18" charset="0"/>
              </a:rPr>
              <a:t>the Norse </a:t>
            </a:r>
            <a:r>
              <a:rPr lang="en-US" dirty="0">
                <a:latin typeface="Bell MT" panose="02020503060305020303" pitchFamily="18" charset="0"/>
              </a:rPr>
              <a:t>gave to the end of their </a:t>
            </a:r>
            <a:r>
              <a:rPr lang="cs-CZ" dirty="0" err="1" smtClean="0">
                <a:latin typeface="Bell MT" panose="02020503060305020303" pitchFamily="18" charset="0"/>
              </a:rPr>
              <a:t>mythical</a:t>
            </a:r>
            <a:r>
              <a:rPr lang="cs-CZ" dirty="0" smtClean="0">
                <a:latin typeface="Bell MT" panose="02020503060305020303" pitchFamily="18" charset="0"/>
              </a:rPr>
              <a:t> </a:t>
            </a:r>
            <a:r>
              <a:rPr lang="cs-CZ" dirty="0" err="1" smtClean="0">
                <a:latin typeface="Bell MT" panose="02020503060305020303" pitchFamily="18" charset="0"/>
              </a:rPr>
              <a:t>cycle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>
                <a:latin typeface="Bell MT" panose="02020503060305020303" pitchFamily="18" charset="0"/>
              </a:rPr>
              <a:t>during which the cosmos is destroyed and </a:t>
            </a:r>
            <a:r>
              <a:rPr lang="en-US" dirty="0" smtClean="0">
                <a:latin typeface="Bell MT" panose="02020503060305020303" pitchFamily="18" charset="0"/>
              </a:rPr>
              <a:t>re-created</a:t>
            </a:r>
            <a:endParaRPr lang="cs-CZ" dirty="0" smtClean="0">
              <a:latin typeface="Bell MT" panose="02020503060305020303" pitchFamily="18" charset="0"/>
            </a:endParaRPr>
          </a:p>
          <a:p>
            <a:r>
              <a:rPr lang="cs-CZ" dirty="0" err="1" smtClean="0">
                <a:latin typeface="Bell MT" panose="02020503060305020303" pitchFamily="18" charset="0"/>
              </a:rPr>
              <a:t>you</a:t>
            </a:r>
            <a:r>
              <a:rPr lang="cs-CZ" dirty="0" smtClean="0">
                <a:latin typeface="Bell MT" panose="02020503060305020303" pitchFamily="18" charset="0"/>
              </a:rPr>
              <a:t> </a:t>
            </a:r>
            <a:r>
              <a:rPr lang="cs-CZ" dirty="0" err="1" smtClean="0">
                <a:latin typeface="Bell MT" panose="02020503060305020303" pitchFamily="18" charset="0"/>
              </a:rPr>
              <a:t>could</a:t>
            </a:r>
            <a:r>
              <a:rPr lang="cs-CZ" dirty="0" smtClean="0">
                <a:latin typeface="Bell MT" panose="02020503060305020303" pitchFamily="18" charset="0"/>
              </a:rPr>
              <a:t> </a:t>
            </a:r>
            <a:r>
              <a:rPr lang="cs-CZ" dirty="0" err="1" smtClean="0">
                <a:latin typeface="Bell MT" panose="02020503060305020303" pitchFamily="18" charset="0"/>
              </a:rPr>
              <a:t>translate</a:t>
            </a:r>
            <a:r>
              <a:rPr lang="cs-CZ" dirty="0" smtClean="0">
                <a:latin typeface="Bell MT" panose="02020503060305020303" pitchFamily="18" charset="0"/>
              </a:rPr>
              <a:t> </a:t>
            </a:r>
            <a:r>
              <a:rPr lang="cs-CZ" dirty="0" err="1">
                <a:solidFill>
                  <a:srgbClr val="95299D"/>
                </a:solidFill>
                <a:latin typeface="Bell MT" panose="02020503060305020303" pitchFamily="18" charset="0"/>
              </a:rPr>
              <a:t>R</a:t>
            </a:r>
            <a:r>
              <a:rPr lang="cs-CZ" dirty="0" err="1">
                <a:solidFill>
                  <a:srgbClr val="D61497"/>
                </a:solidFill>
                <a:latin typeface="Bell MT" panose="02020503060305020303" pitchFamily="18" charset="0"/>
              </a:rPr>
              <a:t>a</a:t>
            </a:r>
            <a:r>
              <a:rPr lang="cs-CZ" dirty="0" err="1">
                <a:solidFill>
                  <a:srgbClr val="FB0303"/>
                </a:solidFill>
                <a:latin typeface="Bell MT" panose="02020503060305020303" pitchFamily="18" charset="0"/>
              </a:rPr>
              <a:t>g</a:t>
            </a:r>
            <a:r>
              <a:rPr lang="cs-CZ" dirty="0" err="1">
                <a:solidFill>
                  <a:srgbClr val="FB6F03"/>
                </a:solidFill>
                <a:latin typeface="Bell MT" panose="02020503060305020303" pitchFamily="18" charset="0"/>
              </a:rPr>
              <a:t>n</a:t>
            </a:r>
            <a:r>
              <a:rPr lang="cs-CZ" dirty="0" err="1">
                <a:solidFill>
                  <a:srgbClr val="FAFC2C"/>
                </a:solidFill>
                <a:latin typeface="Bell MT" panose="02020503060305020303" pitchFamily="18" charset="0"/>
              </a:rPr>
              <a:t>a</a:t>
            </a:r>
            <a:r>
              <a:rPr lang="cs-CZ" dirty="0" err="1">
                <a:solidFill>
                  <a:srgbClr val="47DA48"/>
                </a:solidFill>
                <a:latin typeface="Bell MT" panose="02020503060305020303" pitchFamily="18" charset="0"/>
              </a:rPr>
              <a:t>r</a:t>
            </a:r>
            <a:r>
              <a:rPr lang="cs-CZ" dirty="0" err="1">
                <a:solidFill>
                  <a:srgbClr val="0399E3"/>
                </a:solidFill>
                <a:latin typeface="Bell MT" panose="02020503060305020303" pitchFamily="18" charset="0"/>
              </a:rPr>
              <a:t>ö</a:t>
            </a:r>
            <a:r>
              <a:rPr lang="cs-CZ" dirty="0" err="1">
                <a:solidFill>
                  <a:srgbClr val="023BBB"/>
                </a:solidFill>
                <a:latin typeface="Bell MT" panose="02020503060305020303" pitchFamily="18" charset="0"/>
              </a:rPr>
              <a:t>k</a:t>
            </a:r>
            <a:r>
              <a:rPr lang="cs-CZ" dirty="0">
                <a:solidFill>
                  <a:srgbClr val="023BBB"/>
                </a:solidFill>
                <a:latin typeface="Bell MT" panose="02020503060305020303" pitchFamily="18" charset="0"/>
              </a:rPr>
              <a:t> </a:t>
            </a:r>
            <a:r>
              <a:rPr lang="cs-CZ" dirty="0" smtClean="0">
                <a:latin typeface="Bell MT" panose="02020503060305020303" pitchFamily="18" charset="0"/>
              </a:rPr>
              <a:t>to </a:t>
            </a:r>
            <a:r>
              <a:rPr lang="cs-CZ" dirty="0" err="1" smtClean="0">
                <a:latin typeface="Bell MT" panose="02020503060305020303" pitchFamily="18" charset="0"/>
              </a:rPr>
              <a:t>English</a:t>
            </a:r>
            <a:r>
              <a:rPr lang="cs-CZ" dirty="0" smtClean="0">
                <a:latin typeface="Bell MT" panose="02020503060305020303" pitchFamily="18" charset="0"/>
              </a:rPr>
              <a:t> as </a:t>
            </a:r>
            <a:r>
              <a:rPr lang="en-US" dirty="0"/>
              <a:t> </a:t>
            </a:r>
            <a:r>
              <a:rPr lang="en-US" dirty="0">
                <a:latin typeface="Bell MT" panose="02020503060305020303" pitchFamily="18" charset="0"/>
              </a:rPr>
              <a:t>“The Doom of the Gods</a:t>
            </a:r>
            <a:r>
              <a:rPr lang="en-US" dirty="0" smtClean="0">
                <a:latin typeface="Bell MT" panose="02020503060305020303" pitchFamily="18" charset="0"/>
              </a:rPr>
              <a:t>”</a:t>
            </a:r>
            <a:endParaRPr lang="cs-CZ" dirty="0" smtClean="0">
              <a:latin typeface="Bell MT" panose="02020503060305020303" pitchFamily="18" charset="0"/>
            </a:endParaRPr>
          </a:p>
          <a:p>
            <a:endParaRPr lang="cs-CZ" dirty="0">
              <a:latin typeface="Bell MT" panose="02020503060305020303" pitchFamily="18" charset="0"/>
            </a:endParaRPr>
          </a:p>
          <a:p>
            <a:endParaRPr lang="cs-CZ" dirty="0">
              <a:latin typeface="Bell MT" panose="0202050306030502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927" y="1690688"/>
            <a:ext cx="4421957" cy="442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95299D"/>
                </a:solidFill>
                <a:latin typeface="Bell MT" panose="02020503060305020303" pitchFamily="18" charset="0"/>
              </a:rPr>
              <a:t>R</a:t>
            </a:r>
            <a:r>
              <a:rPr lang="cs-CZ" dirty="0" err="1">
                <a:solidFill>
                  <a:srgbClr val="D61497"/>
                </a:solidFill>
                <a:latin typeface="Bell MT" panose="02020503060305020303" pitchFamily="18" charset="0"/>
              </a:rPr>
              <a:t>a</a:t>
            </a:r>
            <a:r>
              <a:rPr lang="cs-CZ" dirty="0" err="1">
                <a:solidFill>
                  <a:srgbClr val="FB0303"/>
                </a:solidFill>
                <a:latin typeface="Bell MT" panose="02020503060305020303" pitchFamily="18" charset="0"/>
              </a:rPr>
              <a:t>g</a:t>
            </a:r>
            <a:r>
              <a:rPr lang="cs-CZ" dirty="0" err="1">
                <a:solidFill>
                  <a:srgbClr val="FB6F03"/>
                </a:solidFill>
                <a:latin typeface="Bell MT" panose="02020503060305020303" pitchFamily="18" charset="0"/>
              </a:rPr>
              <a:t>n</a:t>
            </a:r>
            <a:r>
              <a:rPr lang="cs-CZ" dirty="0" err="1">
                <a:solidFill>
                  <a:srgbClr val="FAFC2C"/>
                </a:solidFill>
                <a:latin typeface="Bell MT" panose="02020503060305020303" pitchFamily="18" charset="0"/>
              </a:rPr>
              <a:t>a</a:t>
            </a:r>
            <a:r>
              <a:rPr lang="cs-CZ" dirty="0" err="1">
                <a:solidFill>
                  <a:srgbClr val="47DA48"/>
                </a:solidFill>
                <a:latin typeface="Bell MT" panose="02020503060305020303" pitchFamily="18" charset="0"/>
              </a:rPr>
              <a:t>r</a:t>
            </a:r>
            <a:r>
              <a:rPr lang="cs-CZ" dirty="0" err="1">
                <a:solidFill>
                  <a:srgbClr val="0399E3"/>
                </a:solidFill>
                <a:latin typeface="Bell MT" panose="02020503060305020303" pitchFamily="18" charset="0"/>
              </a:rPr>
              <a:t>ö</a:t>
            </a:r>
            <a:r>
              <a:rPr lang="cs-CZ" dirty="0" err="1">
                <a:solidFill>
                  <a:srgbClr val="023BBB"/>
                </a:solidFill>
                <a:latin typeface="Bell MT" panose="02020503060305020303" pitchFamily="18" charset="0"/>
              </a:rPr>
              <a:t>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95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344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768" y="2332069"/>
            <a:ext cx="5021907" cy="48913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ell MT" panose="02020503060305020303" pitchFamily="18" charset="0"/>
              </a:rPr>
              <a:t>While some scholars have attempted to portray </a:t>
            </a:r>
            <a:r>
              <a:rPr lang="cs-CZ" dirty="0" err="1" smtClean="0">
                <a:solidFill>
                  <a:srgbClr val="95299D"/>
                </a:solidFill>
                <a:latin typeface="Bell MT" panose="02020503060305020303" pitchFamily="18" charset="0"/>
              </a:rPr>
              <a:t>R</a:t>
            </a:r>
            <a:r>
              <a:rPr lang="cs-CZ" dirty="0" err="1" smtClean="0">
                <a:solidFill>
                  <a:srgbClr val="D61497"/>
                </a:solidFill>
                <a:latin typeface="Bell MT" panose="02020503060305020303" pitchFamily="18" charset="0"/>
              </a:rPr>
              <a:t>a</a:t>
            </a:r>
            <a:r>
              <a:rPr lang="cs-CZ" dirty="0" err="1" smtClean="0">
                <a:solidFill>
                  <a:srgbClr val="FB0303"/>
                </a:solidFill>
                <a:latin typeface="Bell MT" panose="02020503060305020303" pitchFamily="18" charset="0"/>
              </a:rPr>
              <a:t>g</a:t>
            </a:r>
            <a:r>
              <a:rPr lang="cs-CZ" dirty="0" err="1" smtClean="0">
                <a:solidFill>
                  <a:srgbClr val="FB6F03"/>
                </a:solidFill>
                <a:latin typeface="Bell MT" panose="02020503060305020303" pitchFamily="18" charset="0"/>
              </a:rPr>
              <a:t>n</a:t>
            </a:r>
            <a:r>
              <a:rPr lang="cs-CZ" dirty="0" err="1" smtClean="0">
                <a:solidFill>
                  <a:srgbClr val="FAFC2C"/>
                </a:solidFill>
                <a:latin typeface="Bell MT" panose="02020503060305020303" pitchFamily="18" charset="0"/>
              </a:rPr>
              <a:t>a</a:t>
            </a:r>
            <a:r>
              <a:rPr lang="cs-CZ" dirty="0" err="1" smtClean="0">
                <a:solidFill>
                  <a:srgbClr val="47DA48"/>
                </a:solidFill>
                <a:latin typeface="Bell MT" panose="02020503060305020303" pitchFamily="18" charset="0"/>
              </a:rPr>
              <a:t>r</a:t>
            </a:r>
            <a:r>
              <a:rPr lang="cs-CZ" dirty="0" err="1" smtClean="0">
                <a:solidFill>
                  <a:srgbClr val="0399E3"/>
                </a:solidFill>
                <a:latin typeface="Bell MT" panose="02020503060305020303" pitchFamily="18" charset="0"/>
              </a:rPr>
              <a:t>ö</a:t>
            </a:r>
            <a:r>
              <a:rPr lang="cs-CZ" dirty="0" err="1" smtClean="0">
                <a:solidFill>
                  <a:srgbClr val="023BBB"/>
                </a:solidFill>
                <a:latin typeface="Bell MT" panose="02020503060305020303" pitchFamily="18" charset="0"/>
              </a:rPr>
              <a:t>k</a:t>
            </a:r>
            <a:r>
              <a:rPr lang="cs-CZ" dirty="0" smtClean="0">
                <a:solidFill>
                  <a:srgbClr val="023BBB"/>
                </a:solidFill>
                <a:latin typeface="Bell MT" panose="02020503060305020303" pitchFamily="18" charset="0"/>
              </a:rPr>
              <a:t> </a:t>
            </a:r>
            <a:r>
              <a:rPr lang="en-US" dirty="0" smtClean="0">
                <a:latin typeface="Bell MT" panose="02020503060305020303" pitchFamily="18" charset="0"/>
              </a:rPr>
              <a:t>as </a:t>
            </a:r>
            <a:r>
              <a:rPr lang="en-US" dirty="0">
                <a:latin typeface="Bell MT" panose="02020503060305020303" pitchFamily="18" charset="0"/>
              </a:rPr>
              <a:t>being much like the Christian “End Times,” where the world is destroyed once and for all and historical time is abolished, other scholars, </a:t>
            </a:r>
            <a:r>
              <a:rPr lang="en-US" dirty="0" smtClean="0">
                <a:latin typeface="Bell MT" panose="02020503060305020303" pitchFamily="18" charset="0"/>
              </a:rPr>
              <a:t>have </a:t>
            </a:r>
            <a:r>
              <a:rPr lang="en-US" dirty="0">
                <a:latin typeface="Bell MT" panose="02020503060305020303" pitchFamily="18" charset="0"/>
              </a:rPr>
              <a:t>realized that the tale </a:t>
            </a:r>
            <a:r>
              <a:rPr lang="en-US" dirty="0" smtClean="0">
                <a:latin typeface="Bell MT" panose="02020503060305020303" pitchFamily="18" charset="0"/>
              </a:rPr>
              <a:t>of </a:t>
            </a:r>
            <a:r>
              <a:rPr lang="cs-CZ" dirty="0" err="1" smtClean="0">
                <a:solidFill>
                  <a:srgbClr val="95299D"/>
                </a:solidFill>
                <a:latin typeface="Bell MT" panose="02020503060305020303" pitchFamily="18" charset="0"/>
              </a:rPr>
              <a:t>R</a:t>
            </a:r>
            <a:r>
              <a:rPr lang="cs-CZ" dirty="0" err="1" smtClean="0">
                <a:solidFill>
                  <a:srgbClr val="D61497"/>
                </a:solidFill>
                <a:latin typeface="Bell MT" panose="02020503060305020303" pitchFamily="18" charset="0"/>
              </a:rPr>
              <a:t>a</a:t>
            </a:r>
            <a:r>
              <a:rPr lang="cs-CZ" dirty="0" err="1" smtClean="0">
                <a:solidFill>
                  <a:srgbClr val="FB0303"/>
                </a:solidFill>
                <a:latin typeface="Bell MT" panose="02020503060305020303" pitchFamily="18" charset="0"/>
              </a:rPr>
              <a:t>g</a:t>
            </a:r>
            <a:r>
              <a:rPr lang="cs-CZ" dirty="0" err="1" smtClean="0">
                <a:solidFill>
                  <a:srgbClr val="FB6F03"/>
                </a:solidFill>
                <a:latin typeface="Bell MT" panose="02020503060305020303" pitchFamily="18" charset="0"/>
              </a:rPr>
              <a:t>n</a:t>
            </a:r>
            <a:r>
              <a:rPr lang="cs-CZ" dirty="0" err="1" smtClean="0">
                <a:solidFill>
                  <a:srgbClr val="FAFC2C"/>
                </a:solidFill>
                <a:latin typeface="Bell MT" panose="02020503060305020303" pitchFamily="18" charset="0"/>
              </a:rPr>
              <a:t>a</a:t>
            </a:r>
            <a:r>
              <a:rPr lang="cs-CZ" dirty="0" err="1" smtClean="0">
                <a:solidFill>
                  <a:srgbClr val="47DA48"/>
                </a:solidFill>
                <a:latin typeface="Bell MT" panose="02020503060305020303" pitchFamily="18" charset="0"/>
              </a:rPr>
              <a:t>r</a:t>
            </a:r>
            <a:r>
              <a:rPr lang="cs-CZ" dirty="0" err="1" smtClean="0">
                <a:solidFill>
                  <a:srgbClr val="0399E3"/>
                </a:solidFill>
                <a:latin typeface="Bell MT" panose="02020503060305020303" pitchFamily="18" charset="0"/>
              </a:rPr>
              <a:t>ö</a:t>
            </a:r>
            <a:r>
              <a:rPr lang="cs-CZ" dirty="0" err="1" smtClean="0">
                <a:solidFill>
                  <a:srgbClr val="023BBB"/>
                </a:solidFill>
                <a:latin typeface="Bell MT" panose="02020503060305020303" pitchFamily="18" charset="0"/>
              </a:rPr>
              <a:t>k</a:t>
            </a:r>
            <a:r>
              <a:rPr lang="en-US" dirty="0" smtClean="0">
                <a:latin typeface="Bell MT" panose="02020503060305020303" pitchFamily="18" charset="0"/>
              </a:rPr>
              <a:t>conveys </a:t>
            </a:r>
            <a:r>
              <a:rPr lang="en-US" dirty="0">
                <a:latin typeface="Bell MT" panose="02020503060305020303" pitchFamily="18" charset="0"/>
              </a:rPr>
              <a:t>a very, very different message. </a:t>
            </a:r>
            <a:endParaRPr lang="cs-CZ" dirty="0" smtClean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0000" y="1825625"/>
            <a:ext cx="5412775" cy="4351338"/>
          </a:xfrm>
        </p:spPr>
        <p:txBody>
          <a:bodyPr/>
          <a:lstStyle/>
          <a:p>
            <a:r>
              <a:rPr lang="en-US" dirty="0">
                <a:latin typeface="Bell MT" panose="02020503060305020303" pitchFamily="18" charset="0"/>
              </a:rPr>
              <a:t>Given that the accounts of the destruction of the world in the Old Norse primary sources are immediately followed by accounts of its re-creation, the assertion that </a:t>
            </a:r>
            <a:r>
              <a:rPr lang="cs-CZ" dirty="0" err="1" smtClean="0">
                <a:solidFill>
                  <a:srgbClr val="95299D"/>
                </a:solidFill>
                <a:latin typeface="Bell MT" panose="02020503060305020303" pitchFamily="18" charset="0"/>
              </a:rPr>
              <a:t>R</a:t>
            </a:r>
            <a:r>
              <a:rPr lang="cs-CZ" dirty="0" err="1" smtClean="0">
                <a:solidFill>
                  <a:srgbClr val="D61497"/>
                </a:solidFill>
                <a:latin typeface="Bell MT" panose="02020503060305020303" pitchFamily="18" charset="0"/>
              </a:rPr>
              <a:t>a</a:t>
            </a:r>
            <a:r>
              <a:rPr lang="cs-CZ" dirty="0" err="1" smtClean="0">
                <a:solidFill>
                  <a:srgbClr val="FB0303"/>
                </a:solidFill>
                <a:latin typeface="Bell MT" panose="02020503060305020303" pitchFamily="18" charset="0"/>
              </a:rPr>
              <a:t>g</a:t>
            </a:r>
            <a:r>
              <a:rPr lang="cs-CZ" dirty="0" err="1" smtClean="0">
                <a:solidFill>
                  <a:srgbClr val="FB6F03"/>
                </a:solidFill>
                <a:latin typeface="Bell MT" panose="02020503060305020303" pitchFamily="18" charset="0"/>
              </a:rPr>
              <a:t>n</a:t>
            </a:r>
            <a:r>
              <a:rPr lang="cs-CZ" dirty="0" err="1" smtClean="0">
                <a:solidFill>
                  <a:srgbClr val="FAFC2C"/>
                </a:solidFill>
                <a:latin typeface="Bell MT" panose="02020503060305020303" pitchFamily="18" charset="0"/>
              </a:rPr>
              <a:t>a</a:t>
            </a:r>
            <a:r>
              <a:rPr lang="cs-CZ" dirty="0" err="1" smtClean="0">
                <a:solidFill>
                  <a:srgbClr val="47DA48"/>
                </a:solidFill>
                <a:latin typeface="Bell MT" panose="02020503060305020303" pitchFamily="18" charset="0"/>
              </a:rPr>
              <a:t>r</a:t>
            </a:r>
            <a:r>
              <a:rPr lang="cs-CZ" dirty="0" err="1" smtClean="0">
                <a:solidFill>
                  <a:srgbClr val="0399E3"/>
                </a:solidFill>
                <a:latin typeface="Bell MT" panose="02020503060305020303" pitchFamily="18" charset="0"/>
              </a:rPr>
              <a:t>ö</a:t>
            </a:r>
            <a:r>
              <a:rPr lang="cs-CZ" dirty="0" err="1" smtClean="0">
                <a:solidFill>
                  <a:srgbClr val="023BBB"/>
                </a:solidFill>
                <a:latin typeface="Bell MT" panose="02020503060305020303" pitchFamily="18" charset="0"/>
              </a:rPr>
              <a:t>k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>
                <a:latin typeface="Bell MT" panose="02020503060305020303" pitchFamily="18" charset="0"/>
              </a:rPr>
              <a:t>describes the end of linear history is completely unfounded</a:t>
            </a:r>
            <a:r>
              <a:rPr lang="en-US" dirty="0" smtClean="0">
                <a:latin typeface="Bell MT" panose="02020503060305020303" pitchFamily="18" charset="0"/>
              </a:rPr>
              <a:t>.</a:t>
            </a:r>
            <a:endParaRPr lang="cs-CZ" dirty="0" smtClean="0">
              <a:latin typeface="Bell MT" panose="02020503060305020303" pitchFamily="18" charset="0"/>
            </a:endParaRPr>
          </a:p>
          <a:p>
            <a:endParaRPr lang="cs-CZ" dirty="0">
              <a:latin typeface="Bell MT" panose="0202050306030502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31" y="1825625"/>
            <a:ext cx="4223994" cy="42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6127422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Bell MT" panose="02020503060305020303" pitchFamily="18" charset="0"/>
              </a:rPr>
              <a:t>A more sensitive reading of the primary sources makes it obvious that what </a:t>
            </a:r>
            <a:r>
              <a:rPr lang="cs-CZ" dirty="0" err="1" smtClean="0">
                <a:solidFill>
                  <a:srgbClr val="95299D"/>
                </a:solidFill>
                <a:latin typeface="Bell MT" panose="02020503060305020303" pitchFamily="18" charset="0"/>
              </a:rPr>
              <a:t>R</a:t>
            </a:r>
            <a:r>
              <a:rPr lang="cs-CZ" dirty="0" err="1" smtClean="0">
                <a:solidFill>
                  <a:srgbClr val="D61497"/>
                </a:solidFill>
                <a:latin typeface="Bell MT" panose="02020503060305020303" pitchFamily="18" charset="0"/>
              </a:rPr>
              <a:t>a</a:t>
            </a:r>
            <a:r>
              <a:rPr lang="cs-CZ" dirty="0" err="1" smtClean="0">
                <a:solidFill>
                  <a:srgbClr val="FB0303"/>
                </a:solidFill>
                <a:latin typeface="Bell MT" panose="02020503060305020303" pitchFamily="18" charset="0"/>
              </a:rPr>
              <a:t>g</a:t>
            </a:r>
            <a:r>
              <a:rPr lang="cs-CZ" dirty="0" err="1" smtClean="0">
                <a:solidFill>
                  <a:srgbClr val="FB6F03"/>
                </a:solidFill>
                <a:latin typeface="Bell MT" panose="02020503060305020303" pitchFamily="18" charset="0"/>
              </a:rPr>
              <a:t>n</a:t>
            </a:r>
            <a:r>
              <a:rPr lang="cs-CZ" dirty="0" err="1" smtClean="0">
                <a:solidFill>
                  <a:srgbClr val="FAFC2C"/>
                </a:solidFill>
                <a:latin typeface="Bell MT" panose="02020503060305020303" pitchFamily="18" charset="0"/>
              </a:rPr>
              <a:t>a</a:t>
            </a:r>
            <a:r>
              <a:rPr lang="cs-CZ" dirty="0" err="1" smtClean="0">
                <a:solidFill>
                  <a:srgbClr val="47DA48"/>
                </a:solidFill>
                <a:latin typeface="Bell MT" panose="02020503060305020303" pitchFamily="18" charset="0"/>
              </a:rPr>
              <a:t>r</a:t>
            </a:r>
            <a:r>
              <a:rPr lang="cs-CZ" dirty="0" err="1" smtClean="0">
                <a:solidFill>
                  <a:srgbClr val="0399E3"/>
                </a:solidFill>
                <a:latin typeface="Bell MT" panose="02020503060305020303" pitchFamily="18" charset="0"/>
              </a:rPr>
              <a:t>ö</a:t>
            </a:r>
            <a:r>
              <a:rPr lang="cs-CZ" dirty="0" err="1" smtClean="0">
                <a:solidFill>
                  <a:srgbClr val="023BBB"/>
                </a:solidFill>
                <a:latin typeface="Bell MT" panose="02020503060305020303" pitchFamily="18" charset="0"/>
              </a:rPr>
              <a:t>k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>
                <a:latin typeface="Bell MT" panose="02020503060305020303" pitchFamily="18" charset="0"/>
              </a:rPr>
              <a:t>describes is a </a:t>
            </a:r>
            <a:r>
              <a:rPr lang="en-US" i="1" dirty="0">
                <a:latin typeface="Bell MT" panose="02020503060305020303" pitchFamily="18" charset="0"/>
              </a:rPr>
              <a:t>cyclical</a:t>
            </a:r>
            <a:r>
              <a:rPr lang="en-US" dirty="0">
                <a:latin typeface="Bell MT" panose="02020503060305020303" pitchFamily="18" charset="0"/>
              </a:rPr>
              <a:t> end of the world, after which follows a new creation, which will in turn be followed by another </a:t>
            </a:r>
            <a:r>
              <a:rPr lang="cs-CZ" dirty="0" err="1" smtClean="0">
                <a:solidFill>
                  <a:srgbClr val="95299D"/>
                </a:solidFill>
                <a:latin typeface="Bell MT" panose="02020503060305020303" pitchFamily="18" charset="0"/>
              </a:rPr>
              <a:t>R</a:t>
            </a:r>
            <a:r>
              <a:rPr lang="cs-CZ" dirty="0" err="1" smtClean="0">
                <a:solidFill>
                  <a:srgbClr val="D61497"/>
                </a:solidFill>
                <a:latin typeface="Bell MT" panose="02020503060305020303" pitchFamily="18" charset="0"/>
              </a:rPr>
              <a:t>a</a:t>
            </a:r>
            <a:r>
              <a:rPr lang="cs-CZ" dirty="0" err="1" smtClean="0">
                <a:solidFill>
                  <a:srgbClr val="FB0303"/>
                </a:solidFill>
                <a:latin typeface="Bell MT" panose="02020503060305020303" pitchFamily="18" charset="0"/>
              </a:rPr>
              <a:t>g</a:t>
            </a:r>
            <a:r>
              <a:rPr lang="cs-CZ" dirty="0" err="1" smtClean="0">
                <a:solidFill>
                  <a:srgbClr val="FB6F03"/>
                </a:solidFill>
                <a:latin typeface="Bell MT" panose="02020503060305020303" pitchFamily="18" charset="0"/>
              </a:rPr>
              <a:t>n</a:t>
            </a:r>
            <a:r>
              <a:rPr lang="cs-CZ" dirty="0" err="1" smtClean="0">
                <a:solidFill>
                  <a:srgbClr val="FAFC2C"/>
                </a:solidFill>
                <a:latin typeface="Bell MT" panose="02020503060305020303" pitchFamily="18" charset="0"/>
              </a:rPr>
              <a:t>a</a:t>
            </a:r>
            <a:r>
              <a:rPr lang="cs-CZ" dirty="0" err="1" smtClean="0">
                <a:solidFill>
                  <a:srgbClr val="47DA48"/>
                </a:solidFill>
                <a:latin typeface="Bell MT" panose="02020503060305020303" pitchFamily="18" charset="0"/>
              </a:rPr>
              <a:t>r</a:t>
            </a:r>
            <a:r>
              <a:rPr lang="cs-CZ" dirty="0" err="1" smtClean="0">
                <a:solidFill>
                  <a:srgbClr val="0399E3"/>
                </a:solidFill>
                <a:latin typeface="Bell MT" panose="02020503060305020303" pitchFamily="18" charset="0"/>
              </a:rPr>
              <a:t>ö</a:t>
            </a:r>
            <a:r>
              <a:rPr lang="cs-CZ" dirty="0" err="1" smtClean="0">
                <a:solidFill>
                  <a:srgbClr val="023BBB"/>
                </a:solidFill>
                <a:latin typeface="Bell MT" panose="02020503060305020303" pitchFamily="18" charset="0"/>
              </a:rPr>
              <a:t>k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>
                <a:latin typeface="Bell MT" panose="02020503060305020303" pitchFamily="18" charset="0"/>
              </a:rPr>
              <a:t>and so on throughout eternity</a:t>
            </a:r>
            <a:r>
              <a:rPr lang="en-US" dirty="0" smtClean="0">
                <a:latin typeface="Bell MT" panose="02020503060305020303" pitchFamily="18" charset="0"/>
              </a:rPr>
              <a:t>.</a:t>
            </a:r>
            <a:endParaRPr lang="cs-CZ" dirty="0" smtClean="0">
              <a:latin typeface="Bell MT" panose="02020503060305020303" pitchFamily="18" charset="0"/>
            </a:endParaRPr>
          </a:p>
          <a:p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>
                <a:latin typeface="Bell MT" panose="02020503060305020303" pitchFamily="18" charset="0"/>
              </a:rPr>
              <a:t>In other words, creation and destruction are points at opposite ends of a circle, not points at opposite ends of a straight line.</a:t>
            </a:r>
            <a:endParaRPr lang="cs-CZ" dirty="0">
              <a:latin typeface="Bell MT" panose="0202050306030502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86" y="1825625"/>
            <a:ext cx="4195714" cy="41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latin typeface="Bell MT" panose="02020503060305020303" pitchFamily="18" charset="0"/>
              </a:rPr>
              <a:t>Thank</a:t>
            </a:r>
            <a:r>
              <a:rPr lang="cs-CZ" dirty="0" smtClean="0">
                <a:latin typeface="Bell MT" panose="02020503060305020303" pitchFamily="18" charset="0"/>
              </a:rPr>
              <a:t> </a:t>
            </a:r>
            <a:r>
              <a:rPr lang="cs-CZ" dirty="0" err="1" smtClean="0">
                <a:latin typeface="Bell MT" panose="02020503060305020303" pitchFamily="18" charset="0"/>
              </a:rPr>
              <a:t>you</a:t>
            </a:r>
            <a:r>
              <a:rPr lang="cs-CZ" dirty="0" smtClean="0">
                <a:latin typeface="Bell MT" panose="02020503060305020303" pitchFamily="18" charset="0"/>
              </a:rPr>
              <a:t> </a:t>
            </a:r>
            <a:r>
              <a:rPr lang="cs-CZ" dirty="0" err="1" smtClean="0">
                <a:latin typeface="Bell MT" panose="02020503060305020303" pitchFamily="18" charset="0"/>
              </a:rPr>
              <a:t>for</a:t>
            </a:r>
            <a:r>
              <a:rPr lang="cs-CZ" dirty="0" smtClean="0">
                <a:latin typeface="Bell MT" panose="02020503060305020303" pitchFamily="18" charset="0"/>
              </a:rPr>
              <a:t> </a:t>
            </a:r>
            <a:r>
              <a:rPr lang="cs-CZ" dirty="0" err="1" smtClean="0">
                <a:latin typeface="Bell MT" panose="02020503060305020303" pitchFamily="18" charset="0"/>
              </a:rPr>
              <a:t>your</a:t>
            </a:r>
            <a:r>
              <a:rPr lang="cs-CZ" dirty="0" smtClean="0">
                <a:latin typeface="Bell MT" panose="02020503060305020303" pitchFamily="18" charset="0"/>
              </a:rPr>
              <a:t> </a:t>
            </a:r>
            <a:r>
              <a:rPr lang="cs-CZ" dirty="0" err="1" smtClean="0">
                <a:latin typeface="Bell MT" panose="02020503060305020303" pitchFamily="18" charset="0"/>
              </a:rPr>
              <a:t>attention</a:t>
            </a:r>
            <a:r>
              <a:rPr lang="cs-CZ" dirty="0" smtClean="0">
                <a:latin typeface="Bell MT" panose="02020503060305020303" pitchFamily="18" charset="0"/>
              </a:rPr>
              <a:t>, </a:t>
            </a:r>
            <a:r>
              <a:rPr lang="cs-CZ" dirty="0" err="1" smtClean="0">
                <a:latin typeface="Bell MT" panose="02020503060305020303" pitchFamily="18" charset="0"/>
              </a:rPr>
              <a:t>darlings</a:t>
            </a:r>
            <a:r>
              <a:rPr lang="cs-CZ" dirty="0" smtClean="0">
                <a:latin typeface="Bell MT" panose="02020503060305020303" pitchFamily="18" charset="0"/>
              </a:rPr>
              <a:t>! </a:t>
            </a:r>
            <a:endParaRPr lang="cs-CZ" dirty="0">
              <a:latin typeface="Bell MT" panose="02020503060305020303" pitchFamily="18" charset="0"/>
            </a:endParaRPr>
          </a:p>
        </p:txBody>
      </p:sp>
      <p:pic>
        <p:nvPicPr>
          <p:cNvPr id="18" name="Zástupný symbol pro obsah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95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1433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loubka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TM04033923[[fn=Hloubka]]</Template>
  <TotalTime>29</TotalTime>
  <Words>127</Words>
  <Application>Microsoft Office PowerPoint</Application>
  <PresentationFormat>Širokoúhlá obrazovka</PresentationFormat>
  <Paragraphs>11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Bell MT</vt:lpstr>
      <vt:lpstr>Corbel</vt:lpstr>
      <vt:lpstr>Hloubka</vt:lpstr>
      <vt:lpstr>Ragnarök</vt:lpstr>
      <vt:lpstr>What is Ragnarök?</vt:lpstr>
      <vt:lpstr>Ragnarök</vt:lpstr>
      <vt:lpstr>Prezentace aplikace PowerPoint</vt:lpstr>
      <vt:lpstr>Prezentace aplikace PowerPoint</vt:lpstr>
      <vt:lpstr>Prezentace aplikace PowerPoint</vt:lpstr>
      <vt:lpstr>Thank you for your attention, darlings!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Ragnarök</dc:title>
  <dc:creator>itb27</dc:creator>
  <cp:lastModifiedBy>itb27</cp:lastModifiedBy>
  <cp:revision>4</cp:revision>
  <dcterms:created xsi:type="dcterms:W3CDTF">2017-10-30T10:09:42Z</dcterms:created>
  <dcterms:modified xsi:type="dcterms:W3CDTF">2017-10-30T10:38:53Z</dcterms:modified>
</cp:coreProperties>
</file>