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63872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22435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40983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4433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26788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7933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7052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6864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1507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64117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73607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230F-9028-480B-B242-6C05B5576E6D}" type="datetimeFigureOut">
              <a:rPr lang="cs-CZ" smtClean="0"/>
              <a:t>27. 11. 2017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8A03-AD91-4087-88D8-E1C09FAE3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0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kolovra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1364" r="13112" b="12956"/>
          <a:stretch/>
        </p:blipFill>
        <p:spPr bwMode="auto">
          <a:xfrm>
            <a:off x="0" y="-58995"/>
            <a:ext cx="12190772" cy="6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lengend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forefathers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57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olovra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1364" r="13112" b="12956"/>
          <a:stretch/>
        </p:blipFill>
        <p:spPr bwMode="auto">
          <a:xfrm>
            <a:off x="0" y="-58995"/>
            <a:ext cx="12190772" cy="6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legend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6096000" cy="4587875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This</a:t>
            </a:r>
            <a:r>
              <a:rPr lang="cs-CZ" b="1" dirty="0" smtClean="0">
                <a:solidFill>
                  <a:schemeClr val="bg1"/>
                </a:solidFill>
              </a:rPr>
              <a:t> legend </a:t>
            </a:r>
            <a:r>
              <a:rPr lang="cs-CZ" b="1" dirty="0" err="1" smtClean="0">
                <a:solidFill>
                  <a:schemeClr val="bg1"/>
                </a:solidFill>
              </a:rPr>
              <a:t>is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about</a:t>
            </a:r>
            <a:r>
              <a:rPr lang="cs-CZ" b="1" dirty="0" smtClean="0">
                <a:solidFill>
                  <a:schemeClr val="bg1"/>
                </a:solidFill>
              </a:rPr>
              <a:t> a king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Crotian</a:t>
            </a:r>
            <a:r>
              <a:rPr lang="cs-CZ" b="1" dirty="0" smtClean="0">
                <a:solidFill>
                  <a:schemeClr val="bg1"/>
                </a:solidFill>
              </a:rPr>
              <a:t> country, </a:t>
            </a:r>
            <a:r>
              <a:rPr lang="cs-CZ" b="1" dirty="0" err="1" smtClean="0">
                <a:solidFill>
                  <a:schemeClr val="bg1"/>
                </a:solidFill>
              </a:rPr>
              <a:t>which</a:t>
            </a:r>
            <a:r>
              <a:rPr lang="cs-CZ" b="1" dirty="0" smtClean="0">
                <a:solidFill>
                  <a:schemeClr val="bg1"/>
                </a:solidFill>
              </a:rPr>
              <a:t> had </a:t>
            </a:r>
            <a:r>
              <a:rPr lang="cs-CZ" b="1" dirty="0" err="1" smtClean="0">
                <a:solidFill>
                  <a:schemeClr val="bg1"/>
                </a:solidFill>
              </a:rPr>
              <a:t>three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sons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– Czech, Lech and Rus. These </a:t>
            </a:r>
            <a:r>
              <a:rPr lang="cs-CZ" b="1" dirty="0" err="1" smtClean="0">
                <a:solidFill>
                  <a:schemeClr val="bg1"/>
                </a:solidFill>
              </a:rPr>
              <a:t>brothers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didn‘t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like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situation</a:t>
            </a:r>
            <a:r>
              <a:rPr lang="cs-CZ" b="1" dirty="0" smtClean="0">
                <a:solidFill>
                  <a:schemeClr val="bg1"/>
                </a:solidFill>
              </a:rPr>
              <a:t> in </a:t>
            </a:r>
            <a:r>
              <a:rPr lang="cs-CZ" b="1" dirty="0" err="1" smtClean="0">
                <a:solidFill>
                  <a:schemeClr val="bg1"/>
                </a:solidFill>
              </a:rPr>
              <a:t>Croatian</a:t>
            </a:r>
            <a:r>
              <a:rPr lang="cs-CZ" b="1" dirty="0" smtClean="0">
                <a:solidFill>
                  <a:schemeClr val="bg1"/>
                </a:solidFill>
              </a:rPr>
              <a:t> country, so </a:t>
            </a:r>
            <a:r>
              <a:rPr lang="cs-CZ" b="1" dirty="0" err="1" smtClean="0">
                <a:solidFill>
                  <a:schemeClr val="bg1"/>
                </a:solidFill>
              </a:rPr>
              <a:t>they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decided</a:t>
            </a:r>
            <a:r>
              <a:rPr lang="cs-CZ" b="1" dirty="0" smtClean="0">
                <a:solidFill>
                  <a:schemeClr val="bg1"/>
                </a:solidFill>
              </a:rPr>
              <a:t> to </a:t>
            </a:r>
            <a:r>
              <a:rPr lang="cs-CZ" b="1" dirty="0" err="1" smtClean="0">
                <a:solidFill>
                  <a:schemeClr val="bg1"/>
                </a:solidFill>
              </a:rPr>
              <a:t>setle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theyr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own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countries</a:t>
            </a:r>
            <a:r>
              <a:rPr lang="cs-CZ" b="1" dirty="0" smtClean="0">
                <a:solidFill>
                  <a:schemeClr val="bg1"/>
                </a:solidFill>
              </a:rPr>
              <a:t>. </a:t>
            </a:r>
            <a:r>
              <a:rPr lang="cs-CZ" b="1" dirty="0" err="1" smtClean="0">
                <a:solidFill>
                  <a:schemeClr val="bg1"/>
                </a:solidFill>
              </a:rPr>
              <a:t>Forefather</a:t>
            </a:r>
            <a:r>
              <a:rPr lang="cs-CZ" b="1" dirty="0" smtClean="0">
                <a:solidFill>
                  <a:schemeClr val="bg1"/>
                </a:solidFill>
              </a:rPr>
              <a:t> Czech </a:t>
            </a:r>
            <a:r>
              <a:rPr lang="cs-CZ" b="1" dirty="0" err="1" smtClean="0">
                <a:solidFill>
                  <a:schemeClr val="bg1"/>
                </a:solidFill>
              </a:rPr>
              <a:t>settled</a:t>
            </a:r>
            <a:r>
              <a:rPr lang="cs-CZ" b="1" dirty="0" smtClean="0">
                <a:solidFill>
                  <a:schemeClr val="bg1"/>
                </a:solidFill>
              </a:rPr>
              <a:t> Bohemia, Lech </a:t>
            </a:r>
            <a:r>
              <a:rPr lang="cs-CZ" b="1" dirty="0" err="1" smtClean="0">
                <a:solidFill>
                  <a:schemeClr val="bg1"/>
                </a:solidFill>
              </a:rPr>
              <a:t>settled</a:t>
            </a:r>
            <a:r>
              <a:rPr lang="cs-CZ" b="1" dirty="0" smtClean="0">
                <a:solidFill>
                  <a:schemeClr val="bg1"/>
                </a:solidFill>
              </a:rPr>
              <a:t> Great Moravia and </a:t>
            </a:r>
            <a:r>
              <a:rPr lang="cs-CZ" b="1" dirty="0" err="1" smtClean="0">
                <a:solidFill>
                  <a:schemeClr val="bg1"/>
                </a:solidFill>
              </a:rPr>
              <a:t>Poland</a:t>
            </a:r>
            <a:r>
              <a:rPr lang="cs-CZ" b="1" dirty="0" smtClean="0">
                <a:solidFill>
                  <a:schemeClr val="bg1"/>
                </a:solidFill>
              </a:rPr>
              <a:t> and Rus </a:t>
            </a:r>
            <a:r>
              <a:rPr lang="cs-CZ" b="1" dirty="0" err="1" smtClean="0">
                <a:solidFill>
                  <a:schemeClr val="bg1"/>
                </a:solidFill>
              </a:rPr>
              <a:t>settled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all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east-slavonic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countries</a:t>
            </a:r>
            <a:r>
              <a:rPr lang="cs-CZ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This</a:t>
            </a:r>
            <a:r>
              <a:rPr lang="cs-CZ" b="1" dirty="0" smtClean="0">
                <a:solidFill>
                  <a:schemeClr val="bg1"/>
                </a:solidFill>
              </a:rPr>
              <a:t> legend has many </a:t>
            </a:r>
            <a:r>
              <a:rPr lang="cs-CZ" b="1" dirty="0" err="1" smtClean="0">
                <a:solidFill>
                  <a:schemeClr val="bg1"/>
                </a:solidFill>
              </a:rPr>
              <a:t>versions</a:t>
            </a:r>
            <a:r>
              <a:rPr lang="cs-CZ" b="1" dirty="0" smtClean="0">
                <a:solidFill>
                  <a:schemeClr val="bg1"/>
                </a:solidFill>
              </a:rPr>
              <a:t>, but </a:t>
            </a:r>
            <a:r>
              <a:rPr lang="cs-CZ" b="1" dirty="0" err="1" smtClean="0">
                <a:solidFill>
                  <a:schemeClr val="bg1"/>
                </a:solidFill>
              </a:rPr>
              <a:t>this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is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„</a:t>
            </a:r>
            <a:r>
              <a:rPr lang="cs-CZ" b="1" dirty="0" err="1" smtClean="0">
                <a:solidFill>
                  <a:schemeClr val="bg1"/>
                </a:solidFill>
              </a:rPr>
              <a:t>first</a:t>
            </a:r>
            <a:r>
              <a:rPr lang="cs-CZ" b="1" dirty="0" smtClean="0">
                <a:solidFill>
                  <a:schemeClr val="bg1"/>
                </a:solidFill>
              </a:rPr>
              <a:t>“, </a:t>
            </a:r>
            <a:r>
              <a:rPr lang="cs-CZ" b="1" dirty="0" err="1" smtClean="0">
                <a:solidFill>
                  <a:schemeClr val="bg1"/>
                </a:solidFill>
              </a:rPr>
              <a:t>or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correctly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oldest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one</a:t>
            </a:r>
            <a:r>
              <a:rPr lang="cs-CZ" b="1" dirty="0" smtClean="0">
                <a:solidFill>
                  <a:schemeClr val="bg1"/>
                </a:solidFill>
              </a:rPr>
              <a:t>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upload.wikimedia.org/wikipedia/commons/5/5f/Chronica_Polonorum_Lech_%26_Cz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48" y="1690688"/>
            <a:ext cx="3978275" cy="414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35900" y="15875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Lech 		               Czech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21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olovra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1364" r="13112" b="12956"/>
          <a:stretch/>
        </p:blipFill>
        <p:spPr bwMode="auto">
          <a:xfrm>
            <a:off x="0" y="-58995"/>
            <a:ext cx="12190772" cy="6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Origin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85100" cy="4351338"/>
          </a:xfrm>
        </p:spPr>
        <p:txBody>
          <a:bodyPr/>
          <a:lstStyle/>
          <a:p>
            <a:r>
              <a:rPr lang="cs-CZ" b="1" dirty="0" err="1">
                <a:solidFill>
                  <a:schemeClr val="bg1"/>
                </a:solidFill>
              </a:rPr>
              <a:t>The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origial</a:t>
            </a:r>
            <a:r>
              <a:rPr lang="cs-CZ" b="1" dirty="0">
                <a:solidFill>
                  <a:schemeClr val="bg1"/>
                </a:solidFill>
              </a:rPr>
              <a:t> legend </a:t>
            </a:r>
            <a:r>
              <a:rPr lang="cs-CZ" b="1" dirty="0" err="1">
                <a:solidFill>
                  <a:schemeClr val="bg1"/>
                </a:solidFill>
              </a:rPr>
              <a:t>is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from</a:t>
            </a:r>
            <a:r>
              <a:rPr lang="cs-CZ" b="1" dirty="0">
                <a:solidFill>
                  <a:schemeClr val="bg1"/>
                </a:solidFill>
              </a:rPr>
              <a:t> a </a:t>
            </a:r>
            <a:r>
              <a:rPr lang="cs-CZ" b="1" dirty="0" err="1">
                <a:solidFill>
                  <a:schemeClr val="bg1"/>
                </a:solidFill>
              </a:rPr>
              <a:t>Polish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chronicle</a:t>
            </a:r>
            <a:r>
              <a:rPr lang="cs-CZ" b="1" dirty="0">
                <a:solidFill>
                  <a:schemeClr val="bg1"/>
                </a:solidFill>
              </a:rPr>
              <a:t> (but </a:t>
            </a:r>
            <a:r>
              <a:rPr lang="cs-CZ" b="1" dirty="0" err="1">
                <a:solidFill>
                  <a:schemeClr val="bg1"/>
                </a:solidFill>
              </a:rPr>
              <a:t>it‘s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written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because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of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Hungarian</a:t>
            </a:r>
            <a:r>
              <a:rPr lang="cs-CZ" b="1" dirty="0">
                <a:solidFill>
                  <a:schemeClr val="bg1"/>
                </a:solidFill>
              </a:rPr>
              <a:t> king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legend, </a:t>
            </a:r>
            <a:r>
              <a:rPr lang="cs-CZ" b="1" dirty="0" err="1" smtClean="0">
                <a:solidFill>
                  <a:schemeClr val="bg1"/>
                </a:solidFill>
              </a:rPr>
              <a:t>which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described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is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written</a:t>
            </a:r>
            <a:r>
              <a:rPr lang="cs-CZ" b="1" dirty="0" smtClean="0">
                <a:solidFill>
                  <a:schemeClr val="bg1"/>
                </a:solidFill>
              </a:rPr>
              <a:t> by </a:t>
            </a:r>
            <a:r>
              <a:rPr lang="cs-CZ" b="1" dirty="0" err="1" smtClean="0">
                <a:solidFill>
                  <a:schemeClr val="bg1"/>
                </a:solidFill>
              </a:rPr>
              <a:t>Polish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writer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because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Hungarian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king‘s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request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(he </a:t>
            </a:r>
            <a:r>
              <a:rPr lang="cs-CZ" b="1" dirty="0" err="1" smtClean="0">
                <a:solidFill>
                  <a:schemeClr val="bg1"/>
                </a:solidFill>
              </a:rPr>
              <a:t>probably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wanted</a:t>
            </a:r>
            <a:r>
              <a:rPr lang="cs-CZ" b="1" dirty="0" smtClean="0">
                <a:solidFill>
                  <a:schemeClr val="bg1"/>
                </a:solidFill>
              </a:rPr>
              <a:t> to </a:t>
            </a:r>
            <a:r>
              <a:rPr lang="cs-CZ" b="1" dirty="0" err="1" smtClean="0">
                <a:solidFill>
                  <a:schemeClr val="bg1"/>
                </a:solidFill>
              </a:rPr>
              <a:t>unite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all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Slavonic and post-</a:t>
            </a:r>
            <a:r>
              <a:rPr lang="cs-CZ" b="1" dirty="0" err="1" smtClean="0">
                <a:solidFill>
                  <a:schemeClr val="bg1"/>
                </a:solidFill>
              </a:rPr>
              <a:t>slavonic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countries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(</a:t>
            </a:r>
            <a:r>
              <a:rPr lang="cs-CZ" b="1" dirty="0" err="1" smtClean="0">
                <a:solidFill>
                  <a:schemeClr val="bg1"/>
                </a:solidFill>
              </a:rPr>
              <a:t>including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Hungaria</a:t>
            </a:r>
            <a:r>
              <a:rPr lang="cs-CZ" b="1" dirty="0" smtClean="0">
                <a:solidFill>
                  <a:schemeClr val="bg1"/>
                </a:solidFill>
              </a:rPr>
              <a:t>, part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Austria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and </a:t>
            </a:r>
            <a:r>
              <a:rPr lang="cs-CZ" b="1" dirty="0" err="1" smtClean="0">
                <a:solidFill>
                  <a:schemeClr val="bg1"/>
                </a:solidFill>
              </a:rPr>
              <a:t>Polabian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Slavs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146" name="Picture 2" descr="https://upload.wikimedia.org/wikipedia/commons/a/ad/Lech_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81" y="1574801"/>
            <a:ext cx="302840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68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olovra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1364" r="13112" b="12956"/>
          <a:stretch/>
        </p:blipFill>
        <p:spPr bwMode="auto">
          <a:xfrm>
            <a:off x="0" y="-58995"/>
            <a:ext cx="12190772" cy="6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Development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original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one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is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that</a:t>
            </a:r>
            <a:r>
              <a:rPr lang="cs-CZ" b="1" dirty="0" smtClean="0">
                <a:solidFill>
                  <a:schemeClr val="bg1"/>
                </a:solidFill>
              </a:rPr>
              <a:t> by a </a:t>
            </a:r>
            <a:r>
              <a:rPr lang="cs-CZ" b="1" dirty="0" err="1" smtClean="0">
                <a:solidFill>
                  <a:schemeClr val="bg1"/>
                </a:solidFill>
              </a:rPr>
              <a:t>polish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writer</a:t>
            </a:r>
            <a:r>
              <a:rPr lang="cs-CZ" b="1" dirty="0" smtClean="0">
                <a:solidFill>
                  <a:schemeClr val="bg1"/>
                </a:solidFill>
              </a:rPr>
              <a:t>, but </a:t>
            </a:r>
            <a:r>
              <a:rPr lang="cs-CZ" b="1" dirty="0" err="1" smtClean="0">
                <a:solidFill>
                  <a:schemeClr val="bg1"/>
                </a:solidFill>
              </a:rPr>
              <a:t>today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there are many versions of </a:t>
            </a:r>
            <a:r>
              <a:rPr lang="en-US" b="1" dirty="0" smtClean="0">
                <a:solidFill>
                  <a:schemeClr val="bg1"/>
                </a:solidFill>
              </a:rPr>
              <a:t>it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(</a:t>
            </a:r>
            <a:r>
              <a:rPr lang="cs-CZ" b="1" dirty="0" err="1" smtClean="0">
                <a:solidFill>
                  <a:schemeClr val="bg1"/>
                </a:solidFill>
              </a:rPr>
              <a:t>Cosmo‘s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chronicle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–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„Czech“ </a:t>
            </a:r>
            <a:r>
              <a:rPr lang="cs-CZ" b="1" dirty="0" err="1" smtClean="0">
                <a:solidFill>
                  <a:schemeClr val="bg1"/>
                </a:solidFill>
              </a:rPr>
              <a:t>version</a:t>
            </a:r>
            <a:r>
              <a:rPr lang="cs-CZ" b="1" dirty="0" smtClean="0">
                <a:solidFill>
                  <a:schemeClr val="bg1"/>
                </a:solidFill>
              </a:rPr>
              <a:t>;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Polish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version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which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says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that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brothers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went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hunting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instead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of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founding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countries</a:t>
            </a:r>
            <a:r>
              <a:rPr lang="cs-CZ" b="1" dirty="0" smtClean="0">
                <a:solidFill>
                  <a:schemeClr val="bg1"/>
                </a:solidFill>
              </a:rPr>
              <a:t> and many </a:t>
            </a:r>
            <a:r>
              <a:rPr lang="cs-CZ" b="1" dirty="0" err="1" smtClean="0">
                <a:solidFill>
                  <a:schemeClr val="bg1"/>
                </a:solidFill>
              </a:rPr>
              <a:t>others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s://upload.wikimedia.org/wikipedia/commons/e/e9/Josef_Mathauser_-_Praotec_%C4%8Cech_na_ho%C5%99e_%C5%98%C3%AD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14" y="3080913"/>
            <a:ext cx="5371069" cy="34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23221" y="6604548"/>
            <a:ext cx="4670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Czech on </a:t>
            </a:r>
            <a:r>
              <a:rPr lang="cs-CZ" sz="1200" dirty="0" err="1" smtClean="0">
                <a:solidFill>
                  <a:schemeClr val="bg1"/>
                </a:solidFill>
              </a:rPr>
              <a:t>the</a:t>
            </a:r>
            <a:r>
              <a:rPr lang="cs-CZ" sz="1200" dirty="0" smtClean="0">
                <a:solidFill>
                  <a:schemeClr val="bg1"/>
                </a:solidFill>
              </a:rPr>
              <a:t> Říp </a:t>
            </a:r>
            <a:r>
              <a:rPr lang="cs-CZ" sz="1200" dirty="0" err="1" smtClean="0">
                <a:solidFill>
                  <a:schemeClr val="bg1"/>
                </a:solidFill>
              </a:rPr>
              <a:t>mountain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9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olovra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1364" r="13112" b="12956"/>
          <a:stretch/>
        </p:blipFill>
        <p:spPr bwMode="auto">
          <a:xfrm>
            <a:off x="0" y="-58995"/>
            <a:ext cx="12190772" cy="6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Examples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from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chronicles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98859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Cosmo‘s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Chronicle</a:t>
            </a:r>
            <a:r>
              <a:rPr lang="cs-CZ" b="1" dirty="0" smtClean="0">
                <a:solidFill>
                  <a:schemeClr val="bg1"/>
                </a:solidFill>
              </a:rPr>
              <a:t>  : „</a:t>
            </a:r>
            <a:r>
              <a:rPr lang="cs-CZ" b="1" dirty="0">
                <a:solidFill>
                  <a:schemeClr val="bg1"/>
                </a:solidFill>
              </a:rPr>
              <a:t>Charvatská země, část prvotní veliké vlasti Slovanské. V té Charvatské zemi bytovala četná plemena, příbuzná jazykem, mravy, způsobem života. I stalo se, že se strhly mezi nimi </a:t>
            </a:r>
            <a:r>
              <a:rPr lang="cs-CZ" b="1" dirty="0" err="1">
                <a:solidFill>
                  <a:schemeClr val="bg1"/>
                </a:solidFill>
              </a:rPr>
              <a:t>vády</a:t>
            </a:r>
            <a:r>
              <a:rPr lang="cs-CZ" b="1" dirty="0">
                <a:solidFill>
                  <a:schemeClr val="bg1"/>
                </a:solidFill>
              </a:rPr>
              <a:t> a krvavé boje o meze a dědiny. Vstal rod na rod, příbuzní bojovali proti příbuzným a hubili se navzájem</a:t>
            </a:r>
            <a:r>
              <a:rPr lang="cs-CZ" b="1" dirty="0" smtClean="0">
                <a:solidFill>
                  <a:schemeClr val="bg1"/>
                </a:solidFill>
              </a:rPr>
              <a:t>.„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(</a:t>
            </a:r>
            <a:r>
              <a:rPr lang="cs-CZ" b="1" dirty="0" err="1" smtClean="0">
                <a:solidFill>
                  <a:schemeClr val="bg1"/>
                </a:solidFill>
              </a:rPr>
              <a:t>translated</a:t>
            </a:r>
            <a:r>
              <a:rPr lang="cs-CZ" b="1" dirty="0" smtClean="0">
                <a:solidFill>
                  <a:schemeClr val="bg1"/>
                </a:solidFill>
              </a:rPr>
              <a:t>: „</a:t>
            </a:r>
            <a:r>
              <a:rPr lang="cs-CZ" b="1" dirty="0" err="1" smtClean="0">
                <a:solidFill>
                  <a:schemeClr val="bg1"/>
                </a:solidFill>
              </a:rPr>
              <a:t>Croatian</a:t>
            </a:r>
            <a:r>
              <a:rPr lang="cs-CZ" b="1" dirty="0" smtClean="0">
                <a:solidFill>
                  <a:schemeClr val="bg1"/>
                </a:solidFill>
              </a:rPr>
              <a:t> country,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part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very </a:t>
            </a:r>
            <a:r>
              <a:rPr lang="cs-CZ" b="1" dirty="0" err="1" smtClean="0">
                <a:solidFill>
                  <a:schemeClr val="bg1"/>
                </a:solidFill>
              </a:rPr>
              <a:t>first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slavonic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nation</a:t>
            </a:r>
            <a:r>
              <a:rPr lang="cs-CZ" b="1" dirty="0" smtClean="0">
                <a:solidFill>
                  <a:schemeClr val="bg1"/>
                </a:solidFill>
              </a:rPr>
              <a:t>. In </a:t>
            </a:r>
            <a:r>
              <a:rPr lang="cs-CZ" b="1" dirty="0" err="1" smtClean="0">
                <a:solidFill>
                  <a:schemeClr val="bg1"/>
                </a:solidFill>
              </a:rPr>
              <a:t>this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Croatian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coutry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were</a:t>
            </a:r>
            <a:r>
              <a:rPr lang="cs-CZ" b="1" dirty="0" smtClean="0">
                <a:solidFill>
                  <a:schemeClr val="bg1"/>
                </a:solidFill>
              </a:rPr>
              <a:t> many </a:t>
            </a:r>
            <a:r>
              <a:rPr lang="cs-CZ" b="1" dirty="0" err="1" smtClean="0">
                <a:solidFill>
                  <a:schemeClr val="bg1"/>
                </a:solidFill>
              </a:rPr>
              <a:t>tribes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which</a:t>
            </a:r>
            <a:r>
              <a:rPr lang="cs-CZ" b="1" dirty="0" smtClean="0">
                <a:solidFill>
                  <a:schemeClr val="bg1"/>
                </a:solidFill>
              </a:rPr>
              <a:t> had </a:t>
            </a:r>
            <a:r>
              <a:rPr lang="cs-CZ" b="1" dirty="0" err="1" smtClean="0">
                <a:solidFill>
                  <a:schemeClr val="bg1"/>
                </a:solidFill>
              </a:rPr>
              <a:t>similar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language</a:t>
            </a:r>
            <a:r>
              <a:rPr lang="cs-CZ" b="1" dirty="0" smtClean="0">
                <a:solidFill>
                  <a:schemeClr val="bg1"/>
                </a:solidFill>
              </a:rPr>
              <a:t> but </a:t>
            </a:r>
            <a:r>
              <a:rPr lang="cs-CZ" b="1" dirty="0" err="1" smtClean="0">
                <a:solidFill>
                  <a:schemeClr val="bg1"/>
                </a:solidFill>
              </a:rPr>
              <a:t>diferent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habits</a:t>
            </a:r>
            <a:r>
              <a:rPr lang="cs-CZ" b="1" dirty="0" smtClean="0">
                <a:solidFill>
                  <a:schemeClr val="bg1"/>
                </a:solidFill>
              </a:rPr>
              <a:t> and </a:t>
            </a:r>
            <a:r>
              <a:rPr lang="cs-CZ" b="1" dirty="0" err="1" smtClean="0">
                <a:solidFill>
                  <a:schemeClr val="bg1"/>
                </a:solidFill>
              </a:rPr>
              <a:t>lifes</a:t>
            </a:r>
            <a:r>
              <a:rPr lang="cs-CZ" b="1" dirty="0" smtClean="0">
                <a:solidFill>
                  <a:schemeClr val="bg1"/>
                </a:solidFill>
              </a:rPr>
              <a:t>. And </a:t>
            </a:r>
            <a:r>
              <a:rPr lang="cs-CZ" b="1" dirty="0" err="1" smtClean="0">
                <a:solidFill>
                  <a:schemeClr val="bg1"/>
                </a:solidFill>
              </a:rPr>
              <a:t>they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were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arguing</a:t>
            </a:r>
            <a:r>
              <a:rPr lang="cs-CZ" b="1" dirty="0" smtClean="0">
                <a:solidFill>
                  <a:schemeClr val="bg1"/>
                </a:solidFill>
              </a:rPr>
              <a:t> and </a:t>
            </a:r>
            <a:r>
              <a:rPr lang="cs-CZ" b="1" dirty="0" err="1" smtClean="0">
                <a:solidFill>
                  <a:schemeClr val="bg1"/>
                </a:solidFill>
              </a:rPr>
              <a:t>fighting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with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others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because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teritories</a:t>
            </a:r>
            <a:r>
              <a:rPr lang="cs-CZ" b="1" dirty="0" smtClean="0">
                <a:solidFill>
                  <a:schemeClr val="bg1"/>
                </a:solidFill>
              </a:rPr>
              <a:t>.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clan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was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againts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clan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relatives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againts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relatives</a:t>
            </a:r>
            <a:r>
              <a:rPr lang="cs-CZ" b="1" dirty="0" smtClean="0">
                <a:solidFill>
                  <a:schemeClr val="bg1"/>
                </a:solidFill>
              </a:rPr>
              <a:t> and </a:t>
            </a:r>
            <a:r>
              <a:rPr lang="cs-CZ" b="1" dirty="0" err="1" smtClean="0">
                <a:solidFill>
                  <a:schemeClr val="bg1"/>
                </a:solidFill>
              </a:rPr>
              <a:t>they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were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murdering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each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other</a:t>
            </a:r>
            <a:r>
              <a:rPr lang="cs-CZ" b="1" dirty="0" smtClean="0">
                <a:solidFill>
                  <a:schemeClr val="bg1"/>
                </a:solidFill>
              </a:rPr>
              <a:t>.“)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Výsledek obrázku pro kosmova kron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"/>
          <a:stretch/>
        </p:blipFill>
        <p:spPr bwMode="auto">
          <a:xfrm>
            <a:off x="9604375" y="2114808"/>
            <a:ext cx="2454591" cy="34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87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olovra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1364" r="13112" b="12956"/>
          <a:stretch/>
        </p:blipFill>
        <p:spPr bwMode="auto">
          <a:xfrm>
            <a:off x="1228" y="-67233"/>
            <a:ext cx="12190772" cy="6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Influencing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345746" cy="4351338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This</a:t>
            </a:r>
            <a:r>
              <a:rPr lang="cs-CZ" b="1" dirty="0" smtClean="0">
                <a:solidFill>
                  <a:schemeClr val="bg1"/>
                </a:solidFill>
              </a:rPr>
              <a:t> legend </a:t>
            </a:r>
            <a:r>
              <a:rPr lang="cs-CZ" b="1" dirty="0" err="1" smtClean="0">
                <a:solidFill>
                  <a:schemeClr val="bg1"/>
                </a:solidFill>
              </a:rPr>
              <a:t>dindn‘t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actualy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efected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reality, but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original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(by </a:t>
            </a:r>
            <a:r>
              <a:rPr lang="cs-CZ" b="1" dirty="0" err="1" smtClean="0">
                <a:solidFill>
                  <a:schemeClr val="bg1"/>
                </a:solidFill>
              </a:rPr>
              <a:t>polish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writer</a:t>
            </a:r>
            <a:r>
              <a:rPr lang="cs-CZ" b="1" dirty="0" smtClean="0">
                <a:solidFill>
                  <a:schemeClr val="bg1"/>
                </a:solidFill>
              </a:rPr>
              <a:t>) </a:t>
            </a:r>
            <a:r>
              <a:rPr lang="cs-CZ" b="1" dirty="0" err="1" smtClean="0">
                <a:solidFill>
                  <a:schemeClr val="bg1"/>
                </a:solidFill>
              </a:rPr>
              <a:t>probably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should</a:t>
            </a:r>
            <a:r>
              <a:rPr lang="cs-CZ" b="1" dirty="0" smtClean="0">
                <a:solidFill>
                  <a:schemeClr val="bg1"/>
                </a:solidFill>
              </a:rPr>
              <a:t>. </a:t>
            </a:r>
            <a:r>
              <a:rPr lang="cs-CZ" b="1" dirty="0" err="1" smtClean="0">
                <a:solidFill>
                  <a:schemeClr val="bg1"/>
                </a:solidFill>
              </a:rPr>
              <a:t>We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personaly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think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that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this</a:t>
            </a:r>
            <a:r>
              <a:rPr lang="cs-CZ" b="1" dirty="0" smtClean="0">
                <a:solidFill>
                  <a:schemeClr val="bg1"/>
                </a:solidFill>
              </a:rPr>
              <a:t> legend </a:t>
            </a:r>
            <a:r>
              <a:rPr lang="cs-CZ" b="1" dirty="0" err="1" smtClean="0">
                <a:solidFill>
                  <a:schemeClr val="bg1"/>
                </a:solidFill>
              </a:rPr>
              <a:t>was</a:t>
            </a:r>
            <a:r>
              <a:rPr lang="cs-CZ" b="1" dirty="0" smtClean="0">
                <a:solidFill>
                  <a:schemeClr val="bg1"/>
                </a:solidFill>
              </a:rPr>
              <a:t> made to </a:t>
            </a:r>
            <a:r>
              <a:rPr lang="cs-CZ" b="1" dirty="0" err="1" smtClean="0">
                <a:solidFill>
                  <a:schemeClr val="bg1"/>
                </a:solidFill>
              </a:rPr>
              <a:t>unite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slavonic</a:t>
            </a:r>
            <a:r>
              <a:rPr lang="cs-CZ" b="1" dirty="0" smtClean="0">
                <a:solidFill>
                  <a:schemeClr val="bg1"/>
                </a:solidFill>
              </a:rPr>
              <a:t> and post-</a:t>
            </a:r>
            <a:r>
              <a:rPr lang="cs-CZ" b="1" dirty="0" err="1" smtClean="0">
                <a:solidFill>
                  <a:schemeClr val="bg1"/>
                </a:solidFill>
              </a:rPr>
              <a:t>slavonic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countries</a:t>
            </a:r>
            <a:r>
              <a:rPr lang="cs-CZ" b="1" dirty="0" smtClean="0">
                <a:solidFill>
                  <a:schemeClr val="bg1"/>
                </a:solidFill>
              </a:rPr>
              <a:t> and make </a:t>
            </a:r>
            <a:r>
              <a:rPr lang="cs-CZ" b="1" dirty="0" err="1" smtClean="0">
                <a:solidFill>
                  <a:schemeClr val="bg1"/>
                </a:solidFill>
              </a:rPr>
              <a:t>one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biggest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empires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whole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time</a:t>
            </a:r>
            <a:r>
              <a:rPr lang="cs-CZ" b="1" dirty="0" smtClean="0">
                <a:solidFill>
                  <a:schemeClr val="bg1"/>
                </a:solidFill>
              </a:rPr>
              <a:t>.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Výsledek obrázku pro old sla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6" y="813764"/>
            <a:ext cx="6665526" cy="58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40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olovra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1364" r="13112" b="12956"/>
          <a:stretch/>
        </p:blipFill>
        <p:spPr bwMode="auto">
          <a:xfrm>
            <a:off x="0" y="-58995"/>
            <a:ext cx="12190772" cy="69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Any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questions</a:t>
            </a:r>
            <a:r>
              <a:rPr lang="cs-CZ" b="1" dirty="0" smtClean="0">
                <a:solidFill>
                  <a:schemeClr val="bg1"/>
                </a:solidFill>
              </a:rPr>
              <a:t>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Thank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you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for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your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attention</a:t>
            </a:r>
            <a:r>
              <a:rPr lang="cs-CZ" b="1" dirty="0" smtClean="0">
                <a:solidFill>
                  <a:schemeClr val="bg1"/>
                </a:solidFill>
              </a:rPr>
              <a:t>.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33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376</Words>
  <Application>Microsoft Office PowerPoint</Application>
  <PresentationFormat>Širokoúhlá obrazovka</PresentationFormat>
  <Paragraphs>18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 The lengend of forefathers</vt:lpstr>
      <vt:lpstr>The legend</vt:lpstr>
      <vt:lpstr>Origin</vt:lpstr>
      <vt:lpstr>Development</vt:lpstr>
      <vt:lpstr>Examples from chronicles</vt:lpstr>
      <vt:lpstr>Influencing reality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lengend of forefathers</dc:title>
  <dc:creator>itb08</dc:creator>
  <cp:lastModifiedBy>itb08</cp:lastModifiedBy>
  <cp:revision>32</cp:revision>
  <dcterms:created xsi:type="dcterms:W3CDTF">2017-10-23T09:30:52Z</dcterms:created>
  <dcterms:modified xsi:type="dcterms:W3CDTF">2017-11-27T10:13:29Z</dcterms:modified>
</cp:coreProperties>
</file>