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48"/>
  </p:notesMasterIdLst>
  <p:sldIdLst>
    <p:sldId id="309" r:id="rId2"/>
    <p:sldId id="341" r:id="rId3"/>
    <p:sldId id="257" r:id="rId4"/>
    <p:sldId id="259" r:id="rId5"/>
    <p:sldId id="258" r:id="rId6"/>
    <p:sldId id="260" r:id="rId7"/>
    <p:sldId id="264" r:id="rId8"/>
    <p:sldId id="266" r:id="rId9"/>
    <p:sldId id="268" r:id="rId10"/>
    <p:sldId id="291" r:id="rId11"/>
    <p:sldId id="312" r:id="rId12"/>
    <p:sldId id="313" r:id="rId13"/>
    <p:sldId id="342" r:id="rId14"/>
    <p:sldId id="343" r:id="rId15"/>
    <p:sldId id="344" r:id="rId16"/>
    <p:sldId id="314" r:id="rId17"/>
    <p:sldId id="345" r:id="rId18"/>
    <p:sldId id="322" r:id="rId19"/>
    <p:sldId id="320" r:id="rId20"/>
    <p:sldId id="318" r:id="rId21"/>
    <p:sldId id="317" r:id="rId22"/>
    <p:sldId id="316" r:id="rId23"/>
    <p:sldId id="323" r:id="rId24"/>
    <p:sldId id="325" r:id="rId25"/>
    <p:sldId id="326" r:id="rId26"/>
    <p:sldId id="330" r:id="rId27"/>
    <p:sldId id="331" r:id="rId28"/>
    <p:sldId id="324" r:id="rId29"/>
    <p:sldId id="333" r:id="rId30"/>
    <p:sldId id="335" r:id="rId31"/>
    <p:sldId id="336" r:id="rId32"/>
    <p:sldId id="337" r:id="rId33"/>
    <p:sldId id="338" r:id="rId34"/>
    <p:sldId id="339" r:id="rId35"/>
    <p:sldId id="357" r:id="rId36"/>
    <p:sldId id="327" r:id="rId37"/>
    <p:sldId id="329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5" r:id="rId46"/>
    <p:sldId id="356" r:id="rId47"/>
  </p:sldIdLst>
  <p:sldSz cx="9144000" cy="6858000" type="screen4x3"/>
  <p:notesSz cx="6858000" cy="9144000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CC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00207-6248-45EE-BCF6-4D4018F3BEAC}" v="1" dt="2021-04-29T09:06:07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0" autoAdjust="0"/>
  </p:normalViewPr>
  <p:slideViewPr>
    <p:cSldViewPr>
      <p:cViewPr varScale="1">
        <p:scale>
          <a:sx n="70" d="100"/>
          <a:sy n="70" d="100"/>
        </p:scale>
        <p:origin x="18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3" Type="http://schemas.openxmlformats.org/officeDocument/2006/relationships/slide" Target="slides/slide18.xml"/><Relationship Id="rId7" Type="http://schemas.openxmlformats.org/officeDocument/2006/relationships/slide" Target="slides/slide22.xml"/><Relationship Id="rId2" Type="http://schemas.openxmlformats.org/officeDocument/2006/relationships/slide" Target="slides/slide12.xml"/><Relationship Id="rId1" Type="http://schemas.openxmlformats.org/officeDocument/2006/relationships/slide" Target="slides/slide2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4" Type="http://schemas.openxmlformats.org/officeDocument/2006/relationships/slide" Target="slides/slide19.xml"/><Relationship Id="rId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hana Modrić" userId="13c24deb-b02b-490b-a04f-b6482bd419a6" providerId="ADAL" clId="{7BA0BE66-8D95-446F-AD0E-5D4AE1BF0825}"/>
    <pc:docChg chg="custSel modSld">
      <pc:chgData name="Tihana Modrić" userId="13c24deb-b02b-490b-a04f-b6482bd419a6" providerId="ADAL" clId="{7BA0BE66-8D95-446F-AD0E-5D4AE1BF0825}" dt="2021-04-01T07:57:25.478" v="117" actId="20577"/>
      <pc:docMkLst>
        <pc:docMk/>
      </pc:docMkLst>
      <pc:sldChg chg="addSp delSp modSp mod">
        <pc:chgData name="Tihana Modrić" userId="13c24deb-b02b-490b-a04f-b6482bd419a6" providerId="ADAL" clId="{7BA0BE66-8D95-446F-AD0E-5D4AE1BF0825}" dt="2021-04-01T07:56:59.712" v="116" actId="20577"/>
        <pc:sldMkLst>
          <pc:docMk/>
          <pc:sldMk cId="0" sldId="309"/>
        </pc:sldMkLst>
        <pc:spChg chg="mod">
          <ac:chgData name="Tihana Modrić" userId="13c24deb-b02b-490b-a04f-b6482bd419a6" providerId="ADAL" clId="{7BA0BE66-8D95-446F-AD0E-5D4AE1BF0825}" dt="2021-04-01T07:56:59.712" v="116" actId="20577"/>
          <ac:spMkLst>
            <pc:docMk/>
            <pc:sldMk cId="0" sldId="309"/>
            <ac:spMk id="4098" creationId="{00000000-0000-0000-0000-000000000000}"/>
          </ac:spMkLst>
        </pc:spChg>
        <pc:picChg chg="add mod">
          <ac:chgData name="Tihana Modrić" userId="13c24deb-b02b-490b-a04f-b6482bd419a6" providerId="ADAL" clId="{7BA0BE66-8D95-446F-AD0E-5D4AE1BF0825}" dt="2021-04-01T07:56:36.246" v="101" actId="1076"/>
          <ac:picMkLst>
            <pc:docMk/>
            <pc:sldMk cId="0" sldId="309"/>
            <ac:picMk id="3" creationId="{A953FFAD-CE96-4E15-B83E-C6D3B878DAA5}"/>
          </ac:picMkLst>
        </pc:picChg>
        <pc:picChg chg="add mod">
          <ac:chgData name="Tihana Modrić" userId="13c24deb-b02b-490b-a04f-b6482bd419a6" providerId="ADAL" clId="{7BA0BE66-8D95-446F-AD0E-5D4AE1BF0825}" dt="2021-04-01T07:56:39.711" v="102" actId="1076"/>
          <ac:picMkLst>
            <pc:docMk/>
            <pc:sldMk cId="0" sldId="309"/>
            <ac:picMk id="5" creationId="{67A614BA-667A-44E7-ABC4-6A2FB6E74496}"/>
          </ac:picMkLst>
        </pc:picChg>
        <pc:picChg chg="add del mod">
          <ac:chgData name="Tihana Modrić" userId="13c24deb-b02b-490b-a04f-b6482bd419a6" providerId="ADAL" clId="{7BA0BE66-8D95-446F-AD0E-5D4AE1BF0825}" dt="2021-04-01T07:55:37.750" v="90" actId="478"/>
          <ac:picMkLst>
            <pc:docMk/>
            <pc:sldMk cId="0" sldId="309"/>
            <ac:picMk id="7" creationId="{17F88D29-0AB6-4AB3-99B0-D181A08D9265}"/>
          </ac:picMkLst>
        </pc:picChg>
        <pc:picChg chg="add mod">
          <ac:chgData name="Tihana Modrić" userId="13c24deb-b02b-490b-a04f-b6482bd419a6" providerId="ADAL" clId="{7BA0BE66-8D95-446F-AD0E-5D4AE1BF0825}" dt="2021-04-01T07:56:43.098" v="103" actId="1076"/>
          <ac:picMkLst>
            <pc:docMk/>
            <pc:sldMk cId="0" sldId="309"/>
            <ac:picMk id="9" creationId="{67380FAB-F802-4ACA-9DC0-BD567AEA26AA}"/>
          </ac:picMkLst>
        </pc:picChg>
        <pc:picChg chg="mod">
          <ac:chgData name="Tihana Modrić" userId="13c24deb-b02b-490b-a04f-b6482bd419a6" providerId="ADAL" clId="{7BA0BE66-8D95-446F-AD0E-5D4AE1BF0825}" dt="2021-04-01T07:54:33.278" v="67" actId="1076"/>
          <ac:picMkLst>
            <pc:docMk/>
            <pc:sldMk cId="0" sldId="309"/>
            <ac:picMk id="4100" creationId="{00000000-0000-0000-0000-000000000000}"/>
          </ac:picMkLst>
        </pc:picChg>
        <pc:picChg chg="del mod">
          <ac:chgData name="Tihana Modrić" userId="13c24deb-b02b-490b-a04f-b6482bd419a6" providerId="ADAL" clId="{7BA0BE66-8D95-446F-AD0E-5D4AE1BF0825}" dt="2021-04-01T07:55:22.968" v="88" actId="478"/>
          <ac:picMkLst>
            <pc:docMk/>
            <pc:sldMk cId="0" sldId="309"/>
            <ac:picMk id="4104" creationId="{00000000-0000-0000-0000-000000000000}"/>
          </ac:picMkLst>
        </pc:picChg>
        <pc:picChg chg="del">
          <ac:chgData name="Tihana Modrić" userId="13c24deb-b02b-490b-a04f-b6482bd419a6" providerId="ADAL" clId="{7BA0BE66-8D95-446F-AD0E-5D4AE1BF0825}" dt="2021-04-01T07:52:49.151" v="0" actId="478"/>
          <ac:picMkLst>
            <pc:docMk/>
            <pc:sldMk cId="0" sldId="309"/>
            <ac:picMk id="4105" creationId="{00000000-0000-0000-0000-000000000000}"/>
          </ac:picMkLst>
        </pc:picChg>
        <pc:picChg chg="del">
          <ac:chgData name="Tihana Modrić" userId="13c24deb-b02b-490b-a04f-b6482bd419a6" providerId="ADAL" clId="{7BA0BE66-8D95-446F-AD0E-5D4AE1BF0825}" dt="2021-04-01T07:52:50.860" v="1" actId="478"/>
          <ac:picMkLst>
            <pc:docMk/>
            <pc:sldMk cId="0" sldId="309"/>
            <ac:picMk id="4107" creationId="{00000000-0000-0000-0000-000000000000}"/>
          </ac:picMkLst>
        </pc:picChg>
      </pc:sldChg>
      <pc:sldChg chg="modSp mod">
        <pc:chgData name="Tihana Modrić" userId="13c24deb-b02b-490b-a04f-b6482bd419a6" providerId="ADAL" clId="{7BA0BE66-8D95-446F-AD0E-5D4AE1BF0825}" dt="2021-04-01T07:57:25.478" v="117" actId="20577"/>
        <pc:sldMkLst>
          <pc:docMk/>
          <pc:sldMk cId="0" sldId="341"/>
        </pc:sldMkLst>
        <pc:spChg chg="mod">
          <ac:chgData name="Tihana Modrić" userId="13c24deb-b02b-490b-a04f-b6482bd419a6" providerId="ADAL" clId="{7BA0BE66-8D95-446F-AD0E-5D4AE1BF0825}" dt="2021-04-01T07:57:25.478" v="117" actId="20577"/>
          <ac:spMkLst>
            <pc:docMk/>
            <pc:sldMk cId="0" sldId="341"/>
            <ac:spMk id="5125" creationId="{00000000-0000-0000-0000-000000000000}"/>
          </ac:spMkLst>
        </pc:spChg>
      </pc:sldChg>
    </pc:docChg>
  </pc:docChgLst>
  <pc:docChgLst>
    <pc:chgData name="Tihana Modrić" userId="13c24deb-b02b-490b-a04f-b6482bd419a6" providerId="ADAL" clId="{89100207-6248-45EE-BCF6-4D4018F3BEAC}"/>
    <pc:docChg chg="custSel modSld">
      <pc:chgData name="Tihana Modrić" userId="13c24deb-b02b-490b-a04f-b6482bd419a6" providerId="ADAL" clId="{89100207-6248-45EE-BCF6-4D4018F3BEAC}" dt="2021-04-29T09:06:26.186" v="7" actId="1076"/>
      <pc:docMkLst>
        <pc:docMk/>
      </pc:docMkLst>
      <pc:sldChg chg="addSp delSp modSp mod">
        <pc:chgData name="Tihana Modrić" userId="13c24deb-b02b-490b-a04f-b6482bd419a6" providerId="ADAL" clId="{89100207-6248-45EE-BCF6-4D4018F3BEAC}" dt="2021-04-29T09:06:26.186" v="7" actId="1076"/>
        <pc:sldMkLst>
          <pc:docMk/>
          <pc:sldMk cId="0" sldId="309"/>
        </pc:sldMkLst>
        <pc:picChg chg="del mod">
          <ac:chgData name="Tihana Modrić" userId="13c24deb-b02b-490b-a04f-b6482bd419a6" providerId="ADAL" clId="{89100207-6248-45EE-BCF6-4D4018F3BEAC}" dt="2021-04-29T09:05:29.251" v="1" actId="478"/>
          <ac:picMkLst>
            <pc:docMk/>
            <pc:sldMk cId="0" sldId="309"/>
            <ac:picMk id="3" creationId="{A953FFAD-CE96-4E15-B83E-C6D3B878DAA5}"/>
          </ac:picMkLst>
        </pc:picChg>
        <pc:picChg chg="add mod">
          <ac:chgData name="Tihana Modrić" userId="13c24deb-b02b-490b-a04f-b6482bd419a6" providerId="ADAL" clId="{89100207-6248-45EE-BCF6-4D4018F3BEAC}" dt="2021-04-29T09:06:26.186" v="7" actId="1076"/>
          <ac:picMkLst>
            <pc:docMk/>
            <pc:sldMk cId="0" sldId="309"/>
            <ac:picMk id="4" creationId="{63AF7476-C04C-4863-AB52-81328357CA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1EA9D9C-1218-4838-A163-B58107D9FE1D}" type="datetimeFigureOut">
              <a:rPr lang="hr-HR"/>
              <a:pPr>
                <a:defRPr/>
              </a:pPr>
              <a:t>29.4.2021.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7394ECC-C55C-4278-B7E2-F63F8C5712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394ECC-C55C-4278-B7E2-F63F8C5712F7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 eaLnBrk="0" hangingPunct="0"/>
            <a:fld id="{FEE12AAB-844D-4E3A-93C4-62F0CFF53CFB}" type="slidenum">
              <a:rPr lang="en-US">
                <a:latin typeface="Times New Roman" pitchFamily="18" charset="0"/>
              </a:rPr>
              <a:pPr defTabSz="931863" eaLnBrk="0" hangingPunct="0"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We know about organized breeding of this dog in the </a:t>
            </a:r>
            <a:r>
              <a:rPr lang="en-US" sz="2400" b="1" dirty="0" err="1">
                <a:latin typeface="Times New Roman" pitchFamily="18" charset="0"/>
              </a:rPr>
              <a:t>Djakovo</a:t>
            </a:r>
            <a:r>
              <a:rPr lang="en-US" sz="2400" b="1" dirty="0">
                <a:latin typeface="Times New Roman" pitchFamily="18" charset="0"/>
              </a:rPr>
              <a:t> bishopric already in the 14th century!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The name was given in the USA in the 19th century, previously also known as the Dubrovnik hunter.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Recognized as Croatian autochthonous breed in 1994.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E2CE7-9191-4729-A74E-E484B7F79A1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56E3-F55F-4B69-80F9-5F261C5B238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833D9-5550-4EF4-94F5-B2D353549D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slov, isječak crtež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458200" cy="4572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za ClipArt 2"/>
          <p:cNvSpPr>
            <a:spLocks noGrp="1"/>
          </p:cNvSpPr>
          <p:nvPr>
            <p:ph type="clipArt" sz="half" idx="1"/>
          </p:nvPr>
        </p:nvSpPr>
        <p:spPr>
          <a:xfrm>
            <a:off x="533400" y="1143000"/>
            <a:ext cx="4040188" cy="51816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725988" y="1143000"/>
            <a:ext cx="4041775" cy="51816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FBF523E-91D1-4FBE-8178-4F399A713EC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85938"/>
            <a:ext cx="7772400" cy="25003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GeoNight_21</a:t>
            </a:r>
            <a:r>
              <a:rPr lang="es-ES_tradnl" altLang="sr-Latn-R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PROJECT </a:t>
            </a:r>
            <a:br>
              <a:rPr lang="es-ES_tradnl" altLang="sr-Latn-R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RS" altLang="sr-Latn-RS" sz="4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 descr="hr.zas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357688"/>
            <a:ext cx="21431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dalmacij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378972"/>
            <a:ext cx="1976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9552" y="5703342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country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611560" y="61817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635896" y="6165304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DALMATIA</a:t>
            </a:r>
          </a:p>
        </p:txBody>
      </p:sp>
      <p:sp>
        <p:nvSpPr>
          <p:cNvPr id="4106" name="TextBox 7"/>
          <p:cNvSpPr txBox="1">
            <a:spLocks noChangeArrowheads="1"/>
          </p:cNvSpPr>
          <p:nvPr/>
        </p:nvSpPr>
        <p:spPr bwMode="auto">
          <a:xfrm>
            <a:off x="6444208" y="5733256"/>
            <a:ext cx="2376389" cy="46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town</a:t>
            </a:r>
          </a:p>
        </p:txBody>
      </p:sp>
      <p:pic>
        <p:nvPicPr>
          <p:cNvPr id="46088" name="Picture 8" descr="Povezana sli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4293096"/>
            <a:ext cx="1296144" cy="1450608"/>
          </a:xfrm>
          <a:prstGeom prst="rect">
            <a:avLst/>
          </a:prstGeom>
          <a:noFill/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563888" y="5733256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>
                <a:latin typeface="Times New Roman" pitchFamily="18" charset="0"/>
                <a:cs typeface="Times New Roman" pitchFamily="18" charset="0"/>
              </a:rPr>
              <a:t>region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516216" y="6165304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SPLIT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A614BA-667A-44E7-ABC4-6A2FB6E74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28" y="357077"/>
            <a:ext cx="1770143" cy="177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7380FAB-F802-4ACA-9DC0-BD567AEA2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37" y="414930"/>
            <a:ext cx="1784950" cy="171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3AF7476-C04C-4863-AB52-81328357CA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0" y="415876"/>
            <a:ext cx="1744151" cy="177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DALMATIA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79388" y="1844675"/>
            <a:ext cx="4248150" cy="40322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Dalmacija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Dalmatia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hometown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situated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 descr="Slikovni rezultat za dalmaci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2981" y="2204865"/>
            <a:ext cx="476101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ni poveznik sa strelicom 6"/>
          <p:cNvCxnSpPr/>
          <p:nvPr/>
        </p:nvCxnSpPr>
        <p:spPr>
          <a:xfrm flipV="1">
            <a:off x="6804248" y="4653136"/>
            <a:ext cx="504056" cy="720080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PROUD OF…</a:t>
            </a:r>
          </a:p>
        </p:txBody>
      </p:sp>
      <p:pic>
        <p:nvPicPr>
          <p:cNvPr id="19459" name="Picture 1027" descr="http://www.phys.ksu.edu/~zhrepic/crosport/Wimbledon/wimbled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324266"/>
            <a:ext cx="6840760" cy="527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- GORAN IVANISEVIC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5738" y="216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0484" name="AutoShape 4" descr="http://www.geocities.com/Colosseum/Loge/2047/WORLDCHAMPIONSHIP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0485" name="AutoShape 5" descr="http://www.geocities.com/Colosseum/Loge/2047/WORLDCHAMPIONSHIP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0486" name="AutoShape 6" descr="http://www.geocities.com/Colosseum/Loge/2047/WORLDCHAMPIONSHIP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Times New Roman" pitchFamily="18" charset="0"/>
            </a:endParaRPr>
          </a:p>
        </p:txBody>
      </p:sp>
      <p:pic>
        <p:nvPicPr>
          <p:cNvPr id="20487" name="Picture 7" descr="http://www.phys.ksu.edu/~zhrepic/crosport/Wimbledon/docekspl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9500" y="2132856"/>
            <a:ext cx="5142980" cy="30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0813" y="239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pic>
        <p:nvPicPr>
          <p:cNvPr id="20489" name="Picture 9" descr="GORAN with his Wimbledon Troph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741" y="1524000"/>
            <a:ext cx="2902043" cy="442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99992" y="5157192"/>
            <a:ext cx="3962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</a:rPr>
              <a:t>.</a:t>
            </a:r>
            <a:r>
              <a:rPr lang="hr-HR" sz="2600" dirty="0">
                <a:latin typeface="Times New Roman" pitchFamily="18" charset="0"/>
              </a:rPr>
              <a:t>.</a:t>
            </a:r>
            <a:r>
              <a:rPr lang="en-US" sz="2600" dirty="0">
                <a:latin typeface="Times New Roman" pitchFamily="18" charset="0"/>
              </a:rPr>
              <a:t>.and welcome in his hometown - Split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226840" y="5877272"/>
            <a:ext cx="190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</a:rPr>
              <a:t>Winner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81000" y="914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2600">
                <a:solidFill>
                  <a:schemeClr val="tx2"/>
                </a:solidFill>
                <a:latin typeface="Times New Roman" pitchFamily="18" charset="0"/>
              </a:rPr>
              <a:t>WIMBLEDON CHAMPION 2001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796780" cy="457200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Janica </a:t>
            </a:r>
            <a:r>
              <a:rPr lang="hr-HR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r-H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Ivica Kostelić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725988" y="1340768"/>
            <a:ext cx="4041775" cy="49838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Blanka Vlašić</a:t>
            </a:r>
          </a:p>
        </p:txBody>
      </p:sp>
      <p:pic>
        <p:nvPicPr>
          <p:cNvPr id="61442" name="Picture 2" descr="http://ri.search.yahoo.com/_ylt=AwrB8qDTGExYLEcAfg.WnIlQ;_ylu=X3oDMTBpcGszamw0BHNlYwNmcC1pbWcEc2xrA2ltZw--/RV=2/RE=1481410899/RO=11/RU=http%3a%2f%2fmedia.gettyimages.com%2fphotos%2fjanica-kostelic-and-ivica-kostelic-of-croatia-with-their-olympic-and-picture-id57126049%3fs%3d594x594/RK=0/RS=t9TkMxosqhv72EEa1o5UuLuHwrM-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032" y="1340768"/>
            <a:ext cx="4644008" cy="3312368"/>
          </a:xfrm>
          <a:prstGeom prst="rect">
            <a:avLst/>
          </a:prstGeom>
          <a:noFill/>
        </p:spPr>
      </p:pic>
      <p:pic>
        <p:nvPicPr>
          <p:cNvPr id="6" name="Picture 4" descr="http://www.croatia.org/crown/content_images/2009/Blanka_Vlasic_Berli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060848"/>
            <a:ext cx="3888432" cy="47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9016" y="188640"/>
            <a:ext cx="4284984" cy="457200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Football</a:t>
            </a:r>
            <a:r>
              <a:rPr lang="hr-HR" dirty="0"/>
              <a:t> </a:t>
            </a:r>
            <a:r>
              <a:rPr lang="hr-HR" dirty="0" err="1"/>
              <a:t>players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355976" y="5373216"/>
            <a:ext cx="453650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Davor Šuker - Zvonimir Boban</a:t>
            </a:r>
          </a:p>
        </p:txBody>
      </p:sp>
      <p:pic>
        <p:nvPicPr>
          <p:cNvPr id="6" name="Picture 4" descr="http://croatia.org/crown/content_images/2012/croatia_ireland/slaven_bilic_wool_c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71900"/>
            <a:ext cx="3563888" cy="3086100"/>
          </a:xfrm>
          <a:prstGeom prst="rect">
            <a:avLst/>
          </a:prstGeom>
          <a:noFill/>
        </p:spPr>
      </p:pic>
      <p:pic>
        <p:nvPicPr>
          <p:cNvPr id="8" name="Picture 2" descr="http://media1.fcbarcelona.com/media/asset_publics/resources/000/102/303/size_640x360/1000x410_CROATS.v14011921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0039"/>
            <a:ext cx="2592288" cy="3429001"/>
          </a:xfrm>
          <a:prstGeom prst="rect">
            <a:avLst/>
          </a:prstGeom>
          <a:noFill/>
        </p:spPr>
      </p:pic>
      <p:sp>
        <p:nvSpPr>
          <p:cNvPr id="9" name="Rezervirano mjesto teksta 3"/>
          <p:cNvSpPr txBox="1">
            <a:spLocks/>
          </p:cNvSpPr>
          <p:nvPr/>
        </p:nvSpPr>
        <p:spPr>
          <a:xfrm>
            <a:off x="3635896" y="6311280"/>
            <a:ext cx="2160240" cy="546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Slaven Bilić</a:t>
            </a:r>
          </a:p>
        </p:txBody>
      </p:sp>
      <p:sp>
        <p:nvSpPr>
          <p:cNvPr id="11" name="Rezervirano mjesto teksta 3"/>
          <p:cNvSpPr txBox="1">
            <a:spLocks/>
          </p:cNvSpPr>
          <p:nvPr/>
        </p:nvSpPr>
        <p:spPr>
          <a:xfrm>
            <a:off x="2627784" y="836712"/>
            <a:ext cx="255577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r-HR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Goran </a:t>
            </a:r>
            <a:r>
              <a:rPr kumimoji="0" lang="hr-HR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Vučević</a:t>
            </a:r>
            <a:endParaRPr kumimoji="0" lang="hr-HR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4" descr="https://articulosdeopinion.net/wp-content/uploads/2016/07/croacia-clasi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1916832"/>
            <a:ext cx="5148064" cy="3448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za ClipArt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6" descr="https://i.ytimg.com/vi/pOTQt9Aj0dM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9084973" cy="511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50370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NBA PLAYERS FROM CROATIA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206375" y="20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0" y="3154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1510" name="Rectangle 1030"/>
          <p:cNvSpPr>
            <a:spLocks noChangeArrowheads="1"/>
          </p:cNvSpPr>
          <p:nvPr/>
        </p:nvSpPr>
        <p:spPr bwMode="auto">
          <a:xfrm>
            <a:off x="2278063" y="235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1513" name="Rectangle 1035"/>
          <p:cNvSpPr>
            <a:spLocks noChangeArrowheads="1"/>
          </p:cNvSpPr>
          <p:nvPr/>
        </p:nvSpPr>
        <p:spPr bwMode="auto">
          <a:xfrm>
            <a:off x="185738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21515" name="Text Box 1037"/>
          <p:cNvSpPr txBox="1">
            <a:spLocks noChangeArrowheads="1"/>
          </p:cNvSpPr>
          <p:nvPr/>
        </p:nvSpPr>
        <p:spPr bwMode="auto">
          <a:xfrm>
            <a:off x="6012160" y="5589240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 b="1" dirty="0">
                <a:latin typeface="Times New Roman" pitchFamily="18" charset="0"/>
              </a:rPr>
              <a:t>Dario Šarić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1517" name="Text Box 1039"/>
          <p:cNvSpPr txBox="1">
            <a:spLocks noChangeArrowheads="1"/>
          </p:cNvSpPr>
          <p:nvPr/>
        </p:nvSpPr>
        <p:spPr bwMode="auto">
          <a:xfrm>
            <a:off x="2555776" y="90872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Toni </a:t>
            </a:r>
            <a:r>
              <a:rPr lang="en-US" sz="3200" b="1" dirty="0" err="1">
                <a:latin typeface="Times New Roman" pitchFamily="18" charset="0"/>
              </a:rPr>
              <a:t>Kuko</a:t>
            </a:r>
            <a:r>
              <a:rPr lang="hr-HR" sz="3200" b="1" dirty="0">
                <a:latin typeface="Times New Roman" pitchFamily="18" charset="0"/>
              </a:rPr>
              <a:t>č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30722" name="Picture 2" descr="http://planetabasketstore.com/images/detailed/4/adidas_NBA_Drazen_Petrovic_Nets_Blue-Swingman_Jersey_6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4960" y="836712"/>
            <a:ext cx="3789040" cy="3789040"/>
          </a:xfrm>
          <a:prstGeom prst="rect">
            <a:avLst/>
          </a:prstGeom>
          <a:noFill/>
        </p:spPr>
      </p:pic>
      <p:pic>
        <p:nvPicPr>
          <p:cNvPr id="30724" name="Picture 4" descr="http://a.espncdn.com/photo/2008/0430/nba_g_kukocnba_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712"/>
            <a:ext cx="2481064" cy="3721596"/>
          </a:xfrm>
          <a:prstGeom prst="rect">
            <a:avLst/>
          </a:prstGeom>
          <a:noFill/>
        </p:spPr>
      </p:pic>
      <p:pic>
        <p:nvPicPr>
          <p:cNvPr id="30726" name="Picture 6" descr="https://fbexternal-a.akamaihd.net/safe_image.php?d=AQDGtl6gw3z2YyC-&amp;url=fbstaging%3A%2F%2Fgraph.facebook.com%2Fstaging_resources%2FMDExMDE1NTk3Mjk1NDQzNzUxNjoxMTk5ODUyMzEz&amp;_nc_hash=AQAbGSrZzYV3TVA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5" y="4347938"/>
            <a:ext cx="4824535" cy="251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305800" cy="6366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NATIONAL HANDBALL TEAM</a:t>
            </a:r>
            <a:endParaRPr lang="en-US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4" name="Picture 2" descr="http://www.gortanonline.org/wp-content/uploads/2016/01/12540166_10205805630248549_32840345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1484784"/>
            <a:ext cx="9180512" cy="490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SCIENTISTS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940152" y="5229200"/>
            <a:ext cx="2752328" cy="14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dirty="0" err="1">
                <a:latin typeface="Times New Roman" pitchFamily="18" charset="0"/>
              </a:rPr>
              <a:t>Rudjer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Boskovic</a:t>
            </a:r>
            <a:r>
              <a:rPr lang="en-US" sz="2600" dirty="0">
                <a:latin typeface="Times New Roman" pitchFamily="18" charset="0"/>
              </a:rPr>
              <a:t> </a:t>
            </a:r>
            <a:endParaRPr lang="hr-HR" sz="2600" dirty="0">
              <a:latin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28677" name="Picture 10" descr="http://www.hr/darko/gif/bos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9109" y="1205373"/>
            <a:ext cx="3604679" cy="402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611560" y="1052736"/>
            <a:ext cx="5276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err="1">
                <a:latin typeface="Times New Roman" pitchFamily="18" charset="0"/>
              </a:rPr>
              <a:t>Andrija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Mohorovicic</a:t>
            </a:r>
            <a:r>
              <a:rPr lang="en-US" sz="2600" dirty="0">
                <a:latin typeface="Times New Roman" pitchFamily="18" charset="0"/>
              </a:rPr>
              <a:t> </a:t>
            </a:r>
            <a:endParaRPr lang="hr-HR" sz="26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kumimoji="1" lang="en-US" sz="2600" dirty="0">
              <a:latin typeface="Times New Roman" pitchFamily="18" charset="0"/>
            </a:endParaRPr>
          </a:p>
        </p:txBody>
      </p:sp>
      <p:pic>
        <p:nvPicPr>
          <p:cNvPr id="28679" name="Picture 13" descr="http://www.hr/darko/gif/moh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599" y="2132856"/>
            <a:ext cx="3365203" cy="44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1" lang="en-US" alt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 TESLA </a:t>
            </a:r>
            <a:endParaRPr lang="en-US" altLang="sr-Latn-RS" sz="3200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6629" name="Object 1024"/>
          <p:cNvGraphicFramePr>
            <a:graphicFrameLocks noChangeAspect="1"/>
          </p:cNvGraphicFramePr>
          <p:nvPr/>
        </p:nvGraphicFramePr>
        <p:xfrm>
          <a:off x="1691680" y="1628800"/>
          <a:ext cx="5868144" cy="439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466667" imgH="6335009" progId="">
                  <p:embed/>
                </p:oleObj>
              </mc:Choice>
              <mc:Fallback>
                <p:oleObj name="Photo Editor Photo" r:id="rId2" imgW="8466667" imgH="6335009" progId="">
                  <p:embed/>
                  <p:pic>
                    <p:nvPicPr>
                      <p:cNvPr id="2662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5868144" cy="4391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618040" cy="1384300"/>
          </a:xfrm>
        </p:spPr>
        <p:txBody>
          <a:bodyPr/>
          <a:lstStyle/>
          <a:p>
            <a:pPr eaLnBrk="1" hangingPunct="1"/>
            <a:r>
              <a:rPr lang="en-US" dirty="0"/>
              <a:t>CROATIA IS</a:t>
            </a:r>
          </a:p>
        </p:txBody>
      </p:sp>
      <p:pic>
        <p:nvPicPr>
          <p:cNvPr id="5123" name="Picture 5" descr="O:\My Documents\Opcenito\Croatia\Presentation\euro-cr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3948112"/>
            <a:ext cx="70104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(image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0"/>
            <a:ext cx="28956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539552" y="1340768"/>
            <a:ext cx="55446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hr-HR" sz="2800" dirty="0"/>
              <a:t>o</a:t>
            </a:r>
            <a:r>
              <a:rPr lang="en-US" sz="2800" dirty="0"/>
              <a:t>n the crossroads</a:t>
            </a:r>
            <a:r>
              <a:rPr lang="hr-HR" sz="2800" dirty="0"/>
              <a:t> </a:t>
            </a:r>
            <a:r>
              <a:rPr lang="en-US" sz="2800" dirty="0"/>
              <a:t>between</a:t>
            </a:r>
          </a:p>
          <a:p>
            <a:pPr algn="l"/>
            <a:r>
              <a:rPr lang="en-US" sz="2800" dirty="0"/>
              <a:t>Central Europe </a:t>
            </a:r>
          </a:p>
          <a:p>
            <a:pPr algn="l"/>
            <a:r>
              <a:rPr lang="en-US" sz="2800" dirty="0"/>
              <a:t>and the</a:t>
            </a:r>
          </a:p>
          <a:p>
            <a:pPr algn="l"/>
            <a:r>
              <a:rPr lang="en-US" sz="2800" dirty="0"/>
              <a:t>Mediterranean</a:t>
            </a:r>
            <a:r>
              <a:rPr lang="hr-HR" sz="2800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endParaRPr lang="en-US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http://www.hr/darko/gif/homov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72200" y="2348880"/>
            <a:ext cx="2096293" cy="33800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16016" y="1052736"/>
            <a:ext cx="252028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</a:rPr>
              <a:t>Faust </a:t>
            </a:r>
            <a:r>
              <a:rPr lang="en-US" sz="2600" b="1" dirty="0" err="1">
                <a:latin typeface="Times New Roman" pitchFamily="18" charset="0"/>
              </a:rPr>
              <a:t>Vrancic</a:t>
            </a:r>
            <a:endParaRPr lang="en-US" sz="2600" dirty="0">
              <a:latin typeface="Times New Roman" pitchFamily="18" charset="0"/>
            </a:endParaRPr>
          </a:p>
        </p:txBody>
      </p:sp>
      <p:pic>
        <p:nvPicPr>
          <p:cNvPr id="86018" name="Picture 2" descr="http://www.enciklopedija.hr/Ilustracije/FaustVRANCI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836712"/>
            <a:ext cx="41052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 - HOMELAND OF CRAVATS</a:t>
            </a:r>
          </a:p>
        </p:txBody>
      </p:sp>
      <p:pic>
        <p:nvPicPr>
          <p:cNvPr id="23555" name="Picture 4" descr="O:\My Documents\Opcenito\Croatia\Presentation\Kravata\PIC04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824" y="999174"/>
            <a:ext cx="3240980" cy="58588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DALMATIAN DOG–NATIVE CROATIAN</a:t>
            </a:r>
          </a:p>
        </p:txBody>
      </p:sp>
      <p:pic>
        <p:nvPicPr>
          <p:cNvPr id="22531" name="Picture 3" descr="http://www.geocities.com/heartland/meadows/2362/vds/vdspstack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115616" y="3356992"/>
            <a:ext cx="4040188" cy="2768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Graphic by Maryann Augustinu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871" y="1628800"/>
            <a:ext cx="47212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P:\.html\introcro\masko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1676400"/>
            <a:ext cx="2174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1052736"/>
            <a:ext cx="5181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</a:rPr>
              <a:t>Dalmatia - the coastal part of Croatia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838200" y="6035675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Recognized as </a:t>
            </a:r>
            <a:r>
              <a:rPr lang="hr-HR" sz="2400" dirty="0">
                <a:latin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</a:rPr>
              <a:t>Croatian breed 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715000" y="6035675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Croatian Mascot - 2000 Olympic games Sydney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535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sr-Latn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PUBLIC THEATER IN EUROPE</a:t>
            </a:r>
          </a:p>
        </p:txBody>
      </p:sp>
      <p:sp>
        <p:nvSpPr>
          <p:cNvPr id="29701" name="Rectangle 1032"/>
          <p:cNvSpPr>
            <a:spLocks noChangeArrowheads="1"/>
          </p:cNvSpPr>
          <p:nvPr/>
        </p:nvSpPr>
        <p:spPr bwMode="auto">
          <a:xfrm>
            <a:off x="0" y="914400"/>
            <a:ext cx="895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1612 - ON ISLAND HVAR</a:t>
            </a:r>
          </a:p>
        </p:txBody>
      </p:sp>
      <p:pic>
        <p:nvPicPr>
          <p:cNvPr id="92162" name="Picture 2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01699"/>
            <a:ext cx="9144000" cy="465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 IN UN</a:t>
            </a: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-HERITAGE</a:t>
            </a:r>
            <a:endParaRPr lang="en-US" alt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691680" y="1268760"/>
            <a:ext cx="4384104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</a:rPr>
              <a:t>Vineyards near </a:t>
            </a:r>
            <a:r>
              <a:rPr lang="en-US" sz="2600" dirty="0" err="1">
                <a:latin typeface="Times New Roman" pitchFamily="18" charset="0"/>
              </a:rPr>
              <a:t>Primosten</a:t>
            </a:r>
            <a:endParaRPr lang="hr-HR" sz="26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</a:rPr>
              <a:t> – a glory to human labor</a:t>
            </a:r>
          </a:p>
        </p:txBody>
      </p:sp>
      <p:pic>
        <p:nvPicPr>
          <p:cNvPr id="31749" name="Picture 7" descr="prim10.jpg (48349 byt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6675" y="764704"/>
            <a:ext cx="2727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 descr="Povezana sl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62225"/>
            <a:ext cx="6191250" cy="4295775"/>
          </a:xfrm>
          <a:prstGeom prst="rect">
            <a:avLst/>
          </a:prstGeom>
          <a:noFill/>
        </p:spPr>
      </p:pic>
      <p:pic>
        <p:nvPicPr>
          <p:cNvPr id="91144" name="Picture 8" descr="Povezana sli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6525" y="5143500"/>
            <a:ext cx="265747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LACE – ISLAND PAG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3988" y="235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pic>
        <p:nvPicPr>
          <p:cNvPr id="32772" name="Picture 4" descr="Lace mak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4191000"/>
            <a:ext cx="3505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30188" y="203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73038" y="2325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latin typeface="Times New Roman" pitchFamily="18" charset="0"/>
            </a:endParaRPr>
          </a:p>
        </p:txBody>
      </p:sp>
      <p:pic>
        <p:nvPicPr>
          <p:cNvPr id="32775" name="Picture 8" descr="HRT postcard...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1430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 descr="http://www.ethnica.hr/graphics/fig1-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676400"/>
            <a:ext cx="41910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7668344" cy="4907741"/>
          </a:xfrm>
          <a:prstGeom prst="rect">
            <a:avLst/>
          </a:prstGeom>
          <a:noFill/>
        </p:spPr>
      </p:pic>
      <p:sp>
        <p:nvSpPr>
          <p:cNvPr id="29699" name="Rectangle 1029"/>
          <p:cNvSpPr>
            <a:spLocks noChangeArrowheads="1"/>
          </p:cNvSpPr>
          <p:nvPr/>
        </p:nvSpPr>
        <p:spPr bwMode="auto">
          <a:xfrm>
            <a:off x="4953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en-US" altLang="sr-Latn-RS" sz="4000" b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UN - WORLD HERITAGE</a:t>
            </a:r>
          </a:p>
        </p:txBody>
      </p:sp>
      <p:sp>
        <p:nvSpPr>
          <p:cNvPr id="36867" name="Rectangle 1030"/>
          <p:cNvSpPr>
            <a:spLocks noChangeArrowheads="1"/>
          </p:cNvSpPr>
          <p:nvPr/>
        </p:nvSpPr>
        <p:spPr bwMode="auto">
          <a:xfrm>
            <a:off x="457200" y="838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OLD CITY OF DUBROVNIK</a:t>
            </a:r>
          </a:p>
        </p:txBody>
      </p:sp>
      <p:sp>
        <p:nvSpPr>
          <p:cNvPr id="36869" name="Text Box 1060"/>
          <p:cNvSpPr txBox="1">
            <a:spLocks noChangeArrowheads="1"/>
          </p:cNvSpPr>
          <p:nvPr/>
        </p:nvSpPr>
        <p:spPr bwMode="auto">
          <a:xfrm>
            <a:off x="0" y="5725705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2400" dirty="0">
                <a:latin typeface="Times New Roman" pitchFamily="18" charset="0"/>
              </a:rPr>
              <a:t>Bernard Shaw: </a:t>
            </a:r>
            <a:r>
              <a:rPr kumimoji="1" lang="hr-HR" sz="2400" dirty="0">
                <a:latin typeface="Times New Roman" pitchFamily="18" charset="0"/>
              </a:rPr>
              <a:t> “</a:t>
            </a:r>
            <a:r>
              <a:rPr kumimoji="1" lang="en-US" sz="2400" dirty="0">
                <a:latin typeface="Times New Roman" pitchFamily="18" charset="0"/>
              </a:rPr>
              <a:t>Those who seek paradise on Earth</a:t>
            </a:r>
            <a:r>
              <a:rPr kumimoji="1" lang="hr-HR" sz="24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kumimoji="1" lang="en-US" sz="2400" dirty="0">
                <a:latin typeface="Times New Roman" pitchFamily="18" charset="0"/>
              </a:rPr>
              <a:t>should come to Dubrovnik</a:t>
            </a:r>
            <a:r>
              <a:rPr kumimoji="1" lang="hr-HR" sz="2400" dirty="0">
                <a:latin typeface="Times New Roman" pitchFamily="18" charset="0"/>
              </a:rPr>
              <a:t> </a:t>
            </a:r>
            <a:r>
              <a:rPr kumimoji="1" lang="en-US" sz="2400" dirty="0">
                <a:latin typeface="Times New Roman" pitchFamily="18" charset="0"/>
              </a:rPr>
              <a:t>and see Dubrovnik.</a:t>
            </a:r>
            <a:r>
              <a:rPr kumimoji="1" lang="hr-HR" sz="2400" dirty="0">
                <a:latin typeface="Times New Roman" pitchFamily="18" charset="0"/>
              </a:rPr>
              <a:t>”</a:t>
            </a:r>
            <a:endParaRPr kumimoji="1"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5905500" cy="3324226"/>
          </a:xfrm>
          <a:prstGeom prst="rect">
            <a:avLst/>
          </a:prstGeom>
          <a:noFill/>
        </p:spPr>
      </p:pic>
      <p:sp>
        <p:nvSpPr>
          <p:cNvPr id="37891" name="Text Box 1028"/>
          <p:cNvSpPr txBox="1">
            <a:spLocks noChangeArrowheads="1"/>
          </p:cNvSpPr>
          <p:nvPr/>
        </p:nvSpPr>
        <p:spPr bwMode="auto">
          <a:xfrm>
            <a:off x="1436688" y="5668963"/>
            <a:ext cx="2765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City walls 8-16 ct.</a:t>
            </a:r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auto">
          <a:xfrm>
            <a:off x="4953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en-US" altLang="sr-Latn-RS" sz="4000" b="0" dirty="0">
                <a:solidFill>
                  <a:schemeClr val="tx2"/>
                </a:solidFill>
                <a:latin typeface="+mj-lt"/>
              </a:rPr>
              <a:t>UN - WORLD HERITAGE</a:t>
            </a:r>
          </a:p>
        </p:txBody>
      </p:sp>
      <p:sp>
        <p:nvSpPr>
          <p:cNvPr id="37893" name="Rectangle 1030"/>
          <p:cNvSpPr>
            <a:spLocks noChangeArrowheads="1"/>
          </p:cNvSpPr>
          <p:nvPr/>
        </p:nvSpPr>
        <p:spPr bwMode="auto">
          <a:xfrm>
            <a:off x="457200" y="838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OLD CITY OF DUBROVNIK</a:t>
            </a:r>
          </a:p>
        </p:txBody>
      </p:sp>
      <p:pic>
        <p:nvPicPr>
          <p:cNvPr id="86018" name="Picture 2" descr="Povezana sl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257600"/>
            <a:ext cx="449999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271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DUBROVNIK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611560" y="1905000"/>
            <a:ext cx="813715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1317 - the first European pharmacy</a:t>
            </a:r>
            <a:r>
              <a:rPr lang="en-US" sz="2600" dirty="0">
                <a:latin typeface="Times New Roman" pitchFamily="18" charset="0"/>
              </a:rPr>
              <a:t> that has been working continuously</a:t>
            </a:r>
            <a:r>
              <a:rPr lang="hr-HR" sz="2600" dirty="0">
                <a:latin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30726" name="Rectangle 1030"/>
          <p:cNvSpPr>
            <a:spLocks noChangeArrowheads="1"/>
          </p:cNvSpPr>
          <p:nvPr/>
        </p:nvSpPr>
        <p:spPr bwMode="auto">
          <a:xfrm>
            <a:off x="457200" y="1171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PEARL OF CROATIAN CULTURE</a:t>
            </a:r>
          </a:p>
        </p:txBody>
      </p:sp>
      <p:pic>
        <p:nvPicPr>
          <p:cNvPr id="84994" name="Picture 2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32922"/>
            <a:ext cx="6120680" cy="408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8150" y="1889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sr-Latn-RS" sz="4000" dirty="0"/>
              <a:t>UN - WORLD HERITAGE</a:t>
            </a:r>
            <a:r>
              <a:rPr lang="hr-HR" altLang="sr-Latn-RS" sz="4000" dirty="0"/>
              <a:t> </a:t>
            </a:r>
            <a:endParaRPr lang="en-US" altLang="sr-Latn-RS" sz="4000" dirty="0"/>
          </a:p>
        </p:txBody>
      </p:sp>
      <p:sp>
        <p:nvSpPr>
          <p:cNvPr id="39939" name="Rectangle 1028"/>
          <p:cNvSpPr>
            <a:spLocks noChangeArrowheads="1"/>
          </p:cNvSpPr>
          <p:nvPr/>
        </p:nvSpPr>
        <p:spPr bwMode="auto">
          <a:xfrm>
            <a:off x="457200" y="110013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hr-HR" sz="3200" dirty="0">
                <a:solidFill>
                  <a:schemeClr val="tx2"/>
                </a:solidFill>
                <a:latin typeface="Times New Roman" pitchFamily="18" charset="0"/>
              </a:rPr>
              <a:t>P -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PLITVICE LAKES</a:t>
            </a:r>
          </a:p>
        </p:txBody>
      </p:sp>
      <p:pic>
        <p:nvPicPr>
          <p:cNvPr id="83970" name="Picture 2" descr="Slikovni rezultat za nacionalni park plit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97897"/>
            <a:ext cx="7920880" cy="443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38400" y="1600200"/>
            <a:ext cx="31242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r-HR" altLang="sr-Latn-RS" sz="18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18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sz="2000"/>
          </a:p>
        </p:txBody>
      </p:sp>
      <p:sp>
        <p:nvSpPr>
          <p:cNvPr id="307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552504" y="1124745"/>
            <a:ext cx="3556000" cy="5544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None/>
              <a:defRPr/>
            </a:pPr>
            <a:endParaRPr lang="hr-HR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 is half way to the North Pole and the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Equator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hr-HR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borders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r>
              <a:rPr lang="hr-HR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Sloveni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Bosni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Her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ina, S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rbia, </a:t>
            </a:r>
            <a:r>
              <a:rPr lang="hr-HR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Montenegro</a:t>
            </a:r>
            <a:r>
              <a:rPr lang="vi-V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hr-HR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5" name="Picture 11" descr="http://www.familiesworldwide.co.uk/images/buttons/maps/Croati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760"/>
            <a:ext cx="5580112" cy="55801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051"/>
          <p:cNvSpPr>
            <a:spLocks noChangeArrowheads="1"/>
          </p:cNvSpPr>
          <p:nvPr/>
        </p:nvSpPr>
        <p:spPr bwMode="auto">
          <a:xfrm>
            <a:off x="495300" y="304800"/>
            <a:ext cx="3428628" cy="21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en-US" altLang="sr-Latn-RS" sz="4000" b="0" dirty="0">
                <a:solidFill>
                  <a:schemeClr val="tx2"/>
                </a:solidFill>
                <a:latin typeface="+mj-lt"/>
              </a:rPr>
              <a:t>UN - WORLD </a:t>
            </a:r>
            <a:endParaRPr lang="hr-HR" altLang="sr-Latn-RS" sz="4000" b="0" dirty="0">
              <a:solidFill>
                <a:schemeClr val="tx2"/>
              </a:solidFill>
              <a:latin typeface="+mj-lt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en-US" altLang="sr-Latn-RS" sz="4000" b="0" dirty="0">
                <a:solidFill>
                  <a:schemeClr val="tx2"/>
                </a:solidFill>
                <a:latin typeface="+mj-lt"/>
              </a:rPr>
              <a:t>HERITAGE</a:t>
            </a:r>
          </a:p>
        </p:txBody>
      </p:sp>
      <p:sp>
        <p:nvSpPr>
          <p:cNvPr id="41987" name="Rectangle 2052"/>
          <p:cNvSpPr>
            <a:spLocks noChangeArrowheads="1"/>
          </p:cNvSpPr>
          <p:nvPr/>
        </p:nvSpPr>
        <p:spPr bwMode="auto">
          <a:xfrm>
            <a:off x="5796136" y="4077072"/>
            <a:ext cx="3347864" cy="19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hr-HR" sz="3200" dirty="0">
                <a:solidFill>
                  <a:schemeClr val="tx2"/>
                </a:solidFill>
                <a:latin typeface="Times New Roman" pitchFamily="18" charset="0"/>
              </a:rPr>
              <a:t> Trogir old 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town</a:t>
            </a:r>
            <a:r>
              <a:rPr lang="hr-HR" sz="32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  <a:p>
            <a:pPr>
              <a:lnSpc>
                <a:spcPct val="85000"/>
              </a:lnSpc>
            </a:pP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1922" name="Picture 2" descr="Slikovni rezultat za unesco trog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0"/>
            <a:ext cx="5724128" cy="3810000"/>
          </a:xfrm>
          <a:prstGeom prst="rect">
            <a:avLst/>
          </a:prstGeom>
          <a:noFill/>
        </p:spPr>
      </p:pic>
      <p:pic>
        <p:nvPicPr>
          <p:cNvPr id="81926" name="Picture 6" descr="Povezana sl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0"/>
            <a:ext cx="5004048" cy="333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953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en-US" altLang="sr-Latn-RS" sz="4000" b="0" dirty="0">
                <a:solidFill>
                  <a:schemeClr val="tx2"/>
                </a:solidFill>
                <a:latin typeface="+mj-lt"/>
              </a:rPr>
              <a:t>UN - WORLD HERITAGE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66725" y="90805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hr-HR" sz="3200" dirty="0">
                <a:solidFill>
                  <a:schemeClr val="tx2"/>
                </a:solidFill>
                <a:latin typeface="Times New Roman" pitchFamily="18" charset="0"/>
              </a:rPr>
              <a:t>OLD 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TOWN </a:t>
            </a:r>
            <a:r>
              <a:rPr lang="hr-HR" sz="3200" dirty="0">
                <a:solidFill>
                  <a:schemeClr val="tx2"/>
                </a:solidFill>
                <a:latin typeface="Times New Roman" pitchFamily="18" charset="0"/>
              </a:rPr>
              <a:t> OF 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TROGIR</a:t>
            </a:r>
          </a:p>
        </p:txBody>
      </p:sp>
      <p:pic>
        <p:nvPicPr>
          <p:cNvPr id="43012" name="Picture 8" descr="Trog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875" y="1524000"/>
            <a:ext cx="3341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http://www.htz.hr/data/dal/trogir/his/b_korkl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6263" y="2133600"/>
            <a:ext cx="4262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2209800" y="6400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 b="1">
              <a:latin typeface="Times New Roman" pitchFamily="18" charset="0"/>
            </a:endParaRP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143000" y="6096000"/>
            <a:ext cx="7162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Portal and choral seats of Trogir Cathedral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sr-Latn-RS" sz="4000" dirty="0"/>
              <a:t>UN - WORLD HERITAGE</a:t>
            </a:r>
          </a:p>
        </p:txBody>
      </p:sp>
      <p:pic>
        <p:nvPicPr>
          <p:cNvPr id="44035" name="Picture 3" descr="http://www.htz.hr/data/ist/porec/his/b_eufba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3763" y="1573213"/>
            <a:ext cx="4060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htz.hr/data/ist/porec/her/b_eufra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641475"/>
            <a:ext cx="41148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6021288"/>
            <a:ext cx="891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latin typeface="Times New Roman" pitchFamily="18" charset="0"/>
              </a:rPr>
              <a:t>Euphrasius</a:t>
            </a:r>
            <a:r>
              <a:rPr lang="en-US" sz="2600" dirty="0">
                <a:latin typeface="Times New Roman" pitchFamily="18" charset="0"/>
              </a:rPr>
              <a:t> Basilica in </a:t>
            </a:r>
            <a:r>
              <a:rPr lang="en-US" sz="2600" dirty="0" err="1">
                <a:latin typeface="Times New Roman" pitchFamily="18" charset="0"/>
              </a:rPr>
              <a:t>Porec</a:t>
            </a:r>
            <a:r>
              <a:rPr lang="en-US" sz="2600" dirty="0">
                <a:latin typeface="Times New Roman" pitchFamily="18" charset="0"/>
              </a:rPr>
              <a:t>, Istria, built in the 6th century. </a:t>
            </a:r>
            <a:endParaRPr lang="hr-HR" sz="2600" dirty="0">
              <a:latin typeface="Times New Roman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74663" y="981075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latin typeface="Times New Roman" pitchFamily="18" charset="0"/>
                <a:cs typeface="Arial" charset="0"/>
              </a:rPr>
              <a:t>BASILICA OF EUPHRASIUS IN POREC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sr-Latn-RS" sz="4000" dirty="0"/>
              <a:t>UN - WORLD HERITAGE</a:t>
            </a:r>
          </a:p>
        </p:txBody>
      </p:sp>
      <p:pic>
        <p:nvPicPr>
          <p:cNvPr id="45059" name="Picture 1027" descr="http://www.gotocro.com/pict/gal/00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8075" y="1371600"/>
            <a:ext cx="29876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031" descr="http://www.htz.hr/data/dal/sibenik/her/b_kated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371600"/>
            <a:ext cx="3425825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4775200" y="5962650"/>
            <a:ext cx="403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Following the design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Juraj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Dalmatinac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(1441)</a:t>
            </a:r>
          </a:p>
        </p:txBody>
      </p:sp>
      <p:sp>
        <p:nvSpPr>
          <p:cNvPr id="45062" name="Text Box 1032"/>
          <p:cNvSpPr txBox="1">
            <a:spLocks noChangeArrowheads="1"/>
          </p:cNvSpPr>
          <p:nvPr/>
        </p:nvSpPr>
        <p:spPr bwMode="auto">
          <a:xfrm>
            <a:off x="600075" y="614997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East end of Cathedral</a:t>
            </a:r>
          </a:p>
        </p:txBody>
      </p:sp>
      <p:sp>
        <p:nvSpPr>
          <p:cNvPr id="45063" name="Rectangle 1033"/>
          <p:cNvSpPr>
            <a:spLocks noChangeArrowheads="1"/>
          </p:cNvSpPr>
          <p:nvPr/>
        </p:nvSpPr>
        <p:spPr bwMode="auto">
          <a:xfrm>
            <a:off x="457200" y="838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CATHEDRAL IN SIBENIK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http://www.htz.hr/data/dal/sibenik/his/b_katun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539875"/>
            <a:ext cx="35988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www.htz.hr/data/dal/sibenik/his/b_krska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600200"/>
            <a:ext cx="400208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7239000" y="60198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Baptistery</a:t>
            </a:r>
          </a:p>
        </p:txBody>
      </p:sp>
      <p:sp>
        <p:nvSpPr>
          <p:cNvPr id="3891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sr-Latn-RS" sz="4000" dirty="0"/>
              <a:t>UN - WORLD HERITAGE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457200" y="1031875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CATHEDRAL IN SIBENIK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3568" y="270892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2400" dirty="0" err="1">
                <a:latin typeface="+mj-lt"/>
              </a:rPr>
              <a:t>The</a:t>
            </a:r>
            <a:r>
              <a:rPr lang="hr-HR" sz="2400" dirty="0">
                <a:latin typeface="+mj-lt"/>
              </a:rPr>
              <a:t> City </a:t>
            </a:r>
            <a:r>
              <a:rPr lang="hr-HR" sz="2400" dirty="0" err="1">
                <a:latin typeface="+mj-lt"/>
              </a:rPr>
              <a:t>of</a:t>
            </a:r>
            <a:r>
              <a:rPr lang="hr-HR" sz="2400" dirty="0">
                <a:latin typeface="+mj-lt"/>
              </a:rPr>
              <a:t> Split got it´s </a:t>
            </a:r>
            <a:r>
              <a:rPr lang="hr-HR" sz="2400" dirty="0" err="1">
                <a:latin typeface="+mj-lt"/>
              </a:rPr>
              <a:t>name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from</a:t>
            </a:r>
            <a:r>
              <a:rPr lang="hr-HR" sz="2400" dirty="0">
                <a:latin typeface="+mj-lt"/>
              </a:rPr>
              <a:t> a </a:t>
            </a:r>
            <a:r>
              <a:rPr lang="hr-HR" sz="2400" dirty="0" err="1">
                <a:latin typeface="+mj-lt"/>
              </a:rPr>
              <a:t>flower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called</a:t>
            </a:r>
            <a:r>
              <a:rPr lang="hr-HR" sz="2400" dirty="0">
                <a:latin typeface="+mj-lt"/>
              </a:rPr>
              <a:t> BRNISTRA or </a:t>
            </a:r>
            <a:r>
              <a:rPr lang="hr-HR" sz="2400" dirty="0" err="1">
                <a:latin typeface="+mj-lt"/>
              </a:rPr>
              <a:t>in</a:t>
            </a:r>
            <a:r>
              <a:rPr lang="hr-HR" sz="2400" dirty="0">
                <a:latin typeface="+mj-lt"/>
              </a:rPr>
              <a:t> Latin (</a:t>
            </a:r>
            <a:r>
              <a:rPr lang="hr-HR" sz="2400" i="1" dirty="0" err="1">
                <a:latin typeface="+mj-lt"/>
              </a:rPr>
              <a:t>Spalatos</a:t>
            </a:r>
            <a:r>
              <a:rPr lang="hr-HR" sz="2400" dirty="0">
                <a:latin typeface="+mj-lt"/>
              </a:rPr>
              <a:t>)</a:t>
            </a:r>
          </a:p>
        </p:txBody>
      </p:sp>
      <p:pic>
        <p:nvPicPr>
          <p:cNvPr id="3" name="Picture 2" descr="Slikovni rezultat za brnsistr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433308"/>
            <a:ext cx="5724128" cy="3424692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1259632" y="764704"/>
            <a:ext cx="6768752" cy="29819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hr-HR" sz="5400" b="1" cap="none" spc="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9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73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sr-Latn-RS" sz="4000" dirty="0"/>
              <a:t>UN - WORLD HERITAGE</a:t>
            </a:r>
          </a:p>
        </p:txBody>
      </p:sp>
      <p:sp>
        <p:nvSpPr>
          <p:cNvPr id="33796" name="Rectangle 1030"/>
          <p:cNvSpPr>
            <a:spLocks noChangeArrowheads="1"/>
          </p:cNvSpPr>
          <p:nvPr/>
        </p:nvSpPr>
        <p:spPr bwMode="auto">
          <a:xfrm>
            <a:off x="457200" y="838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DIOCLETIAN PALACE IN SPLIT</a:t>
            </a:r>
          </a:p>
        </p:txBody>
      </p:sp>
      <p:pic>
        <p:nvPicPr>
          <p:cNvPr id="7" name="Picture 13" descr="16.jpg (64182 byt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1467" y="3645024"/>
            <a:ext cx="466253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st.carnet.hr/split/images/dioklec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8874" y="1484784"/>
            <a:ext cx="1765126" cy="16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http://www.bhbus.ba/wp-content/uploads/2016/04/split-from-air-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340768"/>
            <a:ext cx="444960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CATHEDRAL IN SPLIT</a:t>
            </a:r>
          </a:p>
        </p:txBody>
      </p:sp>
      <p:pic>
        <p:nvPicPr>
          <p:cNvPr id="35843" name="Picture 3" descr="O:\My Documents\Opcenito\Croatia\Presentation\Sa CD-a\landscape\katedr split unut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3150" y="1620838"/>
            <a:ext cx="3748088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O:\My Documents\Opcenito\Croatia\Presentation\Sa CD-a\landscape\split sv duj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600200"/>
            <a:ext cx="37385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00050" y="1052513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THE OLDEST IN THE WORLD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kstniOkvir 3"/>
          <p:cNvSpPr txBox="1">
            <a:spLocks noChangeArrowheads="1"/>
          </p:cNvSpPr>
          <p:nvPr/>
        </p:nvSpPr>
        <p:spPr bwMode="auto">
          <a:xfrm>
            <a:off x="719137" y="5517232"/>
            <a:ext cx="8424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dirty="0"/>
              <a:t>RIVA</a:t>
            </a:r>
          </a:p>
          <a:p>
            <a:pPr algn="ctr"/>
            <a:r>
              <a:rPr lang="hr-HR" sz="2800" dirty="0"/>
              <a:t>Promenade - a </a:t>
            </a:r>
            <a:r>
              <a:rPr lang="hr-HR" sz="2800" dirty="0" err="1"/>
              <a:t>paradise</a:t>
            </a:r>
            <a:r>
              <a:rPr lang="hr-HR" sz="2800" dirty="0"/>
              <a:t> for all </a:t>
            </a:r>
            <a:r>
              <a:rPr lang="hr-HR" sz="2800" dirty="0" err="1"/>
              <a:t>our</a:t>
            </a:r>
            <a:r>
              <a:rPr lang="hr-HR" sz="2800" dirty="0"/>
              <a:t> </a:t>
            </a:r>
            <a:r>
              <a:rPr lang="hr-HR" sz="2800" dirty="0" err="1"/>
              <a:t>inhabitants</a:t>
            </a:r>
            <a:r>
              <a:rPr lang="hr-HR" sz="2800" dirty="0"/>
              <a:t> </a:t>
            </a:r>
          </a:p>
        </p:txBody>
      </p:sp>
      <p:pic>
        <p:nvPicPr>
          <p:cNvPr id="72706" name="Picture 2" descr="Slikovni rezultat za splitska riv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-27384"/>
            <a:ext cx="8452024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901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-99392"/>
            <a:ext cx="5616575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kstniOkvir 3"/>
          <p:cNvSpPr txBox="1">
            <a:spLocks noChangeArrowheads="1"/>
          </p:cNvSpPr>
          <p:nvPr/>
        </p:nvSpPr>
        <p:spPr bwMode="auto">
          <a:xfrm>
            <a:off x="5724525" y="260648"/>
            <a:ext cx="3168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dirty="0" err="1"/>
              <a:t>Bishop</a:t>
            </a:r>
            <a:r>
              <a:rPr lang="hr-HR" sz="2400" dirty="0"/>
              <a:t> </a:t>
            </a:r>
          </a:p>
          <a:p>
            <a:pPr algn="ctr"/>
            <a:r>
              <a:rPr lang="hr-HR" sz="2400" dirty="0" err="1"/>
              <a:t>Gregory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Nin, a </a:t>
            </a:r>
            <a:r>
              <a:rPr lang="hr-HR" sz="2400" dirty="0" err="1"/>
              <a:t>guardian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language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religion</a:t>
            </a:r>
            <a:endParaRPr lang="hr-HR" sz="2400" dirty="0"/>
          </a:p>
          <a:p>
            <a:r>
              <a:rPr lang="hr-HR" sz="2400" dirty="0"/>
              <a:t> </a:t>
            </a:r>
          </a:p>
          <a:p>
            <a:endParaRPr lang="hr-HR" sz="2400" dirty="0"/>
          </a:p>
          <a:p>
            <a:r>
              <a:rPr lang="hr-HR" sz="2400" dirty="0"/>
              <a:t>- </a:t>
            </a:r>
            <a:r>
              <a:rPr lang="hr-HR" sz="2400" dirty="0" err="1"/>
              <a:t>now</a:t>
            </a:r>
            <a:r>
              <a:rPr lang="hr-HR" sz="2400" dirty="0"/>
              <a:t> </a:t>
            </a:r>
            <a:r>
              <a:rPr lang="hr-HR" sz="2400" dirty="0" err="1"/>
              <a:t>watches</a:t>
            </a:r>
            <a:r>
              <a:rPr lang="hr-HR" sz="2400" dirty="0"/>
              <a:t> </a:t>
            </a:r>
            <a:r>
              <a:rPr lang="hr-HR" sz="2400" dirty="0" err="1"/>
              <a:t>over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Golden Gate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Diocletian</a:t>
            </a:r>
            <a:r>
              <a:rPr lang="hr-HR" sz="2400" dirty="0"/>
              <a:t>'s </a:t>
            </a:r>
            <a:r>
              <a:rPr lang="hr-HR" sz="2400" dirty="0" err="1"/>
              <a:t>Palace</a:t>
            </a:r>
            <a:endParaRPr lang="hr-HR" sz="2400" dirty="0"/>
          </a:p>
        </p:txBody>
      </p:sp>
      <p:pic>
        <p:nvPicPr>
          <p:cNvPr id="71682" name="Picture 2" descr="Povezana sli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919999"/>
            <a:ext cx="3707904" cy="293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90465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4725144"/>
            <a:ext cx="7654304" cy="1296144"/>
          </a:xfrm>
        </p:spPr>
        <p:txBody>
          <a:bodyPr/>
          <a:lstStyle/>
          <a:p>
            <a:pPr eaLnBrk="1" hangingPunct="1">
              <a:defRPr/>
            </a:pPr>
            <a:endParaRPr lang="hr-HR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Croatia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proclaimed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25th June 1991</a:t>
            </a:r>
          </a:p>
          <a:p>
            <a:pPr eaLnBrk="1" hangingPunct="1">
              <a:buNone/>
              <a:defRPr/>
            </a:pPr>
            <a:endParaRPr lang="hr-HR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5" descr="Slikovni rezultat za hrvatska statehood d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268760"/>
            <a:ext cx="625373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mage.dnevnik.hr/media/images/1024xX/May2017/613595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8977"/>
          </a:xfrm>
          <a:prstGeom prst="rect">
            <a:avLst/>
          </a:prstGeom>
          <a:noFill/>
        </p:spPr>
      </p:pic>
      <p:sp>
        <p:nvSpPr>
          <p:cNvPr id="5123" name="Pravokutnik 3"/>
          <p:cNvSpPr>
            <a:spLocks noChangeArrowheads="1"/>
          </p:cNvSpPr>
          <p:nvPr/>
        </p:nvSpPr>
        <p:spPr bwMode="auto">
          <a:xfrm>
            <a:off x="395039" y="5685234"/>
            <a:ext cx="8353425" cy="1200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</a:rPr>
              <a:t>PERISTYLE </a:t>
            </a:r>
          </a:p>
          <a:p>
            <a:pPr algn="ctr"/>
            <a:r>
              <a:rPr lang="hr-HR" sz="2400" dirty="0">
                <a:solidFill>
                  <a:schemeClr val="bg1"/>
                </a:solidFill>
              </a:rPr>
              <a:t>One </a:t>
            </a:r>
            <a:r>
              <a:rPr lang="hr-HR" sz="2400" dirty="0" err="1">
                <a:solidFill>
                  <a:schemeClr val="bg1"/>
                </a:solidFill>
              </a:rPr>
              <a:t>of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the</a:t>
            </a:r>
            <a:r>
              <a:rPr lang="hr-HR" sz="2400" dirty="0">
                <a:solidFill>
                  <a:schemeClr val="bg1"/>
                </a:solidFill>
              </a:rPr>
              <a:t> most </a:t>
            </a:r>
            <a:r>
              <a:rPr lang="hr-HR" sz="2400" dirty="0" err="1">
                <a:solidFill>
                  <a:schemeClr val="bg1"/>
                </a:solidFill>
              </a:rPr>
              <a:t>beautiful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open</a:t>
            </a:r>
            <a:r>
              <a:rPr lang="hr-HR" sz="2400" dirty="0">
                <a:solidFill>
                  <a:schemeClr val="bg1"/>
                </a:solidFill>
              </a:rPr>
              <a:t>-air </a:t>
            </a:r>
            <a:r>
              <a:rPr lang="hr-HR" sz="2400" dirty="0" err="1">
                <a:solidFill>
                  <a:schemeClr val="bg1"/>
                </a:solidFill>
              </a:rPr>
              <a:t>stages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that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has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hosted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the</a:t>
            </a:r>
            <a:r>
              <a:rPr lang="hr-HR" sz="2400" dirty="0">
                <a:solidFill>
                  <a:schemeClr val="bg1"/>
                </a:solidFill>
              </a:rPr>
              <a:t> world's most </a:t>
            </a:r>
            <a:r>
              <a:rPr lang="hr-HR" sz="2400" dirty="0" err="1">
                <a:solidFill>
                  <a:schemeClr val="bg1"/>
                </a:solidFill>
              </a:rPr>
              <a:t>famous</a:t>
            </a:r>
            <a:r>
              <a:rPr lang="hr-HR" sz="2400" dirty="0">
                <a:solidFill>
                  <a:schemeClr val="bg1"/>
                </a:solidFill>
              </a:rPr>
              <a:t> opera </a:t>
            </a:r>
            <a:r>
              <a:rPr lang="hr-HR" sz="2400" dirty="0" err="1">
                <a:solidFill>
                  <a:schemeClr val="bg1"/>
                </a:solidFill>
              </a:rPr>
              <a:t>and</a:t>
            </a:r>
            <a:r>
              <a:rPr lang="hr-HR" sz="2400" dirty="0">
                <a:solidFill>
                  <a:schemeClr val="bg1"/>
                </a:solidFill>
              </a:rPr>
              <a:t> drama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51520" y="5965448"/>
            <a:ext cx="8569325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600" b="1" dirty="0">
                <a:latin typeface="Arial" pitchFamily="34" charset="0"/>
                <a:cs typeface="Arial" pitchFamily="34" charset="0"/>
              </a:rPr>
              <a:t>Vestibul</a:t>
            </a:r>
          </a:p>
          <a:p>
            <a:pPr algn="ctr">
              <a:defRPr/>
            </a:pPr>
            <a:r>
              <a:rPr lang="hr-HR" sz="2600" b="1" dirty="0">
                <a:latin typeface="Arial" pitchFamily="34" charset="0"/>
                <a:cs typeface="Arial" pitchFamily="34" charset="0"/>
              </a:rPr>
              <a:t>-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an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entrance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to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residential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part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err="1">
                <a:latin typeface="Arial" pitchFamily="34" charset="0"/>
                <a:cs typeface="Arial" pitchFamily="34" charset="0"/>
              </a:rPr>
              <a:t>Palace</a:t>
            </a:r>
            <a:endParaRPr lang="hr-HR" sz="2600" kern="1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6" name="Picture 4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h6.ggpht.com/_pNylTS_iD1Q/TI6tN8rYm1I/AAAAAAAAEuA/bZXrNxDVav8/pozadine-iphone-gradovi005-split-sveti-duj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-531813"/>
            <a:ext cx="4105275" cy="61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5888"/>
            <a:ext cx="497681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323850" y="3573463"/>
            <a:ext cx="446405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1" dirty="0">
                <a:latin typeface="Arial" pitchFamily="34" charset="0"/>
                <a:cs typeface="Arial" pitchFamily="34" charset="0"/>
              </a:rPr>
              <a:t>St Duje</a:t>
            </a:r>
          </a:p>
          <a:p>
            <a:pPr algn="ctr">
              <a:defRPr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hr-HR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mausoleum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Roman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emperor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Diocletian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who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prosecuted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Christians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ctr">
              <a:buFontTx/>
              <a:buChar char="-"/>
              <a:defRPr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place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worship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patron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saint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Split 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90100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-26988"/>
            <a:ext cx="4968875" cy="49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90100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05313"/>
            <a:ext cx="381635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Pravokutnik 4"/>
          <p:cNvSpPr>
            <a:spLocks noChangeArrowheads="1"/>
          </p:cNvSpPr>
          <p:nvPr/>
        </p:nvSpPr>
        <p:spPr bwMode="auto">
          <a:xfrm>
            <a:off x="250825" y="476250"/>
            <a:ext cx="38893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 err="1"/>
              <a:t>Temple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Jupiter</a:t>
            </a:r>
          </a:p>
          <a:p>
            <a:pPr algn="ctr">
              <a:lnSpc>
                <a:spcPct val="150000"/>
              </a:lnSpc>
            </a:pPr>
            <a:r>
              <a:rPr lang="hr-HR" sz="2400" dirty="0"/>
              <a:t>	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–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temple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built</a:t>
            </a:r>
            <a:r>
              <a:rPr lang="hr-HR" sz="2400" dirty="0"/>
              <a:t> to </a:t>
            </a:r>
            <a:r>
              <a:rPr lang="hr-HR" sz="2400" dirty="0" err="1"/>
              <a:t>honor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cult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Jupter</a:t>
            </a:r>
            <a:r>
              <a:rPr lang="hr-HR" sz="2400" dirty="0"/>
              <a:t> 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- </a:t>
            </a:r>
            <a:r>
              <a:rPr lang="hr-HR" sz="2400" dirty="0" err="1"/>
              <a:t>now</a:t>
            </a:r>
            <a:r>
              <a:rPr lang="hr-HR" sz="2400" dirty="0"/>
              <a:t> is St </a:t>
            </a:r>
            <a:r>
              <a:rPr lang="hr-HR" sz="2400" dirty="0" err="1"/>
              <a:t>John</a:t>
            </a:r>
            <a:r>
              <a:rPr lang="hr-HR" sz="2400" dirty="0"/>
              <a:t>'s </a:t>
            </a:r>
            <a:r>
              <a:rPr lang="hr-HR" sz="2400" dirty="0" err="1"/>
              <a:t>baptistery</a:t>
            </a:r>
            <a:r>
              <a:rPr lang="hr-HR" sz="2400" dirty="0"/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5508104" y="1052736"/>
            <a:ext cx="34565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vi-VN" sz="2600" kern="10" dirty="0">
                <a:ln w="9525">
                  <a:noFill/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The smallest, narrowest street is </a:t>
            </a:r>
            <a:endParaRPr lang="hr-HR" sz="2600" kern="10" dirty="0">
              <a:ln w="9525">
                <a:noFill/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hr-HR" sz="2600" kern="10" dirty="0">
              <a:ln w="9525">
                <a:noFill/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sz="2600" kern="10" dirty="0">
                <a:ln w="9525">
                  <a:noFill/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Pusti me da prođem</a:t>
            </a:r>
            <a:endParaRPr lang="hr-HR" sz="2600" kern="10" dirty="0">
              <a:ln w="9525">
                <a:noFill/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sz="2600" kern="10" dirty="0">
                <a:ln w="9525">
                  <a:noFill/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("let me pass")</a:t>
            </a:r>
            <a:endParaRPr lang="hr-HR" sz="2600" kern="10" dirty="0">
              <a:ln w="9525">
                <a:noFill/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hr-HR" sz="2600" kern="10" dirty="0">
              <a:ln w="9525">
                <a:noFill/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hr-HR" sz="2600" kern="10" dirty="0">
                <a:ln w="9525">
                  <a:noFill/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It is </a:t>
            </a:r>
            <a:r>
              <a:rPr lang="vi-VN" sz="2600" kern="10" dirty="0">
                <a:ln w="9525">
                  <a:noFill/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a passage  next  to the Temple.</a:t>
            </a:r>
            <a:endParaRPr lang="hr-HR" sz="2600" kern="10" dirty="0">
              <a:ln w="9525">
                <a:noFill/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5111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03350" y="6092825"/>
            <a:ext cx="63468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Marjan</a:t>
            </a:r>
            <a:r>
              <a:rPr lang="en-US" sz="2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park forest – „the lungs of the city”</a:t>
            </a:r>
            <a:endParaRPr lang="hr-HR" sz="26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7" descr="https://www.sailingeurope.com/blog/wp-content/uploads/2014/07/M_Split_Croat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ovezana sl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"/>
            <a:ext cx="9144000" cy="684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NATIONAL FLAG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10600" cy="28003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National flag is red-white-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r-HR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red and white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crowns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Croatia.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hr-HR" altLang="sr-Latn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1" descr="Slikovni rezultat za hrvatski gr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9900" y="3717032"/>
            <a:ext cx="18240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Slikovni rezultat za hrvatski gr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513" y="3833266"/>
            <a:ext cx="356393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650336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ANTHEM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760"/>
            <a:ext cx="8229600" cy="2388146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Croatian anthem Lijepa naša (Our Beautiful Homeland)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Antun Mihanović and set to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Josip Runjanin.</a:t>
            </a:r>
            <a:endParaRPr lang="hr-HR" altLang="sr-Latn-RS" dirty="0"/>
          </a:p>
        </p:txBody>
      </p:sp>
      <p:pic>
        <p:nvPicPr>
          <p:cNvPr id="9220" name="Picture 7" descr="Slikovni rezultat za hrvatska himn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274" y="2780928"/>
            <a:ext cx="2833565" cy="38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Slikovni rezultat za hrvatska himna antun mihanovi&amp;cacute; tek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864174"/>
            <a:ext cx="2664450" cy="380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5" descr="Slikovni rezultat za hrvatska himna josip runjan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2816242"/>
            <a:ext cx="2691409" cy="384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KUNA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9"/>
            <a:ext cx="8075240" cy="10075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official Croatian currency is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Croatian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kuna(HRK).</a:t>
            </a:r>
          </a:p>
        </p:txBody>
      </p:sp>
      <p:pic>
        <p:nvPicPr>
          <p:cNvPr id="10244" name="Picture 6" descr="Slikovni rezultat za hrvatske kune kovani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717032"/>
            <a:ext cx="4267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Slikovni rezultat za hrvatske kune nov&amp;ccaron;ani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8" y="3348038"/>
            <a:ext cx="4064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033838" cy="4824413"/>
          </a:xfrm>
        </p:spPr>
        <p:txBody>
          <a:bodyPr/>
          <a:lstStyle/>
          <a:p>
            <a:pPr algn="just" eaLnBrk="1" hangingPunct="1">
              <a:defRPr/>
            </a:pP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 is Zagreb</a:t>
            </a:r>
          </a:p>
          <a:p>
            <a:pPr algn="just" eaLnBrk="1" hangingPunct="1">
              <a:defRPr/>
            </a:pP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 is also the biggest city </a:t>
            </a:r>
          </a:p>
        </p:txBody>
      </p:sp>
      <p:pic>
        <p:nvPicPr>
          <p:cNvPr id="14339" name="Picture 4" descr="zagreb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41888" y="709613"/>
            <a:ext cx="4202112" cy="3295650"/>
          </a:xfrm>
          <a:noFill/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27250"/>
            <a:ext cx="4932363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CROATIAN ISLANDS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4537075" cy="48244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Croatia has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r>
              <a:rPr lang="en-US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islands 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Adriatic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coast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alt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biggest islands are Krk, Cres</a:t>
            </a:r>
            <a:r>
              <a:rPr lang="hr-HR" altLang="sr-Latn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altLang="sr-Latn-R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island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Korčula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altLang="sr-Latn-R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largest population.</a:t>
            </a:r>
          </a:p>
        </p:txBody>
      </p:sp>
      <p:pic>
        <p:nvPicPr>
          <p:cNvPr id="15364" name="Picture 4" descr="Kornati_1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4491" y="1700809"/>
            <a:ext cx="4434584" cy="4255492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3519</TotalTime>
  <Words>677</Words>
  <Application>Microsoft Office PowerPoint</Application>
  <PresentationFormat>Prikaz na zaslonu (4:3)</PresentationFormat>
  <Paragraphs>146</Paragraphs>
  <Slides>46</Slides>
  <Notes>2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5" baseType="lpstr">
      <vt:lpstr>Arial</vt:lpstr>
      <vt:lpstr>Calibri</vt:lpstr>
      <vt:lpstr>Constantia</vt:lpstr>
      <vt:lpstr>Tahoma</vt:lpstr>
      <vt:lpstr>Times New Roman</vt:lpstr>
      <vt:lpstr>Wingdings</vt:lpstr>
      <vt:lpstr>Wingdings 2</vt:lpstr>
      <vt:lpstr>Tijek</vt:lpstr>
      <vt:lpstr>Photo Editor Photo</vt:lpstr>
      <vt:lpstr>GeoNight_21 PROJECT  </vt:lpstr>
      <vt:lpstr>CROATIA IS</vt:lpstr>
      <vt:lpstr>CROATIA</vt:lpstr>
      <vt:lpstr>CROATIA</vt:lpstr>
      <vt:lpstr>CROATIAN NATIONAL FLAG</vt:lpstr>
      <vt:lpstr>CROATIAN ANTHEM</vt:lpstr>
      <vt:lpstr>CROATIAN KUNA</vt:lpstr>
      <vt:lpstr>PowerPoint prezentacija</vt:lpstr>
      <vt:lpstr>CROATIAN ISLANDS</vt:lpstr>
      <vt:lpstr>DALMATIA</vt:lpstr>
      <vt:lpstr>WE ARE PROUD OF…</vt:lpstr>
      <vt:lpstr>SPORT - GORAN IVANISEVIC</vt:lpstr>
      <vt:lpstr>Janica and Ivica Kostelić</vt:lpstr>
      <vt:lpstr>Football players</vt:lpstr>
      <vt:lpstr>PowerPoint prezentacija</vt:lpstr>
      <vt:lpstr>NBA PLAYERS FROM CROATIA</vt:lpstr>
      <vt:lpstr>CROATIAN NATIONAL HANDBALL TEAM</vt:lpstr>
      <vt:lpstr>CROATIAN SCIENTISTS</vt:lpstr>
      <vt:lpstr>NIKOLA TESLA </vt:lpstr>
      <vt:lpstr>PowerPoint prezentacija</vt:lpstr>
      <vt:lpstr>CROATIA - HOMELAND OF CRAVATS</vt:lpstr>
      <vt:lpstr>DALMATIAN DOG–NATIVE CROATIAN</vt:lpstr>
      <vt:lpstr>FIRST PUBLIC THEATER IN EUROPE</vt:lpstr>
      <vt:lpstr>CROATIA IN UN-HERITAGE</vt:lpstr>
      <vt:lpstr>LACE – ISLAND PAG</vt:lpstr>
      <vt:lpstr>PowerPoint prezentacija</vt:lpstr>
      <vt:lpstr>PowerPoint prezentacija</vt:lpstr>
      <vt:lpstr>CITY OF DUBROVNIK</vt:lpstr>
      <vt:lpstr>UN - WORLD HERITAGE </vt:lpstr>
      <vt:lpstr>PowerPoint prezentacija</vt:lpstr>
      <vt:lpstr>PowerPoint prezentacija</vt:lpstr>
      <vt:lpstr>UN - WORLD HERITAGE</vt:lpstr>
      <vt:lpstr>UN - WORLD HERITAGE</vt:lpstr>
      <vt:lpstr>UN - WORLD HERITAGE</vt:lpstr>
      <vt:lpstr>PowerPoint prezentacija</vt:lpstr>
      <vt:lpstr>UN - WORLD HERITAGE</vt:lpstr>
      <vt:lpstr>CATHEDRAL IN SPLIT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</dc:title>
  <dc:creator>ucenik2</dc:creator>
  <cp:lastModifiedBy>Tihana Modrić</cp:lastModifiedBy>
  <cp:revision>157</cp:revision>
  <dcterms:created xsi:type="dcterms:W3CDTF">2011-10-18T12:21:58Z</dcterms:created>
  <dcterms:modified xsi:type="dcterms:W3CDTF">2021-04-29T09:06:26Z</dcterms:modified>
</cp:coreProperties>
</file>