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5" autoAdjust="0"/>
  </p:normalViewPr>
  <p:slideViewPr>
    <p:cSldViewPr snapToGrid="0">
      <p:cViewPr varScale="1">
        <p:scale>
          <a:sx n="79" d="100"/>
          <a:sy n="79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9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1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7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6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0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7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6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0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36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6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2" r:id="rId5"/>
    <p:sldLayoutId id="2147483748" r:id="rId6"/>
    <p:sldLayoutId id="2147483749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A4ED22A1-4043-42C7-97AA-DC0B891FD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0BD54-3747-4294-A0BB-D140AFA6B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hr-HR" sz="6800" dirty="0"/>
              <a:t>ODRŽIVI RAZVOJ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66E74-A22D-4DF4-8B84-D80155417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r>
              <a:rPr lang="hr-HR" dirty="0"/>
              <a:t>OŠ Blage Zadre, Vukovar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97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A4A30-8270-4E83-A795-28C38F353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14066"/>
          </a:xfrm>
        </p:spPr>
        <p:txBody>
          <a:bodyPr>
            <a:normAutofit/>
          </a:bodyPr>
          <a:lstStyle/>
          <a:p>
            <a:r>
              <a:rPr lang="hr-HR" dirty="0"/>
              <a:t>Svijet danas....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2F8E8-65B4-45B8-A643-FE43169DF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26780"/>
            <a:ext cx="10058400" cy="4325963"/>
          </a:xfrm>
        </p:spPr>
        <p:txBody>
          <a:bodyPr/>
          <a:lstStyle/>
          <a:p>
            <a:pPr marL="0" indent="0" algn="ctr">
              <a:buNone/>
            </a:pPr>
            <a:r>
              <a:rPr lang="hr-HR" sz="4400" dirty="0"/>
              <a:t>Tehnološki razvoj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Slikovni rezultat za tehnološki razvoj">
            <a:extLst>
              <a:ext uri="{FF2B5EF4-FFF2-40B4-BE49-F238E27FC236}">
                <a16:creationId xmlns:a16="http://schemas.microsoft.com/office/drawing/2014/main" id="{34E37A84-37B3-46B9-BC86-43259469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42" y="2891753"/>
            <a:ext cx="3994737" cy="28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tehnološki razvoj">
            <a:extLst>
              <a:ext uri="{FF2B5EF4-FFF2-40B4-BE49-F238E27FC236}">
                <a16:creationId xmlns:a16="http://schemas.microsoft.com/office/drawing/2014/main" id="{717528D2-87E7-47CC-B67A-2FA249BD3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56" y="2891753"/>
            <a:ext cx="4834341" cy="28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51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91">
            <a:extLst>
              <a:ext uri="{FF2B5EF4-FFF2-40B4-BE49-F238E27FC236}">
                <a16:creationId xmlns:a16="http://schemas.microsoft.com/office/drawing/2014/main" id="{1608AA13-5DEF-478F-A286-EA33B7E0A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192">
            <a:extLst>
              <a:ext uri="{FF2B5EF4-FFF2-40B4-BE49-F238E27FC236}">
                <a16:creationId xmlns:a16="http://schemas.microsoft.com/office/drawing/2014/main" id="{86306CF9-ED43-47CC-BF50-38B5D2D62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029A3-918B-42C9-9074-851F2B81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>
            <a:normAutofit/>
          </a:bodyPr>
          <a:lstStyle/>
          <a:p>
            <a:r>
              <a:rPr lang="hr-HR" sz="4800" dirty="0"/>
              <a:t>Posljedice:</a:t>
            </a:r>
          </a:p>
        </p:txBody>
      </p: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1E1CA141-9694-48FB-8DE1-068E5E6F9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6" y="2538919"/>
            <a:ext cx="4602152" cy="3596880"/>
          </a:xfrm>
        </p:spPr>
        <p:txBody>
          <a:bodyPr>
            <a:normAutofit/>
          </a:bodyPr>
          <a:lstStyle/>
          <a:p>
            <a:r>
              <a:rPr lang="hr-HR" sz="2800" dirty="0"/>
              <a:t>sve više otpada i onečišćenja</a:t>
            </a:r>
          </a:p>
          <a:p>
            <a:r>
              <a:rPr lang="hr-HR" sz="2800" dirty="0"/>
              <a:t>crpljenje sirovina (nafte, šume, voda...)</a:t>
            </a:r>
          </a:p>
          <a:p>
            <a:r>
              <a:rPr lang="hr-HR" sz="2800" dirty="0"/>
              <a:t>povećana potrošnja energije </a:t>
            </a:r>
          </a:p>
          <a:p>
            <a:r>
              <a:rPr lang="hr-HR" sz="2800" dirty="0"/>
              <a:t>klimatske promjene</a:t>
            </a:r>
            <a:endParaRPr lang="en-US" sz="2800" dirty="0"/>
          </a:p>
        </p:txBody>
      </p:sp>
      <p:pic>
        <p:nvPicPr>
          <p:cNvPr id="5" name="Picture 10" descr="Slikovni rezultat za krčenje šuma">
            <a:extLst>
              <a:ext uri="{FF2B5EF4-FFF2-40B4-BE49-F238E27FC236}">
                <a16:creationId xmlns:a16="http://schemas.microsoft.com/office/drawing/2014/main" id="{255C801B-8D2D-4854-90E1-9C6CB24A1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1" r="14494" b="2"/>
          <a:stretch/>
        </p:blipFill>
        <p:spPr bwMode="auto">
          <a:xfrm>
            <a:off x="6013957" y="4123527"/>
            <a:ext cx="2071742" cy="248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likovni rezultat za proizvodnja otpada">
            <a:extLst>
              <a:ext uri="{FF2B5EF4-FFF2-40B4-BE49-F238E27FC236}">
                <a16:creationId xmlns:a16="http://schemas.microsoft.com/office/drawing/2014/main" id="{25D27404-132F-4633-A55C-2D95C9802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r="22919" b="3"/>
          <a:stretch/>
        </p:blipFill>
        <p:spPr bwMode="auto">
          <a:xfrm>
            <a:off x="8175840" y="3155573"/>
            <a:ext cx="3786002" cy="34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2658CD9-3AB7-4AAB-A351-4F1608BB8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3" r="34483" b="1"/>
          <a:stretch/>
        </p:blipFill>
        <p:spPr bwMode="auto">
          <a:xfrm>
            <a:off x="6013956" y="282258"/>
            <a:ext cx="3950144" cy="3749831"/>
          </a:xfrm>
          <a:custGeom>
            <a:avLst/>
            <a:gdLst>
              <a:gd name="connsiteX0" fmla="*/ 0 w 3950144"/>
              <a:gd name="connsiteY0" fmla="*/ 0 h 3749831"/>
              <a:gd name="connsiteX1" fmla="*/ 3950144 w 3950144"/>
              <a:gd name="connsiteY1" fmla="*/ 0 h 3749831"/>
              <a:gd name="connsiteX2" fmla="*/ 3950144 w 3950144"/>
              <a:gd name="connsiteY2" fmla="*/ 2780881 h 3749831"/>
              <a:gd name="connsiteX3" fmla="*/ 2071742 w 3950144"/>
              <a:gd name="connsiteY3" fmla="*/ 2780881 h 3749831"/>
              <a:gd name="connsiteX4" fmla="*/ 2071742 w 3950144"/>
              <a:gd name="connsiteY4" fmla="*/ 3749831 h 3749831"/>
              <a:gd name="connsiteX5" fmla="*/ 0 w 3950144"/>
              <a:gd name="connsiteY5" fmla="*/ 3749831 h 37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025D648-BE60-47CD-B752-50D4D23EC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 r="12910" b="-2"/>
          <a:stretch/>
        </p:blipFill>
        <p:spPr bwMode="auto">
          <a:xfrm>
            <a:off x="10052236" y="282261"/>
            <a:ext cx="1909612" cy="27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0" name="Rectangle 193">
            <a:extLst>
              <a:ext uri="{FF2B5EF4-FFF2-40B4-BE49-F238E27FC236}">
                <a16:creationId xmlns:a16="http://schemas.microsoft.com/office/drawing/2014/main" id="{7C2329DA-3535-468A-8479-D10BD6653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107" y="390070"/>
            <a:ext cx="5343144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2322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78">
            <a:extLst>
              <a:ext uri="{FF2B5EF4-FFF2-40B4-BE49-F238E27FC236}">
                <a16:creationId xmlns:a16="http://schemas.microsoft.com/office/drawing/2014/main" id="{1608AA13-5DEF-478F-A286-EA33B7E0A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80">
            <a:extLst>
              <a:ext uri="{FF2B5EF4-FFF2-40B4-BE49-F238E27FC236}">
                <a16:creationId xmlns:a16="http://schemas.microsoft.com/office/drawing/2014/main" id="{86306CF9-ED43-47CC-BF50-38B5D2D62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60401-6F34-42DC-910B-DA8745E1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>
            <a:normAutofit/>
          </a:bodyPr>
          <a:lstStyle/>
          <a:p>
            <a:r>
              <a:rPr lang="hr-HR" sz="3700" dirty="0"/>
              <a:t>Što ćemo ostaviti u nasljeđe onima koji dolaze poslije nas? </a:t>
            </a:r>
          </a:p>
        </p:txBody>
      </p:sp>
      <p:sp>
        <p:nvSpPr>
          <p:cNvPr id="3088" name="Content Placeholder 3083">
            <a:extLst>
              <a:ext uri="{FF2B5EF4-FFF2-40B4-BE49-F238E27FC236}">
                <a16:creationId xmlns:a16="http://schemas.microsoft.com/office/drawing/2014/main" id="{9792C4C6-A61B-4026-BB37-C3B9FEE2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86" y="3155573"/>
            <a:ext cx="4602152" cy="2980226"/>
          </a:xfrm>
        </p:spPr>
        <p:txBody>
          <a:bodyPr>
            <a:normAutofit/>
          </a:bodyPr>
          <a:lstStyle/>
          <a:p>
            <a:r>
              <a:rPr lang="hr-HR" sz="2400" dirty="0"/>
              <a:t>manjak ili nestanak pitke vode</a:t>
            </a:r>
          </a:p>
          <a:p>
            <a:r>
              <a:rPr lang="hr-HR" sz="2400" dirty="0"/>
              <a:t>širenje pustinja</a:t>
            </a:r>
          </a:p>
          <a:p>
            <a:r>
              <a:rPr lang="hr-HR" sz="2400" dirty="0"/>
              <a:t>nestanak pojedinih staništa </a:t>
            </a:r>
          </a:p>
          <a:p>
            <a:r>
              <a:rPr lang="hr-HR" sz="2400" dirty="0"/>
              <a:t>izumiranje nekih bioloških vrsta </a:t>
            </a:r>
            <a:endParaRPr lang="en-US" sz="2400" dirty="0"/>
          </a:p>
        </p:txBody>
      </p:sp>
      <p:pic>
        <p:nvPicPr>
          <p:cNvPr id="3078" name="Picture 6" descr="Slikovni rezultat za nestanak staništa">
            <a:extLst>
              <a:ext uri="{FF2B5EF4-FFF2-40B4-BE49-F238E27FC236}">
                <a16:creationId xmlns:a16="http://schemas.microsoft.com/office/drawing/2014/main" id="{07D1DC98-9BD6-45EA-B080-7F67C9A56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7" r="30863" b="4"/>
          <a:stretch/>
        </p:blipFill>
        <p:spPr bwMode="auto">
          <a:xfrm>
            <a:off x="6013957" y="4123527"/>
            <a:ext cx="2071742" cy="248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EE047A7-4131-41DF-9151-805A1DF1E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6" r="10573" b="-1"/>
          <a:stretch/>
        </p:blipFill>
        <p:spPr bwMode="auto">
          <a:xfrm>
            <a:off x="8175840" y="3155573"/>
            <a:ext cx="3786002" cy="34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ikovni rezultat za širenje pustinja">
            <a:extLst>
              <a:ext uri="{FF2B5EF4-FFF2-40B4-BE49-F238E27FC236}">
                <a16:creationId xmlns:a16="http://schemas.microsoft.com/office/drawing/2014/main" id="{B495DE64-DFAD-416C-A846-A2298F081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r="10612" b="1"/>
          <a:stretch/>
        </p:blipFill>
        <p:spPr bwMode="auto">
          <a:xfrm>
            <a:off x="6013956" y="282258"/>
            <a:ext cx="3950144" cy="3749831"/>
          </a:xfrm>
          <a:custGeom>
            <a:avLst/>
            <a:gdLst>
              <a:gd name="connsiteX0" fmla="*/ 0 w 3950144"/>
              <a:gd name="connsiteY0" fmla="*/ 0 h 3749831"/>
              <a:gd name="connsiteX1" fmla="*/ 3950144 w 3950144"/>
              <a:gd name="connsiteY1" fmla="*/ 0 h 3749831"/>
              <a:gd name="connsiteX2" fmla="*/ 3950144 w 3950144"/>
              <a:gd name="connsiteY2" fmla="*/ 2780881 h 3749831"/>
              <a:gd name="connsiteX3" fmla="*/ 2071742 w 3950144"/>
              <a:gd name="connsiteY3" fmla="*/ 2780881 h 3749831"/>
              <a:gd name="connsiteX4" fmla="*/ 2071742 w 3950144"/>
              <a:gd name="connsiteY4" fmla="*/ 3749831 h 3749831"/>
              <a:gd name="connsiteX5" fmla="*/ 0 w 3950144"/>
              <a:gd name="connsiteY5" fmla="*/ 3749831 h 37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likovni rezultat za nestanak pitke vode">
            <a:extLst>
              <a:ext uri="{FF2B5EF4-FFF2-40B4-BE49-F238E27FC236}">
                <a16:creationId xmlns:a16="http://schemas.microsoft.com/office/drawing/2014/main" id="{997BC414-C07A-4429-BF22-DF8D88745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0" r="18379" b="3"/>
          <a:stretch/>
        </p:blipFill>
        <p:spPr bwMode="auto">
          <a:xfrm>
            <a:off x="10052236" y="282261"/>
            <a:ext cx="1909612" cy="27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82">
            <a:extLst>
              <a:ext uri="{FF2B5EF4-FFF2-40B4-BE49-F238E27FC236}">
                <a16:creationId xmlns:a16="http://schemas.microsoft.com/office/drawing/2014/main" id="{7C2329DA-3535-468A-8479-D10BD6653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107" y="390070"/>
            <a:ext cx="5343144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7367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2E88-4521-4A78-AABB-B3B12462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EE4A4-BF17-41F0-AF6C-AE1ACB7C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14400"/>
            <a:ext cx="10058400" cy="5038344"/>
          </a:xfrm>
        </p:spPr>
        <p:txBody>
          <a:bodyPr>
            <a:normAutofit fontScale="92500"/>
          </a:bodyPr>
          <a:lstStyle/>
          <a:p>
            <a:endParaRPr lang="hr-HR" sz="3600" dirty="0"/>
          </a:p>
          <a:p>
            <a:endParaRPr lang="hr-HR" sz="3600" dirty="0"/>
          </a:p>
          <a:p>
            <a:pPr marL="0" indent="0">
              <a:buNone/>
            </a:pPr>
            <a:r>
              <a:rPr lang="hr-HR" sz="4400" dirty="0"/>
              <a:t>Možemo li zaustaviti tehnološki razvoj svijeta? </a:t>
            </a:r>
          </a:p>
          <a:p>
            <a:pPr marL="0" indent="0">
              <a:buNone/>
            </a:pPr>
            <a:r>
              <a:rPr lang="hr-HR" sz="4400" dirty="0"/>
              <a:t>Trebamo li promijeniti svoj odnos prema okolišu?</a:t>
            </a:r>
          </a:p>
          <a:p>
            <a:pPr marL="0" indent="0">
              <a:buNone/>
            </a:pPr>
            <a:r>
              <a:rPr lang="hr-HR" sz="4400" dirty="0"/>
              <a:t>Možemo li se razvijati a istovremeno paziti na okoliš i prirodu? </a:t>
            </a:r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3204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B5E7-D4F4-4BE4-87DD-CA7E309C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ODRŽIVI RAZVOJ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E5817-0A4D-4A38-A885-298A9601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28" y="2103120"/>
            <a:ext cx="10760149" cy="3849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4000" b="1" dirty="0">
                <a:solidFill>
                  <a:srgbClr val="00B050"/>
                </a:solidFill>
              </a:rPr>
              <a:t>Razvoj koji omogućuje zadovoljavanje potreba u sadašnjosti bez ugrožavanja mogućnosti budućih generacija da i one zadovoljavaju svoje potrebe.</a:t>
            </a:r>
          </a:p>
        </p:txBody>
      </p:sp>
    </p:spTree>
    <p:extLst>
      <p:ext uri="{BB962C8B-B14F-4D97-AF65-F5344CB8AC3E}">
        <p14:creationId xmlns:p14="http://schemas.microsoft.com/office/powerpoint/2010/main" val="29757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A991-40A3-4921-9678-1C8F1D55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75843"/>
          </a:xfrm>
        </p:spPr>
        <p:txBody>
          <a:bodyPr>
            <a:normAutofit fontScale="90000"/>
          </a:bodyPr>
          <a:lstStyle/>
          <a:p>
            <a:r>
              <a:rPr lang="hr-HR" dirty="0"/>
              <a:t>3 komponente održivog razvoja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710DB-5A4E-4D8C-86D5-9383AE286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7" y="1512711"/>
            <a:ext cx="11215285" cy="470269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r-HR" sz="2400" b="1" dirty="0">
                <a:solidFill>
                  <a:srgbClr val="00B050"/>
                </a:solidFill>
              </a:rPr>
              <a:t>Društvo  (socijalna komponenta) </a:t>
            </a:r>
            <a:r>
              <a:rPr lang="hr-HR" sz="2400" dirty="0"/>
              <a:t>- sloboda, sigurnost, stabilnost, zdravlje, razvoj osobnosti, jednakopravnost, solidarnost, održanje kulturne različitosti.</a:t>
            </a:r>
          </a:p>
          <a:p>
            <a:pPr marL="457200" indent="-457200">
              <a:buAutoNum type="arabicPeriod"/>
            </a:pPr>
            <a:endParaRPr lang="hr-HR" sz="2400" dirty="0"/>
          </a:p>
          <a:p>
            <a:pPr marL="0" indent="0">
              <a:buNone/>
            </a:pPr>
            <a:r>
              <a:rPr lang="hr-HR" sz="2400" b="1" dirty="0">
                <a:solidFill>
                  <a:srgbClr val="00B050"/>
                </a:solidFill>
              </a:rPr>
              <a:t>2. Gospodarstvo (ekonomska komponenta)  </a:t>
            </a:r>
            <a:r>
              <a:rPr lang="hr-HR" sz="2400" dirty="0"/>
              <a:t>- učinkovitija upotreba resursa, nove proizvodne tehnologije, kvaliteta dobara i usluga, strukture vlasti, pravedna podjela materijalnih dobara, mogućnost zaposlenja.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b="1" dirty="0">
                <a:solidFill>
                  <a:srgbClr val="00B050"/>
                </a:solidFill>
              </a:rPr>
              <a:t>3. Prirodni okoliš (ekološka komponenta)</a:t>
            </a:r>
            <a:r>
              <a:rPr lang="hr-HR" sz="2400" dirty="0"/>
              <a:t>: očuvanje prirodnih resursa, biodiverzitet, kružni tok tvari, emisije štetnih tvari, održivo iskorištavanje zemljišta, pravodobno i djelotvorno rješavanja problema, estetska vrijednost prirode.</a:t>
            </a:r>
          </a:p>
        </p:txBody>
      </p:sp>
    </p:spTree>
    <p:extLst>
      <p:ext uri="{BB962C8B-B14F-4D97-AF65-F5344CB8AC3E}">
        <p14:creationId xmlns:p14="http://schemas.microsoft.com/office/powerpoint/2010/main" val="6954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F2C88-A5D3-476C-A6D9-3E9EAADE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16085"/>
          </a:xfrm>
        </p:spPr>
        <p:txBody>
          <a:bodyPr/>
          <a:lstStyle/>
          <a:p>
            <a:r>
              <a:rPr lang="hr-HR" dirty="0"/>
              <a:t>Obrazovanje za održivi razvoj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AE8ED-95A1-45D7-A4B3-FE6746305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58679"/>
            <a:ext cx="10058400" cy="4294065"/>
          </a:xfrm>
        </p:spPr>
        <p:txBody>
          <a:bodyPr>
            <a:noAutofit/>
          </a:bodyPr>
          <a:lstStyle/>
          <a:p>
            <a:r>
              <a:rPr lang="hr-HR" sz="2000" dirty="0"/>
              <a:t>uvažavanje drugih (sadašnjih i budućih generacija) </a:t>
            </a:r>
          </a:p>
          <a:p>
            <a:r>
              <a:rPr lang="hr-HR" sz="2000" dirty="0"/>
              <a:t> uvažavanje različitosti </a:t>
            </a:r>
          </a:p>
          <a:p>
            <a:r>
              <a:rPr lang="hr-HR" sz="2000" dirty="0"/>
              <a:t> obzir prema prirodnim resursima našega planeta </a:t>
            </a:r>
          </a:p>
          <a:p>
            <a:r>
              <a:rPr lang="hr-HR" sz="2000" dirty="0"/>
              <a:t>razumijevanje, </a:t>
            </a:r>
          </a:p>
          <a:p>
            <a:r>
              <a:rPr lang="hr-HR" sz="2000" dirty="0"/>
              <a:t>smisao za pravednost</a:t>
            </a:r>
          </a:p>
          <a:p>
            <a:r>
              <a:rPr lang="hr-HR" sz="2000" dirty="0"/>
              <a:t>odgovornost </a:t>
            </a:r>
          </a:p>
          <a:p>
            <a:r>
              <a:rPr lang="hr-HR" sz="2000" dirty="0"/>
              <a:t>spremnost na dijalog </a:t>
            </a:r>
          </a:p>
          <a:p>
            <a:r>
              <a:rPr lang="hr-HR" sz="2000" dirty="0"/>
              <a:t>istraživački duh  </a:t>
            </a:r>
          </a:p>
          <a:p>
            <a:r>
              <a:rPr lang="hr-HR" sz="2000" dirty="0"/>
              <a:t>zaštita okoliša</a:t>
            </a:r>
          </a:p>
          <a:p>
            <a:r>
              <a:rPr lang="hr-HR" sz="2000" dirty="0"/>
              <a:t>održiva proizvodnja i potrošnja</a:t>
            </a:r>
          </a:p>
        </p:txBody>
      </p:sp>
    </p:spTree>
    <p:extLst>
      <p:ext uri="{BB962C8B-B14F-4D97-AF65-F5344CB8AC3E}">
        <p14:creationId xmlns:p14="http://schemas.microsoft.com/office/powerpoint/2010/main" val="403191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26D3-08AB-463F-A67E-6225A1BF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42F27-0CB0-434A-BC4C-46D1B0B43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279" y="2103120"/>
            <a:ext cx="5199321" cy="3849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dirty="0"/>
              <a:t>MISLI </a:t>
            </a:r>
          </a:p>
          <a:p>
            <a:pPr marL="0" indent="0" algn="ctr">
              <a:buNone/>
            </a:pPr>
            <a:r>
              <a:rPr lang="hr-HR" sz="4800" dirty="0"/>
              <a:t>GLOBALNO </a:t>
            </a:r>
          </a:p>
          <a:p>
            <a:pPr marL="0" indent="0" algn="ctr">
              <a:buNone/>
            </a:pPr>
            <a:r>
              <a:rPr lang="hr-HR" sz="4800" dirty="0"/>
              <a:t>DJELUJ</a:t>
            </a:r>
          </a:p>
          <a:p>
            <a:pPr marL="0" indent="0" algn="ctr">
              <a:buNone/>
            </a:pPr>
            <a:r>
              <a:rPr lang="hr-HR" sz="4800" dirty="0"/>
              <a:t> LOKALNO! </a:t>
            </a:r>
          </a:p>
        </p:txBody>
      </p:sp>
    </p:spTree>
    <p:extLst>
      <p:ext uri="{BB962C8B-B14F-4D97-AF65-F5344CB8AC3E}">
        <p14:creationId xmlns:p14="http://schemas.microsoft.com/office/powerpoint/2010/main" val="117360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223B2E"/>
      </a:dk2>
      <a:lt2>
        <a:srgbClr val="E8E2E6"/>
      </a:lt2>
      <a:accent1>
        <a:srgbClr val="41B770"/>
      </a:accent1>
      <a:accent2>
        <a:srgbClr val="35B29B"/>
      </a:accent2>
      <a:accent3>
        <a:srgbClr val="48ABC8"/>
      </a:accent3>
      <a:accent4>
        <a:srgbClr val="3A67B8"/>
      </a:accent4>
      <a:accent5>
        <a:srgbClr val="6059CD"/>
      </a:accent5>
      <a:accent6>
        <a:srgbClr val="834DBF"/>
      </a:accent6>
      <a:hlink>
        <a:srgbClr val="8D832F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251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SavonVTI</vt:lpstr>
      <vt:lpstr>ODRŽIVI RAZVOJ</vt:lpstr>
      <vt:lpstr>Svijet danas....</vt:lpstr>
      <vt:lpstr>Posljedice:</vt:lpstr>
      <vt:lpstr>Što ćemo ostaviti u nasljeđe onima koji dolaze poslije nas? </vt:lpstr>
      <vt:lpstr>PowerPoint Presentation</vt:lpstr>
      <vt:lpstr>                ODRŽIVI RAZVOJ</vt:lpstr>
      <vt:lpstr>3 komponente održivog razvoja : </vt:lpstr>
      <vt:lpstr>Obrazovanje za održivi razvoj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ODRŽIVI RAZVOJ</dc:title>
  <dc:creator>microsoft4180</dc:creator>
  <cp:lastModifiedBy>microsoft4180</cp:lastModifiedBy>
  <cp:revision>5</cp:revision>
  <dcterms:created xsi:type="dcterms:W3CDTF">2019-10-20T20:08:21Z</dcterms:created>
  <dcterms:modified xsi:type="dcterms:W3CDTF">2019-10-20T20:39:30Z</dcterms:modified>
</cp:coreProperties>
</file>