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6" r:id="rId2"/>
    <p:sldId id="260" r:id="rId3"/>
    <p:sldId id="261" r:id="rId4"/>
    <p:sldId id="285" r:id="rId5"/>
    <p:sldId id="287" r:id="rId6"/>
    <p:sldId id="283" r:id="rId7"/>
    <p:sldId id="288" r:id="rId8"/>
    <p:sldId id="265" r:id="rId9"/>
    <p:sldId id="289" r:id="rId10"/>
    <p:sldId id="290" r:id="rId11"/>
    <p:sldId id="292" r:id="rId12"/>
    <p:sldId id="291" r:id="rId13"/>
    <p:sldId id="293" r:id="rId14"/>
    <p:sldId id="294" r:id="rId15"/>
    <p:sldId id="279" r:id="rId16"/>
    <p:sldId id="295" r:id="rId17"/>
  </p:sldIdLst>
  <p:sldSz cx="9144000" cy="6858000" type="screen4x3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90E"/>
    <a:srgbClr val="E2E2E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07" autoAdjust="0"/>
  </p:normalViewPr>
  <p:slideViewPr>
    <p:cSldViewPr snapToGrid="0">
      <p:cViewPr varScale="1">
        <p:scale>
          <a:sx n="88" d="100"/>
          <a:sy n="88" d="100"/>
        </p:scale>
        <p:origin x="1334" y="58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CBBA4B1-25E4-493D-B465-4F9581DD7DC9}" type="datetime1">
              <a:rPr lang="sl-SI" smtClean="0"/>
              <a:t>26. 11. 2020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E759C4-880A-448A-B0A5-06175B566FFE}" type="datetime1">
              <a:rPr lang="sl-SI" noProof="0" smtClean="0"/>
              <a:t>26. 11. 2020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3" name="Google Shape;273;p1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565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32636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4589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896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399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746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15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8185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2:notes"/>
          <p:cNvSpPr txBox="1">
            <a:spLocks noGrp="1"/>
          </p:cNvSpPr>
          <p:nvPr>
            <p:ph type="body" idx="1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537" name="Google Shape;537;p22:notes"/>
          <p:cNvSpPr txBox="1">
            <a:spLocks noGrp="1"/>
          </p:cNvSpPr>
          <p:nvPr>
            <p:ph type="sldNum" idx="12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31" tIns="46203" rIns="92431" bIns="46203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sl-SI"/>
              <a:pPr algn="r">
                <a:buSzPts val="14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57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3818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22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5305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7946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7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12322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8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3452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7664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68422"/>
            <a:ext cx="5130000" cy="2387600"/>
          </a:xfrm>
          <a:solidFill>
            <a:schemeClr val="tx1">
              <a:alpha val="80000"/>
            </a:schemeClr>
          </a:solidFill>
        </p:spPr>
        <p:txBody>
          <a:bodyPr lIns="432000" rIns="432000" bIns="144000" rtlCol="0" anchor="b"/>
          <a:lstStyle>
            <a:lvl1pPr algn="l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če želite urediti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solidFill>
            <a:schemeClr val="tx1">
              <a:alpha val="90000"/>
            </a:schemeClr>
          </a:solidFill>
        </p:spPr>
        <p:txBody>
          <a:bodyPr lIns="432000" tIns="144000" rtlCol="0"/>
          <a:lstStyle>
            <a:lvl1pPr marL="0" indent="0" algn="l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stolpci, oznak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a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622061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1799072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3589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77226" y="4683647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3590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722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4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20" name="Označba mesta za sliko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04353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1" name="Označba mesta za sliko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54302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2" name="Označba mesta za sliko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466120" y="2358091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222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e številke, možn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730F7266-25A0-4B3A-A8CE-F083ECC9D4C6}"/>
              </a:ext>
            </a:extLst>
          </p:cNvPr>
          <p:cNvSpPr/>
          <p:nvPr userDrawn="1"/>
        </p:nvSpPr>
        <p:spPr>
          <a:xfrm>
            <a:off x="0" y="2539992"/>
            <a:ext cx="4029807" cy="4318008"/>
          </a:xfrm>
          <a:custGeom>
            <a:avLst/>
            <a:gdLst>
              <a:gd name="connsiteX0" fmla="*/ 4972877 w 5373076"/>
              <a:gd name="connsiteY0" fmla="*/ 1816430 h 4318008"/>
              <a:gd name="connsiteX1" fmla="*/ 5211912 w 5373076"/>
              <a:gd name="connsiteY1" fmla="*/ 2046590 h 4318008"/>
              <a:gd name="connsiteX2" fmla="*/ 4866804 w 5373076"/>
              <a:gd name="connsiteY2" fmla="*/ 2013272 h 4318008"/>
              <a:gd name="connsiteX3" fmla="*/ 3721849 w 5373076"/>
              <a:gd name="connsiteY3" fmla="*/ 1808102 h 4318008"/>
              <a:gd name="connsiteX4" fmla="*/ 3854624 w 5373076"/>
              <a:gd name="connsiteY4" fmla="*/ 2524110 h 4318008"/>
              <a:gd name="connsiteX5" fmla="*/ 3419634 w 5373076"/>
              <a:gd name="connsiteY5" fmla="*/ 2322178 h 4318008"/>
              <a:gd name="connsiteX6" fmla="*/ 3604566 w 5373076"/>
              <a:gd name="connsiteY6" fmla="*/ 1945430 h 4318008"/>
              <a:gd name="connsiteX7" fmla="*/ 2301472 w 5373076"/>
              <a:gd name="connsiteY7" fmla="*/ 1771765 h 4318008"/>
              <a:gd name="connsiteX8" fmla="*/ 3237442 w 5373076"/>
              <a:gd name="connsiteY8" fmla="*/ 2134997 h 4318008"/>
              <a:gd name="connsiteX9" fmla="*/ 3266331 w 5373076"/>
              <a:gd name="connsiteY9" fmla="*/ 2949530 h 4318008"/>
              <a:gd name="connsiteX10" fmla="*/ 1897852 w 5373076"/>
              <a:gd name="connsiteY10" fmla="*/ 4318008 h 4318008"/>
              <a:gd name="connsiteX11" fmla="*/ 134565 w 5373076"/>
              <a:gd name="connsiteY11" fmla="*/ 4318008 h 4318008"/>
              <a:gd name="connsiteX12" fmla="*/ 0 w 5373076"/>
              <a:gd name="connsiteY12" fmla="*/ 4183443 h 4318008"/>
              <a:gd name="connsiteX13" fmla="*/ 0 w 5373076"/>
              <a:gd name="connsiteY13" fmla="*/ 2855805 h 4318008"/>
              <a:gd name="connsiteX14" fmla="*/ 5243699 w 5373076"/>
              <a:gd name="connsiteY14" fmla="*/ 652159 h 4318008"/>
              <a:gd name="connsiteX15" fmla="*/ 5058767 w 5373076"/>
              <a:gd name="connsiteY15" fmla="*/ 1028908 h 4318008"/>
              <a:gd name="connsiteX16" fmla="*/ 4960786 w 5373076"/>
              <a:gd name="connsiteY16" fmla="*/ 983422 h 4318008"/>
              <a:gd name="connsiteX17" fmla="*/ 3473588 w 5373076"/>
              <a:gd name="connsiteY17" fmla="*/ 405712 h 4318008"/>
              <a:gd name="connsiteX18" fmla="*/ 4094196 w 5373076"/>
              <a:gd name="connsiteY18" fmla="*/ 1366894 h 4318008"/>
              <a:gd name="connsiteX19" fmla="*/ 3778134 w 5373076"/>
              <a:gd name="connsiteY19" fmla="*/ 1741309 h 4318008"/>
              <a:gd name="connsiteX20" fmla="*/ 2824519 w 5373076"/>
              <a:gd name="connsiteY20" fmla="*/ 1808100 h 4318008"/>
              <a:gd name="connsiteX21" fmla="*/ 4454991 w 5373076"/>
              <a:gd name="connsiteY21" fmla="*/ 0 h 4318008"/>
              <a:gd name="connsiteX22" fmla="*/ 5373076 w 5373076"/>
              <a:gd name="connsiteY22" fmla="*/ 32358 h 4318008"/>
              <a:gd name="connsiteX23" fmla="*/ 4628717 w 5373076"/>
              <a:gd name="connsiteY23" fmla="*/ 1349015 h 4318008"/>
              <a:gd name="connsiteX24" fmla="*/ 4094010 w 5373076"/>
              <a:gd name="connsiteY24" fmla="*/ 779481 h 4318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3076" h="4318008">
                <a:moveTo>
                  <a:pt x="4972877" y="1816430"/>
                </a:moveTo>
                <a:lnTo>
                  <a:pt x="5211912" y="2046590"/>
                </a:lnTo>
                <a:lnTo>
                  <a:pt x="4866804" y="2013272"/>
                </a:lnTo>
                <a:close/>
                <a:moveTo>
                  <a:pt x="3721849" y="1808102"/>
                </a:moveTo>
                <a:lnTo>
                  <a:pt x="3854624" y="2524110"/>
                </a:lnTo>
                <a:lnTo>
                  <a:pt x="3419634" y="2322178"/>
                </a:lnTo>
                <a:lnTo>
                  <a:pt x="3604566" y="1945430"/>
                </a:lnTo>
                <a:close/>
                <a:moveTo>
                  <a:pt x="2301472" y="1771765"/>
                </a:moveTo>
                <a:lnTo>
                  <a:pt x="3237442" y="2134997"/>
                </a:lnTo>
                <a:lnTo>
                  <a:pt x="3266331" y="2949530"/>
                </a:lnTo>
                <a:lnTo>
                  <a:pt x="1897852" y="4318008"/>
                </a:lnTo>
                <a:lnTo>
                  <a:pt x="134565" y="4318008"/>
                </a:lnTo>
                <a:lnTo>
                  <a:pt x="0" y="4183443"/>
                </a:lnTo>
                <a:lnTo>
                  <a:pt x="0" y="2855805"/>
                </a:lnTo>
                <a:close/>
                <a:moveTo>
                  <a:pt x="5243699" y="652159"/>
                </a:moveTo>
                <a:lnTo>
                  <a:pt x="5058767" y="1028908"/>
                </a:lnTo>
                <a:lnTo>
                  <a:pt x="4960786" y="983422"/>
                </a:lnTo>
                <a:close/>
                <a:moveTo>
                  <a:pt x="3473588" y="405712"/>
                </a:moveTo>
                <a:lnTo>
                  <a:pt x="4094196" y="1366894"/>
                </a:lnTo>
                <a:lnTo>
                  <a:pt x="3778134" y="1741309"/>
                </a:lnTo>
                <a:lnTo>
                  <a:pt x="2824519" y="1808100"/>
                </a:lnTo>
                <a:close/>
                <a:moveTo>
                  <a:pt x="4454991" y="0"/>
                </a:moveTo>
                <a:lnTo>
                  <a:pt x="5373076" y="32358"/>
                </a:lnTo>
                <a:lnTo>
                  <a:pt x="4628717" y="1349015"/>
                </a:lnTo>
                <a:lnTo>
                  <a:pt x="4094010" y="7794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 userDrawn="1">
            <p:ph sz="half" idx="1"/>
          </p:nvPr>
        </p:nvSpPr>
        <p:spPr>
          <a:xfrm>
            <a:off x="680132" y="3429051"/>
            <a:ext cx="3391736" cy="276294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081056" y="3429000"/>
            <a:ext cx="3391805" cy="2762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FEF984BB-176D-4924-ADAD-52FBC95B0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9848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>
                <a:latin typeface="+mj-lt"/>
              </a:defRPr>
            </a:lvl1pPr>
            <a:lvl2pPr marL="200025" indent="0">
              <a:buNone/>
              <a:defRPr sz="6000">
                <a:latin typeface="+mj-lt"/>
              </a:defRPr>
            </a:lvl2pPr>
            <a:lvl3pPr marL="407194" indent="0">
              <a:buNone/>
              <a:defRPr sz="6000">
                <a:latin typeface="+mj-lt"/>
              </a:defRPr>
            </a:lvl3pPr>
            <a:lvl4pPr marL="607219" indent="0">
              <a:buNone/>
              <a:defRPr sz="6000">
                <a:latin typeface="+mj-lt"/>
              </a:defRPr>
            </a:lvl4pPr>
            <a:lvl5pPr marL="807244" indent="0">
              <a:buNone/>
              <a:defRPr sz="6000">
                <a:latin typeface="+mj-lt"/>
              </a:defRPr>
            </a:lvl5pPr>
          </a:lstStyle>
          <a:p>
            <a:pPr lvl="0" rtl="0"/>
            <a:r>
              <a:rPr lang="sl-SI" noProof="0" dirty="0"/>
              <a:t>1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C59BE1D7-885A-4749-99BA-6909D64AF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2063" y="2278064"/>
            <a:ext cx="3392090" cy="885825"/>
          </a:xfrm>
        </p:spPr>
        <p:txBody>
          <a:bodyPr rtlCol="0" anchor="ctr"/>
          <a:lstStyle>
            <a:lvl1pPr marL="0" indent="0">
              <a:buNone/>
              <a:defRPr sz="6000" b="1" i="0">
                <a:latin typeface="+mj-lt"/>
              </a:defRPr>
            </a:lvl1pPr>
          </a:lstStyle>
          <a:p>
            <a:pPr lvl="0" rtl="0"/>
            <a:r>
              <a:rPr lang="sl-SI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76449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4104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000" y="1584000"/>
            <a:ext cx="4104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0" name="Označba mesta za nogo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11" name="Označba mesta za številko diapozitiva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Označba mesta za besedil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584326"/>
            <a:ext cx="4104085" cy="46069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25000" y="1152526"/>
            <a:ext cx="4104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ci uokvirj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98" y="2463937"/>
            <a:ext cx="2794502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0489" y="2463801"/>
            <a:ext cx="2794852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2989" y="2463801"/>
            <a:ext cx="2222714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177" y="1647240"/>
            <a:ext cx="2231684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Razdelek 1 – naslov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56252" y="1647040"/>
            <a:ext cx="2231684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2 – naslov</a:t>
            </a:r>
          </a:p>
        </p:txBody>
      </p:sp>
      <p:sp>
        <p:nvSpPr>
          <p:cNvPr id="14" name="Označba mesta za besedilo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62989" y="1647240"/>
            <a:ext cx="2231684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sl-SI" noProof="0" dirty="0"/>
              <a:t>Razdelek 3 – naslov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Čas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cxnSp>
        <p:nvCxnSpPr>
          <p:cNvPr id="15" name="Raven puščični povezovalnik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323850" y="3866682"/>
            <a:ext cx="8504635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značba mesta za besedilo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968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17" name="Označba mesta za besedilo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2385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1" name="Označba mesta za besedilo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7786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2" name="Označba mesta za besedilo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187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5" name="Označba mesta za besedilo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38588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26" name="Označba mesta za besedilo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57831" y="3973125"/>
            <a:ext cx="311706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Leto</a:t>
            </a:r>
          </a:p>
        </p:txBody>
      </p:sp>
      <p:sp>
        <p:nvSpPr>
          <p:cNvPr id="28" name="Označba mesta za besedilo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3990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0" name="Označba mesta za besedilo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09391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1" name="Označba mesta za besedilo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44792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2" name="Označba mesta za besedilo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0996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3" name="Označba mesta za besedilo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0193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4" name="Označba mesta za besedilo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15595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5" name="Označba mesta za besedilo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6397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6" name="Označba mesta za besedilo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799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7" name="Označba mesta za besedilo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57200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8" name="Označba mesta za besedilo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92600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39" name="Označba mesta za besedilo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280022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0" name="Označba mesta za besedilo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634035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1" name="Označba mesta za besedilo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988048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2" name="Označba mesta za besedilo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42060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3" name="Označba mesta za besedilo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73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4" name="Označba mesta za besedilo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758111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5" name="Označba mesta za besedilo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050086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6" name="Označba mesta za besedilo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404099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7" name="Označba mesta za besedilo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12124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8" name="Označba mesta za besedilo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66137" y="3597398"/>
            <a:ext cx="283369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MM</a:t>
            </a:r>
          </a:p>
        </p:txBody>
      </p:sp>
      <p:sp>
        <p:nvSpPr>
          <p:cNvPr id="49" name="Označba mesta za besedilo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20742" y="2190751"/>
            <a:ext cx="1345406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Naslov elementa</a:t>
            </a:r>
          </a:p>
        </p:txBody>
      </p:sp>
      <p:sp>
        <p:nvSpPr>
          <p:cNvPr id="50" name="Označba mesta za besedilo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46796" y="2531196"/>
            <a:ext cx="1293296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sl-SI" noProof="0" dirty="0"/>
              <a:t>Mesec, Leto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3 čla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7959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66916" y="3995705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55872" y="3991240"/>
            <a:ext cx="1473128" cy="216000"/>
          </a:xfrm>
        </p:spPr>
        <p:txBody>
          <a:bodyPr rtlCol="0"/>
          <a:lstStyle>
            <a:lvl1pPr marL="0" indent="0" algn="l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77959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916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5872" y="3424428"/>
            <a:ext cx="1473128" cy="504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Ime</a:t>
            </a:r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23850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212806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01762" y="2808242"/>
            <a:ext cx="1129475" cy="150596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9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B47CA876-2153-4136-850D-EE098BDC24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77959" y="4311393"/>
            <a:ext cx="1473129" cy="1130300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969B21C2-C689-49C2-B45F-14C5C53A58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466916" y="4311393"/>
            <a:ext cx="1472803" cy="113030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E33D8E11-F7FD-4AD9-BEC6-78C6500F817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5872" y="4311393"/>
            <a:ext cx="1485900" cy="1138238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l-SI" noProof="0" dirty="0"/>
              <a:t>Kratka biografija</a:t>
            </a:r>
          </a:p>
        </p:txBody>
      </p:sp>
    </p:spTree>
    <p:extLst>
      <p:ext uri="{BB962C8B-B14F-4D97-AF65-F5344CB8AC3E}">
        <p14:creationId xmlns:p14="http://schemas.microsoft.com/office/powerpoint/2010/main" val="3624119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upina, 6 član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55085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8632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554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789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5085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86320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17554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8789" y="3926335"/>
            <a:ext cx="135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3850" y="4505325"/>
            <a:ext cx="135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  <p:sp>
        <p:nvSpPr>
          <p:cNvPr id="23" name="Označba mesta za sliko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781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4" name="Označba mesta za sliko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96905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5" name="Označba mesta za sliko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00286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6" name="Označba mesta za sliko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31521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7" name="Označba mesta za sliko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62755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0" name="Označba mesta za sliko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93989" y="2160705"/>
            <a:ext cx="922069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80022" y="3925889"/>
            <a:ext cx="135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00025" indent="0" algn="ctr">
              <a:buNone/>
              <a:defRPr/>
            </a:lvl2pPr>
            <a:lvl3pPr marL="407194" indent="0" algn="ctr">
              <a:buNone/>
              <a:defRPr/>
            </a:lvl3pPr>
            <a:lvl4pPr marL="607219" indent="0" algn="ctr">
              <a:buNone/>
              <a:defRPr/>
            </a:lvl4pPr>
            <a:lvl5pPr marL="807244" indent="0" algn="ctr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80022" y="4505326"/>
            <a:ext cx="135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sl-SI" noProof="0" dirty="0"/>
              <a:t>Naslov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 in pod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6023251" y="44791"/>
            <a:ext cx="648657" cy="583165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6212493" y="-65425"/>
            <a:ext cx="3571215" cy="280282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6645807" y="1909964"/>
            <a:ext cx="1980696" cy="1549883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ostoročno: Oblika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7049735" y="4003664"/>
            <a:ext cx="346713" cy="154593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8" name="Prostoročno: Oblika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7146462" y="3713860"/>
            <a:ext cx="533002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ostoročno: Oblika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6433305" y="1273403"/>
            <a:ext cx="1246227" cy="118514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8500696" y="289724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3" name="Prostoročno: Oblika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8072689" y="2691180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3" name="Označba mesta za besedilo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850" y="1080001"/>
            <a:ext cx="8504635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7376604" y="-61426"/>
            <a:ext cx="1957093" cy="1049858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7256349" y="295800"/>
            <a:ext cx="748251" cy="585502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7360250" y="859415"/>
            <a:ext cx="243160" cy="304915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Prostoročno: Oblika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8773368" y="143009"/>
            <a:ext cx="332291" cy="18591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7734927" y="1084300"/>
            <a:ext cx="486493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7296620" y="1096127"/>
            <a:ext cx="692798" cy="3829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7561349" y="798094"/>
            <a:ext cx="27852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, brez graf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nogo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7" name="Označba mesta za številko diapozitiva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ni diapozitiv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4506964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0" y="86714"/>
            <a:ext cx="4506965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4152672"/>
            <a:ext cx="4506965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a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036" y="86714"/>
            <a:ext cx="9013929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70955" y="2237328"/>
            <a:ext cx="5402090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defRPr sz="49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Hvala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956" y="3684672"/>
            <a:ext cx="3961877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1125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5832835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4142258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Številka za stik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00250" y="4448040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8" name="Označba mesta za sliko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48756" y="2587752"/>
            <a:ext cx="1008126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Logotip</a:t>
            </a:r>
          </a:p>
        </p:txBody>
      </p:sp>
      <p:sp>
        <p:nvSpPr>
          <p:cNvPr id="10" name="Označba mesta za besedilo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00250" y="4753821"/>
            <a:ext cx="3381375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  <a:lvl2pPr marL="200025" indent="0" algn="r">
              <a:buNone/>
              <a:defRPr>
                <a:solidFill>
                  <a:schemeClr val="bg1"/>
                </a:solidFill>
              </a:defRPr>
            </a:lvl2pPr>
            <a:lvl3pPr marL="407194" indent="0" algn="r">
              <a:buNone/>
              <a:defRPr>
                <a:solidFill>
                  <a:schemeClr val="bg1"/>
                </a:solidFill>
              </a:defRPr>
            </a:lvl3pPr>
            <a:lvl4pPr marL="607219" indent="0" algn="r">
              <a:buNone/>
              <a:defRPr>
                <a:solidFill>
                  <a:schemeClr val="bg1"/>
                </a:solidFill>
              </a:defRPr>
            </a:lvl4pPr>
            <a:lvl5pPr marL="807244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Naslov spletnega mesta</a:t>
            </a:r>
          </a:p>
        </p:txBody>
      </p:sp>
    </p:spTree>
    <p:extLst>
      <p:ext uri="{BB962C8B-B14F-4D97-AF65-F5344CB8AC3E}">
        <p14:creationId xmlns:p14="http://schemas.microsoft.com/office/powerpoint/2010/main" val="3475950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lika slika in besedilo">
  <p:cSld name="1_Velika slika in besedilo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63000" y="3517901"/>
            <a:ext cx="4509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/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"/>
          <p:cNvSpPr>
            <a:spLocks noGrp="1"/>
          </p:cNvSpPr>
          <p:nvPr>
            <p:ph type="sldNum" idx="12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1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396468" y="661307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>
            <a:spLocks noGrp="1"/>
          </p:cNvSpPr>
          <p:nvPr>
            <p:ph type="pic" idx="2"/>
          </p:nvPr>
        </p:nvSpPr>
        <p:spPr>
          <a:xfrm>
            <a:off x="63000" y="86715"/>
            <a:ext cx="4506964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D8D8D8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D8D8D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3"/>
          </p:nvPr>
        </p:nvSpPr>
        <p:spPr>
          <a:xfrm>
            <a:off x="4848225" y="1152000"/>
            <a:ext cx="3980775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457200" lvl="0" indent="-31432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1350"/>
              <a:buChar char="•"/>
              <a:defRPr>
                <a:solidFill>
                  <a:srgbClr val="3F3F3F"/>
                </a:solidFill>
              </a:defRPr>
            </a:lvl1pPr>
            <a:lvl2pPr marL="9144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Char char="•"/>
              <a:defRPr>
                <a:solidFill>
                  <a:srgbClr val="3F3F3F"/>
                </a:solidFill>
              </a:defRPr>
            </a:lvl2pPr>
            <a:lvl3pPr marL="1371600" lvl="2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3pPr>
            <a:lvl4pPr marL="1828800" lvl="3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4pPr>
            <a:lvl5pPr marL="2286000" lvl="4" indent="-2952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32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slovni diapozitiv">
  <p:cSld name="1_Naslovni diapozitiv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>
            <a:spLocks noGrp="1"/>
          </p:cNvSpPr>
          <p:nvPr>
            <p:ph type="pic" idx="2"/>
          </p:nvPr>
        </p:nvSpPr>
        <p:spPr>
          <a:xfrm>
            <a:off x="65036" y="86714"/>
            <a:ext cx="9013929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360000" tIns="360000" rIns="0" bIns="0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3F3F3F"/>
              </a:buClr>
              <a:buSzPts val="825"/>
              <a:buFont typeface="Arial"/>
              <a:buNone/>
              <a:defRPr sz="825" b="0" i="1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050"/>
              <a:buFont typeface="Arial"/>
              <a:buChar char="•"/>
              <a:defRPr sz="105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513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50"/>
              <a:buFont typeface="Rockwell"/>
              <a:buNone/>
              <a:defRPr sz="315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513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/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None/>
              <a:defRPr sz="1575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6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slika in besedi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00" y="3517901"/>
            <a:ext cx="4509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3150" spc="-113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/>
              <a:t>Kliknite, da uredite </a:t>
            </a:r>
            <a:br>
              <a:rPr lang="sl-SI" noProof="0" dirty="0"/>
            </a:br>
            <a:r>
              <a:rPr lang="sl-SI" noProof="0" dirty="0"/>
              <a:t>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00" y="4927601"/>
            <a:ext cx="4509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1575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Polje z besedilom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4396468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sl-SI" sz="9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Označba mesta za sliko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00" y="86715"/>
            <a:ext cx="4506964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825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16" name="Označba mesta za vsebino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848225" y="1152000"/>
            <a:ext cx="3980775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8505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000" y="1152000"/>
            <a:ext cx="4104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9" name="Označba mesta za številko diapozitiva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24916" y="1152526"/>
            <a:ext cx="4104085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27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261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8662" y="1152001"/>
            <a:ext cx="2700338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152000"/>
            <a:ext cx="162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4480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60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7309" y="1148060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08559" y="1152526"/>
            <a:ext cx="1620441" cy="503872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x oznake slike 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a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2287944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4008795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569333" y="2030748"/>
            <a:ext cx="113157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Označba mesta za sliko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4841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8" name="Označba mesta za sliko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35133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29" name="Označba mesta za sliko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55424" y="2358092"/>
            <a:ext cx="640556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2" name="Pravokotni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5724488" y="86714"/>
            <a:ext cx="3354476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724488" y="86714"/>
            <a:ext cx="3354476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44556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13" name="Označba mesta za besedilo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407" y="4688112"/>
            <a:ext cx="1620441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6" name="Označba mesta za besedilo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" y="3926334"/>
            <a:ext cx="162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1</a:t>
            </a:r>
          </a:p>
        </p:txBody>
      </p:sp>
      <p:sp>
        <p:nvSpPr>
          <p:cNvPr id="10" name="Označba mesta za besedilo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44557" y="3926335"/>
            <a:ext cx="162044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2</a:t>
            </a:r>
          </a:p>
        </p:txBody>
      </p:sp>
      <p:sp>
        <p:nvSpPr>
          <p:cNvPr id="12" name="Označba mesta za besedilo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07" y="3926335"/>
            <a:ext cx="1620441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sl-SI" noProof="0" dirty="0"/>
              <a:t>Oznaka 3</a:t>
            </a:r>
          </a:p>
        </p:txBody>
      </p:sp>
      <p:sp>
        <p:nvSpPr>
          <p:cNvPr id="21" name="Označba mesta za besedilo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71" y="4683350"/>
            <a:ext cx="1620000" cy="900000"/>
          </a:xfrm>
        </p:spPr>
        <p:txBody>
          <a:bodyPr rtlCol="0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sl-SI" noProof="0" dirty="0"/>
              <a:t>Opis oznake</a:t>
            </a:r>
          </a:p>
        </p:txBody>
      </p:sp>
      <p:sp>
        <p:nvSpPr>
          <p:cNvPr id="51" name="Osemkotni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2" name="Elipsa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3" name="Elipsa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54" name="Elipsa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55" name="Označba mesta za številko diapozitiva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28431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ni izde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ročno: Oblika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7662319" y="538864"/>
            <a:ext cx="35052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5" name="Prostoročno: Oblika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8008606" y="849218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6" name="Prostoročno: Oblika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8038026" y="620572"/>
            <a:ext cx="188017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7" name="Prostoročno: Oblika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8298695" y="781602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8" name="Prostoročno: Oblika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8337271" y="4020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9" name="Prostoročno: Oblika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8659089" y="1030690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0" name="Prostoročno: Oblika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8790062" y="267544"/>
            <a:ext cx="216995" cy="11994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8586082" y="631128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2" name="Prostoročno: Oblika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8751660" y="824433"/>
            <a:ext cx="162746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3" name="Prostoročno: Oblika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7570877" y="901549"/>
            <a:ext cx="434774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4" name="Prostoročno: Oblika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8153828" y="1202556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5" name="Prostoročno: Oblika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8634453" y="1484836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6" name="Prostoročno: Oblika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7718747" y="1614015"/>
            <a:ext cx="237665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37" name="Prostoročno: Oblika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8689580" y="2015429"/>
            <a:ext cx="121692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2537703" y="1013722"/>
            <a:ext cx="5812474" cy="5100743"/>
            <a:chOff x="510812" y="938373"/>
            <a:chExt cx="8073393" cy="5313612"/>
          </a:xfrm>
        </p:grpSpPr>
        <p:sp>
          <p:nvSpPr>
            <p:cNvPr id="44" name="Zaobljeni pravokotni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5" name="Zaobljeni pravokotni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6" name="Pravokotnik: Zaokroženi koti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7" name="Zaobljeni pravokotni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noProof="0" dirty="0"/>
            </a:p>
          </p:txBody>
        </p:sp>
        <p:sp>
          <p:nvSpPr>
            <p:cNvPr id="48" name="Zaobljeni pravokotni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49" name="Elipsa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0" name="Elipsa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  <p:sp>
          <p:nvSpPr>
            <p:cNvPr id="51" name="Elipsa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sl-SI" sz="1350" noProof="0" dirty="0"/>
            </a:p>
          </p:txBody>
        </p:sp>
      </p:grp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1" y="1152001"/>
            <a:ext cx="2213702" cy="2196235"/>
          </a:xfrm>
        </p:spPr>
        <p:txBody>
          <a:bodyPr rtlCol="0" anchor="b"/>
          <a:lstStyle>
            <a:lvl1pPr marL="0" indent="0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00025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40719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607219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807244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Poudarjeno besedilo lahko vnesete tukaj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7" name="Označba mesta za nogo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Označba mesta za številko diapozitiva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Označba mesta za sliko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69597" y="1376358"/>
            <a:ext cx="4750159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25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l-SI" noProof="0" dirty="0"/>
              <a:t>Tukaj vstavite ali povlecite in spustite sliko</a:t>
            </a:r>
          </a:p>
        </p:txBody>
      </p:sp>
      <p:sp>
        <p:nvSpPr>
          <p:cNvPr id="9" name="Označba mesta za besedilo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851" y="3509767"/>
            <a:ext cx="2213372" cy="232270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semkotni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8546230" y="6053794"/>
            <a:ext cx="476096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32000"/>
            <a:ext cx="8505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2000"/>
            <a:ext cx="8505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000" y="6188629"/>
            <a:ext cx="658870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277" y="6155190"/>
            <a:ext cx="324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9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8650404" y="6185903"/>
            <a:ext cx="55136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8919064" y="6561526"/>
            <a:ext cx="7532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1" name="Polje z besedilom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6550928" y="6278857"/>
            <a:ext cx="1882918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sl-SI" sz="900" noProof="0" dirty="0">
                <a:solidFill>
                  <a:schemeClr val="tx2"/>
                </a:solidFill>
                <a:latin typeface="+mj-lt"/>
              </a:rPr>
              <a:t>Tukaj je vaš logotip ali vaše ime</a:t>
            </a:r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8507156" y="5990144"/>
            <a:ext cx="195384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>
              <a:solidFill>
                <a:schemeClr val="accent1"/>
              </a:solidFill>
            </a:endParaRPr>
          </a:p>
        </p:txBody>
      </p:sp>
      <p:sp>
        <p:nvSpPr>
          <p:cNvPr id="18" name="Pravokotni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9144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96482" y="3396481"/>
            <a:ext cx="6858001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5682482" y="3396482"/>
            <a:ext cx="6858000" cy="650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sz="1350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84" r:id="rId8"/>
    <p:sldLayoutId id="2147483668" r:id="rId9"/>
    <p:sldLayoutId id="2147483682" r:id="rId10"/>
    <p:sldLayoutId id="2147483670" r:id="rId11"/>
    <p:sldLayoutId id="2147483653" r:id="rId12"/>
    <p:sldLayoutId id="2147483673" r:id="rId13"/>
    <p:sldLayoutId id="2147483674" r:id="rId14"/>
    <p:sldLayoutId id="2147483676" r:id="rId15"/>
    <p:sldLayoutId id="2147483677" r:id="rId16"/>
    <p:sldLayoutId id="2147483654" r:id="rId17"/>
    <p:sldLayoutId id="2147483660" r:id="rId18"/>
    <p:sldLayoutId id="2147483661" r:id="rId19"/>
    <p:sldLayoutId id="2147483678" r:id="rId20"/>
    <p:sldLayoutId id="2147483685" r:id="rId21"/>
    <p:sldLayoutId id="2147483686" r:id="rId2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youtube.com/watch?v=dibKZHhij6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"/>
          <p:cNvSpPr txBox="1">
            <a:spLocks noGrp="1"/>
          </p:cNvSpPr>
          <p:nvPr>
            <p:ph type="ctrTitle"/>
          </p:nvPr>
        </p:nvSpPr>
        <p:spPr>
          <a:xfrm>
            <a:off x="0" y="612810"/>
            <a:ext cx="5495925" cy="1532709"/>
          </a:xfrm>
          <a:prstGeom prst="rect">
            <a:avLst/>
          </a:prstGeom>
          <a:solidFill>
            <a:schemeClr val="dk1">
              <a:alpha val="49411"/>
            </a:schemeClr>
          </a:solidFill>
          <a:ln>
            <a:noFill/>
          </a:ln>
          <a:effectLst>
            <a:outerShdw blurRad="50800" dist="50800" dir="5400000" algn="ctr" rotWithShape="0">
              <a:srgbClr val="1B2E0E"/>
            </a:outerShdw>
          </a:effectLst>
        </p:spPr>
        <p:txBody>
          <a:bodyPr spcFirstLastPara="1" wrap="square" lIns="432000" tIns="0" rIns="432000" bIns="1440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sz="4000" dirty="0" smtClean="0"/>
              <a:t>FUNGI</a:t>
            </a:r>
            <a:endParaRPr sz="4000" dirty="0"/>
          </a:p>
        </p:txBody>
      </p:sp>
      <p:grpSp>
        <p:nvGrpSpPr>
          <p:cNvPr id="277" name="Google Shape;277;p23" title="skupina trikotnikov"/>
          <p:cNvGrpSpPr/>
          <p:nvPr/>
        </p:nvGrpSpPr>
        <p:grpSpPr>
          <a:xfrm rot="5400000">
            <a:off x="3759912" y="263424"/>
            <a:ext cx="1636064" cy="1835962"/>
            <a:chOff x="9834571" y="811302"/>
            <a:chExt cx="1908211" cy="1952980"/>
          </a:xfrm>
        </p:grpSpPr>
        <p:sp>
          <p:nvSpPr>
            <p:cNvPr id="278" name="Google Shape;278;p23" title="trikotniki"/>
            <p:cNvSpPr/>
            <p:nvPr/>
          </p:nvSpPr>
          <p:spPr>
            <a:xfrm rot="-2339177">
              <a:off x="9984083" y="1150976"/>
              <a:ext cx="467362" cy="344458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3" title="trikotniki"/>
            <p:cNvSpPr/>
            <p:nvPr/>
          </p:nvSpPr>
          <p:spPr>
            <a:xfrm rot="-1222373">
              <a:off x="10445799" y="1461330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3" title="trikotniki"/>
            <p:cNvSpPr/>
            <p:nvPr/>
          </p:nvSpPr>
          <p:spPr>
            <a:xfrm rot="-2339177">
              <a:off x="10485025" y="1232684"/>
              <a:ext cx="250689" cy="18476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3" title="trikotniki"/>
            <p:cNvSpPr/>
            <p:nvPr/>
          </p:nvSpPr>
          <p:spPr>
            <a:xfrm rot="-1789612">
              <a:off x="10832584" y="139371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3" title="trikotniki"/>
            <p:cNvSpPr/>
            <p:nvPr/>
          </p:nvSpPr>
          <p:spPr>
            <a:xfrm rot="-3322149">
              <a:off x="10920185" y="9941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3" title="trikotniki"/>
            <p:cNvSpPr/>
            <p:nvPr/>
          </p:nvSpPr>
          <p:spPr>
            <a:xfrm rot="-838582">
              <a:off x="11313110" y="1642801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3" title="trikotniki"/>
            <p:cNvSpPr/>
            <p:nvPr/>
          </p:nvSpPr>
          <p:spPr>
            <a:xfrm rot="-4284707">
              <a:off x="11523906" y="859664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3" title="trikotniki"/>
            <p:cNvSpPr/>
            <p:nvPr/>
          </p:nvSpPr>
          <p:spPr>
            <a:xfrm rot="-1517764">
              <a:off x="11215766" y="1243239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3" title="trikotniki"/>
            <p:cNvSpPr/>
            <p:nvPr/>
          </p:nvSpPr>
          <p:spPr>
            <a:xfrm rot="-1720268">
              <a:off x="11436537" y="1436545"/>
              <a:ext cx="216995" cy="159931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3" title="trikotniki"/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/>
              <a:ahLst/>
              <a:cxnLst/>
              <a:rect l="l" t="t" r="r" b="b"/>
              <a:pathLst>
                <a:path w="487806" h="510610" extrusionOk="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3" title="trikotniki"/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3" title="trikotniki"/>
            <p:cNvSpPr/>
            <p:nvPr/>
          </p:nvSpPr>
          <p:spPr>
            <a:xfrm rot="-838582">
              <a:off x="11280262" y="2096947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3" title="trikotniki"/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3" title="trikotniki"/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/>
              <a:ahLst/>
              <a:cxnLst/>
              <a:rect l="l" t="t" r="r" b="b"/>
              <a:pathLst>
                <a:path w="692798" h="510610" extrusionOk="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6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0" y="464733"/>
            <a:ext cx="5016500" cy="3344333"/>
          </a:xfrm>
          <a:prstGeom prst="rect">
            <a:avLst/>
          </a:prstGeom>
        </p:spPr>
      </p:pic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4243523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993871"/>
            <a:ext cx="8836197" cy="1768877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Fungi </a:t>
            </a:r>
            <a:r>
              <a:rPr lang="sl-SI" sz="2000" dirty="0" err="1" smtClean="0"/>
              <a:t>or</a:t>
            </a:r>
            <a:r>
              <a:rPr lang="en-US" sz="2000" dirty="0" smtClean="0"/>
              <a:t> </a:t>
            </a:r>
            <a:r>
              <a:rPr lang="en-US" sz="2000" dirty="0"/>
              <a:t>their active substances are used both in medicine and nutrition, as well as in agriculture, livestock farming… fungi are the main decomposers or saprophytes in ecosystems.</a:t>
            </a: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10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3664787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9" r="3617"/>
          <a:stretch/>
        </p:blipFill>
        <p:spPr>
          <a:xfrm>
            <a:off x="218645" y="438863"/>
            <a:ext cx="4209422" cy="3359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33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667549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376535"/>
            <a:ext cx="8836197" cy="2386213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Fungi </a:t>
            </a:r>
            <a:r>
              <a:rPr lang="en-US" sz="1800" dirty="0"/>
              <a:t>have another characteristic - they are able to resolve lignin and cellulose by secreting enzymes (in addition to cellulose, lignin is found in the cell wall of plants)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Thanks </a:t>
            </a:r>
            <a:r>
              <a:rPr lang="en-US" sz="1800" dirty="0"/>
              <a:t>to fungi, leaves, branches and trunks decompose into rich humus.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Some </a:t>
            </a:r>
            <a:r>
              <a:rPr lang="en-US" sz="1800" dirty="0"/>
              <a:t>fungi species are indicators of a clean, unpolluted environment (especially </a:t>
            </a:r>
            <a:r>
              <a:rPr lang="en-US" sz="1800" dirty="0" err="1"/>
              <a:t>Hygrocybe</a:t>
            </a:r>
            <a:r>
              <a:rPr lang="en-US" sz="1800" dirty="0"/>
              <a:t> and lichens).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11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024218">
            <a:off x="7474146" y="3562816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44" r="55924" b="13861"/>
          <a:stretch/>
        </p:blipFill>
        <p:spPr>
          <a:xfrm>
            <a:off x="110079" y="143933"/>
            <a:ext cx="4072453" cy="34174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r="3985" b="9635"/>
          <a:stretch/>
        </p:blipFill>
        <p:spPr>
          <a:xfrm>
            <a:off x="4264209" y="143932"/>
            <a:ext cx="4682068" cy="340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591262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4279250"/>
            <a:ext cx="8836197" cy="2536417"/>
          </a:xfrm>
        </p:spPr>
        <p:txBody>
          <a:bodyPr rtlCol="0"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Yeast </a:t>
            </a:r>
            <a:r>
              <a:rPr lang="en-US" sz="1800" dirty="0"/>
              <a:t>fungi are important in the production of alcoholic beverages (beer, wine, brandy) due to the ability of the alcoholic fermentation process;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cheese </a:t>
            </a:r>
            <a:r>
              <a:rPr lang="en-US" sz="1800" dirty="0"/>
              <a:t>production depends on fungi (Aspergillus and </a:t>
            </a:r>
            <a:r>
              <a:rPr lang="en-US" sz="1800" dirty="0" err="1"/>
              <a:t>Rhizomucor</a:t>
            </a:r>
            <a:r>
              <a:rPr lang="en-US" sz="1800" dirty="0"/>
              <a:t>),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rising </a:t>
            </a:r>
            <a:r>
              <a:rPr lang="en-US" sz="1800" dirty="0"/>
              <a:t>of dough (alcoholic fermentation),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mushrooms </a:t>
            </a:r>
            <a:r>
              <a:rPr lang="en-US" sz="1800" dirty="0"/>
              <a:t>are increasingly useful in nutrition (they are low in fat and contain zero cholesterol</a:t>
            </a:r>
            <a:r>
              <a:rPr lang="en-US" sz="1800" dirty="0" smtClean="0"/>
              <a:t>).</a:t>
            </a:r>
            <a:endParaRPr lang="en-US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12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 rot="2182867">
            <a:off x="7465399" y="3523642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02" y="212589"/>
            <a:ext cx="4382875" cy="32892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/>
          <a:stretch/>
        </p:blipFill>
        <p:spPr>
          <a:xfrm>
            <a:off x="118533" y="212589"/>
            <a:ext cx="4354717" cy="325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2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78" y="3321388"/>
            <a:ext cx="8836197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USE</a:t>
            </a:r>
            <a:endParaRPr lang="sl-SI" sz="21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79" y="4032023"/>
            <a:ext cx="8836197" cy="2782200"/>
          </a:xfrm>
        </p:spPr>
        <p:txBody>
          <a:bodyPr rtlCol="0"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Fungal </a:t>
            </a:r>
            <a:r>
              <a:rPr lang="en-US" sz="1800" dirty="0"/>
              <a:t>enzymes are used in the food industry, they are important in the preparation of sprays, solving problems due to environmental pollution.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Recent </a:t>
            </a:r>
            <a:r>
              <a:rPr lang="en-US" sz="1800" dirty="0"/>
              <a:t>research has also shown that some types of fungi, for example: </a:t>
            </a:r>
            <a:r>
              <a:rPr lang="en-US" sz="1800" dirty="0" err="1"/>
              <a:t>Trametes</a:t>
            </a:r>
            <a:r>
              <a:rPr lang="en-US" sz="1800" dirty="0"/>
              <a:t> versicolor, are useful in the decomposition of plastics.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Fungi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with their expanded </a:t>
            </a:r>
            <a:r>
              <a:rPr lang="en-US" sz="1800" dirty="0" smtClean="0"/>
              <a:t>mycelium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effectively excrete heavy metal from the soil or release </a:t>
            </a:r>
            <a:r>
              <a:rPr lang="en-US" sz="1800" dirty="0" smtClean="0"/>
              <a:t>enzymes</a:t>
            </a:r>
            <a:r>
              <a:rPr lang="sl-SI" sz="1800" dirty="0" smtClean="0"/>
              <a:t> </a:t>
            </a:r>
            <a:r>
              <a:rPr lang="en-US" sz="1800" dirty="0" smtClean="0"/>
              <a:t>into </a:t>
            </a:r>
            <a:r>
              <a:rPr lang="en-US" sz="1800" dirty="0"/>
              <a:t>the environment</a:t>
            </a:r>
            <a:r>
              <a:rPr lang="sl-SI" sz="1800" dirty="0" smtClean="0"/>
              <a:t>,</a:t>
            </a:r>
            <a:r>
              <a:rPr lang="en-US" sz="1800" dirty="0" smtClean="0"/>
              <a:t> </a:t>
            </a:r>
            <a:r>
              <a:rPr lang="en-US" sz="1800" dirty="0"/>
              <a:t>decomposing some harmful organic substances into harmless </a:t>
            </a:r>
            <a:r>
              <a:rPr lang="en-US" sz="1800" dirty="0" smtClean="0"/>
              <a:t>ones.</a:t>
            </a:r>
            <a:endParaRPr lang="en-US" sz="1800" dirty="0"/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use of fungi reduces soil and groundwater pollution.</a:t>
            </a:r>
          </a:p>
          <a:p>
            <a:pPr algn="l">
              <a:lnSpc>
                <a:spcPct val="150000"/>
              </a:lnSpc>
            </a:pPr>
            <a:endParaRPr lang="sl-SI" sz="1800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13</a:t>
            </a:fld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7"/>
          <a:stretch/>
        </p:blipFill>
        <p:spPr>
          <a:xfrm>
            <a:off x="110080" y="144262"/>
            <a:ext cx="4079922" cy="313495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" r="8285"/>
          <a:stretch/>
        </p:blipFill>
        <p:spPr>
          <a:xfrm>
            <a:off x="4274263" y="152495"/>
            <a:ext cx="4672012" cy="3113237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5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avokotnik 29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3321388"/>
            <a:ext cx="8389225" cy="662981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2000" dirty="0"/>
              <a:t>EXAMPLES: porcini, chanterelle, fly agaric, death cap, parasol mushroom</a:t>
            </a:r>
            <a:endParaRPr lang="sl-SI" sz="1600" spc="75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14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407899" y="2821169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570" b="-1"/>
          <a:stretch/>
        </p:blipFill>
        <p:spPr>
          <a:xfrm>
            <a:off x="381000" y="304800"/>
            <a:ext cx="4094250" cy="296118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4047831"/>
            <a:ext cx="4212174" cy="2704806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7831"/>
            <a:ext cx="4094250" cy="270662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52" y="290055"/>
            <a:ext cx="4212173" cy="29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slov 6">
            <a:extLst>
              <a:ext uri="{FF2B5EF4-FFF2-40B4-BE49-F238E27FC236}">
                <a16:creationId xmlns:a16="http://schemas.microsoft.com/office/drawing/2014/main" id="{ACCCCDAD-0E0B-437F-8CAA-0536470B2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942" y="5757333"/>
            <a:ext cx="4259790" cy="965200"/>
          </a:xfrm>
          <a:solidFill>
            <a:srgbClr val="08090E">
              <a:alpha val="53000"/>
            </a:srgbClr>
          </a:solidFill>
        </p:spPr>
        <p:txBody>
          <a:bodyPr rtlCol="0"/>
          <a:lstStyle/>
          <a:p>
            <a:pPr algn="l"/>
            <a:endParaRPr lang="sl-SI" sz="1600" dirty="0">
              <a:hlinkClick r:id="rId4"/>
            </a:endParaRPr>
          </a:p>
          <a:p>
            <a:pPr algn="l"/>
            <a:r>
              <a:rPr lang="sl-SI" sz="1800" dirty="0" smtClean="0">
                <a:hlinkClick r:id="rId4"/>
              </a:rPr>
              <a:t>Let </a:t>
            </a:r>
            <a:r>
              <a:rPr lang="sl-SI" sz="1800" dirty="0" err="1" smtClean="0">
                <a:hlinkClick r:id="rId4"/>
              </a:rPr>
              <a:t>us</a:t>
            </a:r>
            <a:r>
              <a:rPr lang="sl-SI" sz="1800" dirty="0" smtClean="0">
                <a:hlinkClick r:id="rId4"/>
              </a:rPr>
              <a:t> </a:t>
            </a:r>
            <a:r>
              <a:rPr lang="sl-SI" sz="1800" dirty="0" err="1">
                <a:hlinkClick r:id="rId4"/>
              </a:rPr>
              <a:t>watch</a:t>
            </a:r>
            <a:r>
              <a:rPr lang="sl-SI" sz="1800" dirty="0">
                <a:hlinkClick r:id="rId4"/>
              </a:rPr>
              <a:t> </a:t>
            </a:r>
            <a:r>
              <a:rPr lang="sl-SI" sz="1800" dirty="0" err="1">
                <a:hlinkClick r:id="rId4"/>
              </a:rPr>
              <a:t>the</a:t>
            </a:r>
            <a:r>
              <a:rPr lang="sl-SI" sz="1800" dirty="0">
                <a:hlinkClick r:id="rId4"/>
              </a:rPr>
              <a:t> </a:t>
            </a:r>
            <a:r>
              <a:rPr lang="sl-SI" sz="1800" dirty="0" smtClean="0">
                <a:hlinkClick r:id="rId4"/>
              </a:rPr>
              <a:t>video…</a:t>
            </a:r>
            <a:endParaRPr lang="sl-SI" sz="1800" dirty="0"/>
          </a:p>
        </p:txBody>
      </p:sp>
    </p:spTree>
    <p:extLst>
      <p:ext uri="{BB962C8B-B14F-4D97-AF65-F5344CB8AC3E}">
        <p14:creationId xmlns:p14="http://schemas.microsoft.com/office/powerpoint/2010/main" val="22014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>
            <a:spLocks noGrp="1"/>
          </p:cNvSpPr>
          <p:nvPr>
            <p:ph type="ctrTitle"/>
          </p:nvPr>
        </p:nvSpPr>
        <p:spPr>
          <a:xfrm>
            <a:off x="0" y="3643990"/>
            <a:ext cx="4655127" cy="106655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Rockwell"/>
              <a:buNone/>
            </a:pPr>
            <a:r>
              <a:rPr lang="sl-SI" dirty="0"/>
              <a:t>    </a:t>
            </a:r>
            <a:r>
              <a:rPr lang="sl-SI" dirty="0" smtClean="0"/>
              <a:t>WRITTEN BY:</a:t>
            </a:r>
            <a:endParaRPr dirty="0"/>
          </a:p>
        </p:txBody>
      </p:sp>
      <p:sp>
        <p:nvSpPr>
          <p:cNvPr id="540" name="Google Shape;540;p44"/>
          <p:cNvSpPr txBox="1">
            <a:spLocks noGrp="1"/>
          </p:cNvSpPr>
          <p:nvPr>
            <p:ph type="subTitle" idx="1"/>
          </p:nvPr>
        </p:nvSpPr>
        <p:spPr>
          <a:xfrm>
            <a:off x="1" y="4771798"/>
            <a:ext cx="4655126" cy="205682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err="1" smtClean="0"/>
              <a:t>Teachers</a:t>
            </a:r>
            <a:r>
              <a:rPr lang="sl-SI" sz="1800" b="1" dirty="0" smtClean="0"/>
              <a:t> </a:t>
            </a:r>
            <a:r>
              <a:rPr lang="sl-SI" sz="1800" b="1" dirty="0" err="1" smtClean="0"/>
              <a:t>of</a:t>
            </a:r>
            <a:r>
              <a:rPr lang="sl-SI" sz="1800" b="1" dirty="0" smtClean="0"/>
              <a:t> 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OŠ </a:t>
            </a:r>
            <a:r>
              <a:rPr lang="sl-SI" sz="1800" b="1" dirty="0"/>
              <a:t>Cvetka Golarja Škofja Loka: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dirty="0" smtClean="0"/>
              <a:t>Petra Kavčič, Jerneja </a:t>
            </a:r>
            <a:r>
              <a:rPr lang="sl-SI" sz="1800" b="1" dirty="0" smtClean="0"/>
              <a:t>Bokal, </a:t>
            </a:r>
            <a:endParaRPr lang="sl-SI" sz="1800" b="1" dirty="0" smtClean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sl-SI" sz="1800" b="1" smtClean="0"/>
              <a:t>Katja Grah and</a:t>
            </a:r>
            <a:r>
              <a:rPr lang="sl-SI" sz="1800" b="1" dirty="0" smtClean="0"/>
              <a:t> </a:t>
            </a:r>
            <a:r>
              <a:rPr lang="sl-SI" sz="1800" b="1" dirty="0" smtClean="0"/>
              <a:t>Nina Granda.</a:t>
            </a:r>
            <a:endParaRPr sz="1800" b="1" dirty="0"/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</a:pPr>
            <a:endParaRPr dirty="0"/>
          </a:p>
        </p:txBody>
      </p:sp>
      <p:sp>
        <p:nvSpPr>
          <p:cNvPr id="541" name="Google Shape;541;p44"/>
          <p:cNvSpPr>
            <a:spLocks noGrp="1"/>
          </p:cNvSpPr>
          <p:nvPr>
            <p:ph type="sldNum" idx="12"/>
          </p:nvPr>
        </p:nvSpPr>
        <p:spPr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sl-SI"/>
              <a:t>16</a:t>
            </a:fld>
            <a:endParaRPr/>
          </a:p>
        </p:txBody>
      </p:sp>
      <p:pic>
        <p:nvPicPr>
          <p:cNvPr id="3" name="Označba mesta slike 2"/>
          <p:cNvPicPr>
            <a:picLocks noGrp="1" noChangeAspect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" r="735"/>
          <a:stretch>
            <a:fillRect/>
          </a:stretch>
        </p:blipFill>
        <p:spPr>
          <a:xfrm>
            <a:off x="-22163" y="86715"/>
            <a:ext cx="4677290" cy="3496022"/>
          </a:xfrm>
        </p:spPr>
      </p:pic>
      <p:sp>
        <p:nvSpPr>
          <p:cNvPr id="543" name="Google Shape;543;p44"/>
          <p:cNvSpPr txBox="1"/>
          <p:nvPr/>
        </p:nvSpPr>
        <p:spPr>
          <a:xfrm>
            <a:off x="3832803" y="1796888"/>
            <a:ext cx="5495925" cy="155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sense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responsibility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2400" b="1" i="0" u="none" strike="noStrike" cap="none" dirty="0" err="1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sl-SI" sz="2400" b="1" i="0" u="none" strike="noStrike" cap="none" dirty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1074" y="3582737"/>
            <a:ext cx="2529746" cy="153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4" descr="Rezultat iskanja slik za erasmus +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0981" y="720306"/>
            <a:ext cx="2749839" cy="94618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4"/>
          <p:cNvSpPr/>
          <p:nvPr/>
        </p:nvSpPr>
        <p:spPr>
          <a:xfrm>
            <a:off x="6724073" y="6243782"/>
            <a:ext cx="1754909" cy="19396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5085523" y="5213532"/>
            <a:ext cx="2990483" cy="94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75"/>
              <a:buFont typeface="Arial"/>
              <a:buNone/>
            </a:pPr>
            <a:r>
              <a:rPr lang="sl-SI" sz="1800" b="1" i="0" u="none" strike="noStrike" cap="none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November  2020</a:t>
            </a:r>
            <a:endParaRPr sz="1800" b="1" i="0" u="none" strike="noStrike" cap="none" dirty="0">
              <a:solidFill>
                <a:schemeClr val="accent3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8" name="Google Shape;548;p44" descr="Logo"/>
          <p:cNvPicPr preferRelativeResize="0"/>
          <p:nvPr/>
        </p:nvPicPr>
        <p:blipFill rotWithShape="1">
          <a:blip r:embed="rId6">
            <a:alphaModFix/>
          </a:blip>
          <a:srcRect r="54543"/>
          <a:stretch/>
        </p:blipFill>
        <p:spPr>
          <a:xfrm>
            <a:off x="221588" y="3843892"/>
            <a:ext cx="1531000" cy="70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2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značba mesta slike 7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t="23765" b="10596"/>
          <a:stretch/>
        </p:blipFill>
        <p:spPr>
          <a:xfrm>
            <a:off x="0" y="10585"/>
            <a:ext cx="9144000" cy="4318300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403754"/>
            <a:ext cx="9144001" cy="819619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sz="3200" dirty="0" smtClean="0"/>
              <a:t>FUNGI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6701"/>
            <a:ext cx="8801100" cy="146045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en-US" sz="1800" b="1" dirty="0"/>
              <a:t>Fungi are simply built organisms, without real tissues and organs; the cell contains one or more nuclei. </a:t>
            </a:r>
            <a:endParaRPr lang="sl-SI" sz="180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2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sp>
        <p:nvSpPr>
          <p:cNvPr id="9" name="Pravokotnik 8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4515526"/>
            <a:ext cx="9143999" cy="766010"/>
          </a:xfrm>
        </p:spPr>
        <p:txBody>
          <a:bodyPr rtlCol="0"/>
          <a:lstStyle/>
          <a:p>
            <a:pPr algn="l"/>
            <a:r>
              <a:rPr lang="sl-SI" dirty="0" smtClean="0"/>
              <a:t> </a:t>
            </a:r>
            <a:r>
              <a:rPr lang="sl-SI" dirty="0"/>
              <a:t>FUNGI CELL STRUCTURE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87900"/>
            <a:ext cx="9144000" cy="1536797"/>
          </a:xfrm>
        </p:spPr>
        <p:txBody>
          <a:bodyPr rtlCol="0"/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cell contains one or more nuclei.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cell is surrounded by a cell wall from </a:t>
            </a:r>
            <a:r>
              <a:rPr lang="en-US" sz="2000" b="1" dirty="0"/>
              <a:t>CHITIN</a:t>
            </a:r>
            <a:r>
              <a:rPr lang="en-US" sz="2000" dirty="0"/>
              <a:t>.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It </a:t>
            </a:r>
            <a:r>
              <a:rPr lang="en-US" sz="2000" dirty="0"/>
              <a:t>is a </a:t>
            </a:r>
            <a:r>
              <a:rPr lang="en-US" sz="2000" dirty="0" smtClean="0"/>
              <a:t>substance </a:t>
            </a:r>
            <a:r>
              <a:rPr lang="en-US" sz="2000" dirty="0"/>
              <a:t>also found in the outer skeleton of arthropods - insects, crabs…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3</a:t>
            </a:fld>
            <a:endParaRPr lang="sl-SI" dirty="0"/>
          </a:p>
        </p:txBody>
      </p:sp>
      <p:pic>
        <p:nvPicPr>
          <p:cNvPr id="33" name="Označba mesta vsebine 32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621845" y="0"/>
            <a:ext cx="7182611" cy="4426170"/>
          </a:xfrm>
          <a:prstGeom prst="rect">
            <a:avLst/>
          </a:prstGeo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4821870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42" y="529110"/>
            <a:ext cx="8505000" cy="432000"/>
          </a:xfrm>
        </p:spPr>
        <p:txBody>
          <a:bodyPr rtlCol="0"/>
          <a:lstStyle/>
          <a:p>
            <a:r>
              <a:rPr lang="sl-SI" dirty="0"/>
              <a:t>FUNGI GROW EVERYWHERE</a:t>
            </a:r>
            <a:r>
              <a:rPr lang="sl-SI" dirty="0" smtClean="0"/>
              <a:t>…</a:t>
            </a:r>
            <a:endParaRPr lang="sl-SI" dirty="0"/>
          </a:p>
        </p:txBody>
      </p:sp>
      <p:pic>
        <p:nvPicPr>
          <p:cNvPr id="95" name="Označba mesta za sliko 94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23" y="1419274"/>
            <a:ext cx="2700338" cy="2025253"/>
          </a:xfrm>
        </p:spPr>
      </p:pic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4</a:t>
            </a:fld>
            <a:endParaRPr lang="sl-SI" dirty="0"/>
          </a:p>
        </p:txBody>
      </p:sp>
      <p:sp>
        <p:nvSpPr>
          <p:cNvPr id="4" name="Označba mesta za besedilo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7742" y="3275169"/>
            <a:ext cx="3297414" cy="827347"/>
          </a:xfrm>
        </p:spPr>
        <p:txBody>
          <a:bodyPr rtlCol="0"/>
          <a:lstStyle/>
          <a:p>
            <a:r>
              <a:rPr lang="en-US" sz="1800" dirty="0" smtClean="0"/>
              <a:t>snowfields </a:t>
            </a:r>
            <a:r>
              <a:rPr lang="en-US" sz="1800" dirty="0"/>
              <a:t>and glaciers, deserts,</a:t>
            </a:r>
          </a:p>
          <a:p>
            <a:pPr marL="0" indent="0">
              <a:buNone/>
            </a:pPr>
            <a:r>
              <a:rPr lang="sl-SI" sz="1800" dirty="0" smtClean="0"/>
              <a:t>    </a:t>
            </a:r>
            <a:r>
              <a:rPr lang="en-US" sz="1800" dirty="0" smtClean="0"/>
              <a:t>in </a:t>
            </a:r>
            <a:r>
              <a:rPr lang="en-US" sz="1800" dirty="0"/>
              <a:t>flowing waters and seas,</a:t>
            </a:r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742" y="4844110"/>
            <a:ext cx="3297414" cy="827347"/>
          </a:xfrm>
        </p:spPr>
        <p:txBody>
          <a:bodyPr rtlCol="0"/>
          <a:lstStyle/>
          <a:p>
            <a:r>
              <a:rPr lang="en-US" sz="1800" dirty="0" smtClean="0"/>
              <a:t>in </a:t>
            </a:r>
            <a:r>
              <a:rPr lang="en-US" sz="1800" dirty="0"/>
              <a:t>the human body, </a:t>
            </a:r>
            <a:r>
              <a:rPr lang="en-US" sz="1800" dirty="0" smtClean="0"/>
              <a:t>dishwasher</a:t>
            </a:r>
            <a:r>
              <a:rPr lang="en-US" sz="1800" dirty="0"/>
              <a:t>, built facilities…</a:t>
            </a:r>
            <a:endParaRPr lang="sl-SI" sz="1800" dirty="0"/>
          </a:p>
        </p:txBody>
      </p:sp>
      <p:sp>
        <p:nvSpPr>
          <p:cNvPr id="67" name="Označba mesta besedila 66"/>
          <p:cNvSpPr>
            <a:spLocks noGrp="1"/>
          </p:cNvSpPr>
          <p:nvPr>
            <p:ph type="body" sz="quarter" idx="4294967295"/>
          </p:nvPr>
        </p:nvSpPr>
        <p:spPr>
          <a:xfrm>
            <a:off x="544036" y="1909894"/>
            <a:ext cx="3044825" cy="647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in </a:t>
            </a:r>
            <a:r>
              <a:rPr lang="en-US" sz="1800" dirty="0"/>
              <a:t>forests, </a:t>
            </a:r>
            <a:r>
              <a:rPr lang="en-US" sz="1800" dirty="0" smtClean="0"/>
              <a:t>meadows</a:t>
            </a:r>
            <a:r>
              <a:rPr lang="sl-SI" sz="18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1800" dirty="0"/>
              <a:t> </a:t>
            </a:r>
            <a:r>
              <a:rPr lang="sl-SI" sz="1800" dirty="0" smtClean="0"/>
              <a:t>  </a:t>
            </a:r>
            <a:r>
              <a:rPr lang="en-US" sz="1800" dirty="0" smtClean="0"/>
              <a:t>and </a:t>
            </a:r>
            <a:r>
              <a:rPr lang="en-US" sz="1800" dirty="0"/>
              <a:t>pastures,</a:t>
            </a:r>
          </a:p>
          <a:p>
            <a:endParaRPr lang="sl-SI" dirty="0"/>
          </a:p>
        </p:txBody>
      </p:sp>
      <p:cxnSp>
        <p:nvCxnSpPr>
          <p:cNvPr id="75" name="Raven povezovalnik 74" descr="Prva razdelilna črta na diapozitivu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994285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ven povezovalnik 76" descr="Druga razdelilna črta na diapozitivu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715156" y="2396260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Slika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71" y="4600762"/>
            <a:ext cx="3080995" cy="2050788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26" y="4003842"/>
            <a:ext cx="2784523" cy="2088392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74" y="2286286"/>
            <a:ext cx="2748169" cy="20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avokotnik 17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7" t="6107" r="44027" b="13955"/>
          <a:stretch/>
        </p:blipFill>
        <p:spPr>
          <a:xfrm>
            <a:off x="118533" y="87086"/>
            <a:ext cx="4393469" cy="6631941"/>
          </a:xfrm>
          <a:prstGeom prst="rect">
            <a:avLst/>
          </a:prstGeom>
        </p:spPr>
      </p:pic>
      <p:sp>
        <p:nvSpPr>
          <p:cNvPr id="6" name="Naslov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3642" y="3727177"/>
            <a:ext cx="4422997" cy="799633"/>
          </a:xfrm>
        </p:spPr>
        <p:txBody>
          <a:bodyPr rtlCol="0"/>
          <a:lstStyle/>
          <a:p>
            <a:pPr algn="ctr" rtl="0"/>
            <a:r>
              <a:rPr lang="sl-SI" dirty="0" smtClean="0"/>
              <a:t>FUNGI</a:t>
            </a:r>
            <a:endParaRPr lang="sl-SI" dirty="0"/>
          </a:p>
        </p:txBody>
      </p:sp>
      <p:sp>
        <p:nvSpPr>
          <p:cNvPr id="7" name="Podnaslov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659" y="4785896"/>
            <a:ext cx="4506965" cy="1933131"/>
          </a:xfrm>
          <a:solidFill>
            <a:schemeClr val="bg1">
              <a:alpha val="80000"/>
            </a:schemeClr>
          </a:solidFill>
        </p:spPr>
        <p:txBody>
          <a:bodyPr rtlCol="0"/>
          <a:lstStyle/>
          <a:p>
            <a:pPr algn="ctr">
              <a:lnSpc>
                <a:spcPct val="100000"/>
              </a:lnSpc>
            </a:pPr>
            <a:r>
              <a:rPr lang="sl-SI" sz="2000" b="1" dirty="0" smtClean="0"/>
              <a:t>F</a:t>
            </a:r>
            <a:r>
              <a:rPr lang="en-US" sz="2000" b="1" noProof="1" smtClean="0"/>
              <a:t>ungi</a:t>
            </a:r>
            <a:r>
              <a:rPr lang="en-US" sz="2000" b="1" dirty="0" smtClean="0"/>
              <a:t> </a:t>
            </a:r>
            <a:r>
              <a:rPr lang="en-US" sz="2000" b="1" dirty="0"/>
              <a:t>do not have green dye or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chlorophyll, they draw nutrients </a:t>
            </a:r>
          </a:p>
          <a:p>
            <a:pPr algn="ctr">
              <a:lnSpc>
                <a:spcPct val="100000"/>
              </a:lnSpc>
            </a:pPr>
            <a:r>
              <a:rPr lang="en-US" sz="2000" b="1" dirty="0"/>
              <a:t>from the environment with the help of hyphae.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5</a:t>
            </a:fld>
            <a:endParaRPr lang="sl-SI" dirty="0"/>
          </a:p>
        </p:txBody>
      </p:sp>
      <p:sp>
        <p:nvSpPr>
          <p:cNvPr id="2" name="AutoShape 2" descr="File:Boletus edulis steinpilz.jpg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l-SI" sz="135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 r="10488" b="10860"/>
          <a:stretch/>
        </p:blipFill>
        <p:spPr>
          <a:xfrm>
            <a:off x="4623641" y="86715"/>
            <a:ext cx="4422997" cy="357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8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otnik 22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4" name="Naslov 13">
            <a:extLst>
              <a:ext uri="{FF2B5EF4-FFF2-40B4-BE49-F238E27FC236}">
                <a16:creationId xmlns:a16="http://schemas.microsoft.com/office/drawing/2014/main" id="{5A66ED23-4FD1-4E82-A830-0FFC1B6F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9980"/>
            <a:ext cx="8505000" cy="432000"/>
          </a:xfrm>
        </p:spPr>
        <p:txBody>
          <a:bodyPr rtlCol="0"/>
          <a:lstStyle/>
          <a:p>
            <a:r>
              <a:rPr lang="en-US" sz="2100" dirty="0"/>
              <a:t>According to principles of nutrition, we distinguish</a:t>
            </a:r>
            <a:r>
              <a:rPr lang="en-US" sz="2100" dirty="0" smtClean="0"/>
              <a:t>:</a:t>
            </a:r>
            <a:endParaRPr lang="sl-SI" sz="2100" dirty="0"/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id="{BCF05422-1112-470B-99A8-5D6041CBE9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6</a:t>
            </a:fld>
            <a:endParaRPr lang="sl-SI" dirty="0"/>
          </a:p>
        </p:txBody>
      </p:sp>
      <p:sp>
        <p:nvSpPr>
          <p:cNvPr id="15" name="Označba mesta za besedilo 14">
            <a:extLst>
              <a:ext uri="{FF2B5EF4-FFF2-40B4-BE49-F238E27FC236}">
                <a16:creationId xmlns:a16="http://schemas.microsoft.com/office/drawing/2014/main" id="{FC7A0458-F32A-49CF-9495-28592AEBA2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602" y="4632373"/>
            <a:ext cx="2787500" cy="1400126"/>
          </a:xfrm>
        </p:spPr>
        <p:txBody>
          <a:bodyPr rtlCol="0"/>
          <a:lstStyle/>
          <a:p>
            <a:pPr algn="l">
              <a:lnSpc>
                <a:spcPct val="150000"/>
              </a:lnSpc>
            </a:pPr>
            <a:r>
              <a:rPr lang="en-US" dirty="0"/>
              <a:t>They feed on dead organisms and turn organic matter into inorganic (decomposers).</a:t>
            </a:r>
          </a:p>
          <a:p>
            <a:pPr algn="l">
              <a:lnSpc>
                <a:spcPct val="150000"/>
              </a:lnSpc>
            </a:pPr>
            <a:r>
              <a:rPr lang="en-US" dirty="0"/>
              <a:t> They participate in the circulation of matter in nature.</a:t>
            </a:r>
          </a:p>
        </p:txBody>
      </p:sp>
      <p:sp>
        <p:nvSpPr>
          <p:cNvPr id="16" name="Označba mesta za besedilo 15">
            <a:extLst>
              <a:ext uri="{FF2B5EF4-FFF2-40B4-BE49-F238E27FC236}">
                <a16:creationId xmlns:a16="http://schemas.microsoft.com/office/drawing/2014/main" id="{BFEB8D05-C4DC-4D45-A8B0-4428698040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62523" y="4751101"/>
            <a:ext cx="1620441" cy="783872"/>
          </a:xfrm>
        </p:spPr>
        <p:txBody>
          <a:bodyPr rtlCol="0"/>
          <a:lstStyle/>
          <a:p>
            <a:r>
              <a:rPr lang="en-US" dirty="0"/>
              <a:t>They get their food from living organisms.</a:t>
            </a:r>
            <a:endParaRPr lang="sl-SI" dirty="0"/>
          </a:p>
        </p:txBody>
      </p:sp>
      <p:sp>
        <p:nvSpPr>
          <p:cNvPr id="17" name="Označba mesta za besedilo 16">
            <a:extLst>
              <a:ext uri="{FF2B5EF4-FFF2-40B4-BE49-F238E27FC236}">
                <a16:creationId xmlns:a16="http://schemas.microsoft.com/office/drawing/2014/main" id="{61B02380-86E2-479F-BE93-7A7EA97E0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3948" y="4718022"/>
            <a:ext cx="3238500" cy="2260110"/>
          </a:xfrm>
        </p:spPr>
        <p:txBody>
          <a:bodyPr rtlCol="0"/>
          <a:lstStyle/>
          <a:p>
            <a:pPr algn="l">
              <a:lnSpc>
                <a:spcPct val="100000"/>
              </a:lnSpc>
            </a:pPr>
            <a:r>
              <a:rPr lang="en-US" dirty="0"/>
              <a:t>The coexistence between fungi and higher plants is called MYCORRHIZA.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Fungi supply plants with minerals as well as with water during the dry season.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Plants supply the fungus with nutrients.</a:t>
            </a:r>
          </a:p>
          <a:p>
            <a:pPr algn="l">
              <a:lnSpc>
                <a:spcPct val="100000"/>
              </a:lnSpc>
            </a:pPr>
            <a:r>
              <a:rPr lang="en-US" dirty="0"/>
              <a:t>Examples of mycorrhiza: pine </a:t>
            </a:r>
            <a:r>
              <a:rPr lang="en-US" dirty="0" smtClean="0"/>
              <a:t>trees </a:t>
            </a:r>
            <a:r>
              <a:rPr lang="en-US" dirty="0"/>
              <a:t>and porcini, birch trees and Birch Bolete, grass and champignon mushroom (</a:t>
            </a:r>
            <a:r>
              <a:rPr lang="en-US" dirty="0" err="1"/>
              <a:t>Agaricus</a:t>
            </a:r>
            <a:r>
              <a:rPr lang="en-US" dirty="0"/>
              <a:t> </a:t>
            </a:r>
            <a:r>
              <a:rPr lang="en-US" dirty="0" err="1"/>
              <a:t>bisporus</a:t>
            </a:r>
            <a:r>
              <a:rPr lang="en-US" dirty="0"/>
              <a:t>).</a:t>
            </a:r>
          </a:p>
        </p:txBody>
      </p:sp>
      <p:sp>
        <p:nvSpPr>
          <p:cNvPr id="18" name="Označba mesta za besedilo 17">
            <a:extLst>
              <a:ext uri="{FF2B5EF4-FFF2-40B4-BE49-F238E27FC236}">
                <a16:creationId xmlns:a16="http://schemas.microsoft.com/office/drawing/2014/main" id="{EF1735BC-D84A-49D9-A1F5-98B0F92CC4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05" y="4269584"/>
            <a:ext cx="2773981" cy="378000"/>
          </a:xfrm>
        </p:spPr>
        <p:txBody>
          <a:bodyPr rtlCol="0"/>
          <a:lstStyle/>
          <a:p>
            <a:r>
              <a:rPr lang="sl-SI" dirty="0"/>
              <a:t>SAPROPHYTES</a:t>
            </a:r>
          </a:p>
        </p:txBody>
      </p:sp>
      <p:sp>
        <p:nvSpPr>
          <p:cNvPr id="19" name="Označba mesta za besedilo 18">
            <a:extLst>
              <a:ext uri="{FF2B5EF4-FFF2-40B4-BE49-F238E27FC236}">
                <a16:creationId xmlns:a16="http://schemas.microsoft.com/office/drawing/2014/main" id="{015436B2-77D6-4D3F-8744-02853C3A27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2448" y="4250544"/>
            <a:ext cx="2308781" cy="378000"/>
          </a:xfrm>
        </p:spPr>
        <p:txBody>
          <a:bodyPr rtlCol="0"/>
          <a:lstStyle/>
          <a:p>
            <a:r>
              <a:rPr lang="sl-SI" dirty="0" smtClean="0"/>
              <a:t>PARASITES</a:t>
            </a:r>
            <a:endParaRPr lang="sl-SI" dirty="0"/>
          </a:p>
        </p:txBody>
      </p:sp>
      <p:sp>
        <p:nvSpPr>
          <p:cNvPr id="20" name="Označba mesta za besedilo 19">
            <a:extLst>
              <a:ext uri="{FF2B5EF4-FFF2-40B4-BE49-F238E27FC236}">
                <a16:creationId xmlns:a16="http://schemas.microsoft.com/office/drawing/2014/main" id="{CC9889A9-325A-412C-9CE0-44F85B421B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159869" y="4259733"/>
            <a:ext cx="2474624" cy="378000"/>
          </a:xfrm>
        </p:spPr>
        <p:txBody>
          <a:bodyPr rtlCol="0"/>
          <a:lstStyle/>
          <a:p>
            <a:r>
              <a:rPr lang="sl-SI" dirty="0"/>
              <a:t>MUTUALISTS (SYMBIONTS)</a:t>
            </a:r>
          </a:p>
        </p:txBody>
      </p:sp>
      <p:pic>
        <p:nvPicPr>
          <p:cNvPr id="4" name="Označba mesta slike 3"/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>
            <a:fillRect/>
          </a:stretch>
        </p:blipFill>
        <p:spPr>
          <a:xfrm>
            <a:off x="200115" y="1436951"/>
            <a:ext cx="2602924" cy="2602924"/>
          </a:xfrm>
        </p:spPr>
      </p:pic>
      <p:pic>
        <p:nvPicPr>
          <p:cNvPr id="7" name="Označba mesta slike 6"/>
          <p:cNvPicPr>
            <a:picLocks noGrp="1" noChangeAspect="1"/>
          </p:cNvPicPr>
          <p:nvPr>
            <p:ph type="pic" sz="quarter" idx="2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44243" y="1428527"/>
            <a:ext cx="2684757" cy="2611348"/>
          </a:xfrm>
        </p:spPr>
      </p:pic>
      <p:pic>
        <p:nvPicPr>
          <p:cNvPr id="9" name="Označba mesta slike 8"/>
          <p:cNvPicPr>
            <a:picLocks noGrp="1" noChangeAspect="1"/>
          </p:cNvPicPr>
          <p:nvPr>
            <p:ph type="pic" sz="quarter" idx="2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7" r="14277"/>
          <a:stretch>
            <a:fillRect/>
          </a:stretch>
        </p:blipFill>
        <p:spPr>
          <a:xfrm>
            <a:off x="3198583" y="1436951"/>
            <a:ext cx="2602924" cy="2602924"/>
          </a:xfrm>
        </p:spPr>
      </p:pic>
      <p:cxnSp>
        <p:nvCxnSpPr>
          <p:cNvPr id="26" name="Raven povezovalnik 25" descr="Prva razdelilna črta na diapozitivu">
            <a:extLst>
              <a:ext uri="{FF2B5EF4-FFF2-40B4-BE49-F238E27FC236}">
                <a16:creationId xmlns:a16="http://schemas.microsoft.com/office/drawing/2014/main" id="{52BF77C5-A7CF-41B3-839E-3BF2943DD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469719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en povezovalnik 26" descr="Druga razdelilna črta na diapozitivu">
            <a:extLst>
              <a:ext uri="{FF2B5EF4-FFF2-40B4-BE49-F238E27FC236}">
                <a16:creationId xmlns:a16="http://schemas.microsoft.com/office/drawing/2014/main" id="{4C7F0FBB-8F7E-4809-AA84-4F77D1164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5681538" y="2382407"/>
            <a:ext cx="0" cy="111562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avokotnik 24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44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1800" spc="75" dirty="0"/>
              <a:t>THE IMPORTANCE OF COEXISTENCE BETWEEN FUNGI AND PLANTS</a:t>
            </a:r>
            <a:endParaRPr lang="sl-SI" sz="18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better and more even plant growth,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 </a:t>
            </a:r>
            <a:r>
              <a:rPr lang="en-US" sz="2000" dirty="0">
                <a:solidFill>
                  <a:schemeClr val="bg1"/>
                </a:solidFill>
              </a:rPr>
              <a:t>healthier and denser root system,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larger </a:t>
            </a:r>
            <a:r>
              <a:rPr lang="en-US" sz="2000" dirty="0">
                <a:solidFill>
                  <a:schemeClr val="bg1"/>
                </a:solidFill>
              </a:rPr>
              <a:t>and more numerous crops and flowers,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greater </a:t>
            </a:r>
            <a:r>
              <a:rPr lang="en-US" sz="2000" dirty="0">
                <a:solidFill>
                  <a:schemeClr val="bg1"/>
                </a:solidFill>
              </a:rPr>
              <a:t>drought resistance,</a:t>
            </a:r>
          </a:p>
          <a:p>
            <a:pPr marL="600075" lvl="1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lesser </a:t>
            </a:r>
            <a:r>
              <a:rPr lang="en-US" sz="2000" dirty="0">
                <a:solidFill>
                  <a:schemeClr val="bg1"/>
                </a:solidFill>
              </a:rPr>
              <a:t>need for watering and fertilizing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7</a:t>
            </a:fld>
            <a:endParaRPr lang="sl-SI" dirty="0"/>
          </a:p>
        </p:txBody>
      </p:sp>
      <p:pic>
        <p:nvPicPr>
          <p:cNvPr id="30" name="Označba mesta za sliko 6">
            <a:extLst>
              <a:ext uri="{FF2B5EF4-FFF2-40B4-BE49-F238E27FC236}">
                <a16:creationId xmlns:a16="http://schemas.microsoft.com/office/drawing/2014/main" id="{3C93D08A-A6C3-0E48-9CD7-3960B2A050BE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 b="37779"/>
          <a:stretch/>
        </p:blipFill>
        <p:spPr>
          <a:xfrm>
            <a:off x="123973" y="135426"/>
            <a:ext cx="8822304" cy="3188132"/>
          </a:xfrm>
        </p:spPr>
      </p:pic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6465882" y="4596121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7947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277" y="481850"/>
            <a:ext cx="8505000" cy="432000"/>
          </a:xfrm>
        </p:spPr>
        <p:txBody>
          <a:bodyPr rtlCol="0"/>
          <a:lstStyle/>
          <a:p>
            <a:pPr rtl="0"/>
            <a:r>
              <a:rPr lang="sl-SI" dirty="0" smtClean="0"/>
              <a:t>PARTS OF A MUSHROOM</a:t>
            </a:r>
            <a:endParaRPr lang="sl-SI" dirty="0"/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8</a:t>
            </a:fld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53"/>
          <a:stretch/>
        </p:blipFill>
        <p:spPr>
          <a:xfrm>
            <a:off x="2819367" y="1306661"/>
            <a:ext cx="3437466" cy="4885339"/>
          </a:xfrm>
          <a:prstGeom prst="rect">
            <a:avLst/>
          </a:prstGeom>
        </p:spPr>
      </p:pic>
      <p:cxnSp>
        <p:nvCxnSpPr>
          <p:cNvPr id="11" name="Raven puščični povezovalnik 10"/>
          <p:cNvCxnSpPr/>
          <p:nvPr/>
        </p:nvCxnSpPr>
        <p:spPr>
          <a:xfrm>
            <a:off x="6163733" y="2389917"/>
            <a:ext cx="584759" cy="28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6026725" y="3498573"/>
            <a:ext cx="529310" cy="5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V="1">
            <a:off x="6053667" y="4610104"/>
            <a:ext cx="787400" cy="1058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Raven puščični povezovalnik 17"/>
          <p:cNvCxnSpPr/>
          <p:nvPr/>
        </p:nvCxnSpPr>
        <p:spPr>
          <a:xfrm flipH="1">
            <a:off x="2040467" y="2217229"/>
            <a:ext cx="1828800" cy="507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3324477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MUSHROOM</a:t>
            </a:r>
            <a:endParaRPr lang="sl-SI" sz="2000" b="1" dirty="0"/>
          </a:p>
        </p:txBody>
      </p:sp>
      <p:sp>
        <p:nvSpPr>
          <p:cNvPr id="2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934199" y="4507266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MYCELLUM</a:t>
            </a:r>
            <a:endParaRPr lang="sl-SI" sz="2000" b="1" dirty="0"/>
          </a:p>
        </p:txBody>
      </p:sp>
      <p:sp>
        <p:nvSpPr>
          <p:cNvPr id="3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6848810" y="2267948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FUNGUS</a:t>
            </a:r>
            <a:endParaRPr lang="sl-SI" sz="2000" b="1" dirty="0"/>
          </a:p>
        </p:txBody>
      </p:sp>
      <p:cxnSp>
        <p:nvCxnSpPr>
          <p:cNvPr id="35" name="Raven puščični povezovalnik 34"/>
          <p:cNvCxnSpPr/>
          <p:nvPr/>
        </p:nvCxnSpPr>
        <p:spPr>
          <a:xfrm flipH="1">
            <a:off x="2142067" y="3021563"/>
            <a:ext cx="1895843" cy="111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Raven puščični povezovalnik 35"/>
          <p:cNvCxnSpPr/>
          <p:nvPr/>
        </p:nvCxnSpPr>
        <p:spPr>
          <a:xfrm flipH="1">
            <a:off x="2040467" y="4822005"/>
            <a:ext cx="2113732" cy="251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Raven puščični povezovalnik 36"/>
          <p:cNvCxnSpPr/>
          <p:nvPr/>
        </p:nvCxnSpPr>
        <p:spPr>
          <a:xfrm flipH="1">
            <a:off x="1808241" y="3570458"/>
            <a:ext cx="2329715" cy="2191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821267" y="2108972"/>
            <a:ext cx="1897782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CAP</a:t>
            </a:r>
            <a:endParaRPr lang="sl-SI" sz="2000" b="1" dirty="0"/>
          </a:p>
        </p:txBody>
      </p:sp>
      <p:sp>
        <p:nvSpPr>
          <p:cNvPr id="40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773693" y="3016766"/>
            <a:ext cx="572990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GILLS</a:t>
            </a:r>
            <a:endParaRPr lang="sl-SI" sz="2000" b="1" dirty="0"/>
          </a:p>
        </p:txBody>
      </p:sp>
      <p:sp>
        <p:nvSpPr>
          <p:cNvPr id="41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067242" y="3631879"/>
            <a:ext cx="2097467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STEM</a:t>
            </a:r>
            <a:endParaRPr lang="sl-SI" sz="2000" b="1" dirty="0"/>
          </a:p>
        </p:txBody>
      </p:sp>
      <p:sp>
        <p:nvSpPr>
          <p:cNvPr id="44" name="Označba mesta za vsebino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 txBox="1">
            <a:spLocks/>
          </p:cNvSpPr>
          <p:nvPr/>
        </p:nvSpPr>
        <p:spPr>
          <a:xfrm>
            <a:off x="1211271" y="4947872"/>
            <a:ext cx="981026" cy="4651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0025" indent="-20002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7194" indent="-207169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721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7244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07269" indent="-20002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b="1" dirty="0" smtClean="0"/>
              <a:t>HYPHAE</a:t>
            </a:r>
            <a:endParaRPr lang="sl-SI" sz="2000" b="1" dirty="0"/>
          </a:p>
        </p:txBody>
      </p:sp>
      <p:sp>
        <p:nvSpPr>
          <p:cNvPr id="46" name="Pravokotnik 45"/>
          <p:cNvSpPr/>
          <p:nvPr/>
        </p:nvSpPr>
        <p:spPr>
          <a:xfrm>
            <a:off x="6705600" y="6248400"/>
            <a:ext cx="1777364" cy="16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ravokotnik 30"/>
          <p:cNvSpPr/>
          <p:nvPr/>
        </p:nvSpPr>
        <p:spPr>
          <a:xfrm>
            <a:off x="6769329" y="5571087"/>
            <a:ext cx="1713635" cy="22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80" y="3304927"/>
            <a:ext cx="8836197" cy="613766"/>
          </a:xfrm>
        </p:spPr>
        <p:txBody>
          <a:bodyPr rtlCol="0"/>
          <a:lstStyle/>
          <a:p>
            <a:pPr algn="l"/>
            <a:r>
              <a:rPr lang="sl-SI" sz="2100" spc="75" dirty="0" smtClean="0"/>
              <a:t>  </a:t>
            </a:r>
            <a:r>
              <a:rPr lang="en-US" sz="1800" spc="75" dirty="0" smtClean="0"/>
              <a:t>THE </a:t>
            </a:r>
            <a:r>
              <a:rPr lang="en-US" sz="1800" spc="75" dirty="0"/>
              <a:t>IMPORTANCE OF COEXISTENCE BETWEEN FUNGI AND PLANTS</a:t>
            </a:r>
            <a:endParaRPr lang="sl-SI" sz="1800" spc="75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80" y="3996267"/>
            <a:ext cx="8836197" cy="2766482"/>
          </a:xfrm>
        </p:spPr>
        <p:txBody>
          <a:bodyPr rtlCol="0"/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Yeasts </a:t>
            </a:r>
            <a:r>
              <a:rPr lang="en-US" sz="1800" dirty="0"/>
              <a:t>are unicellular fungi.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They </a:t>
            </a:r>
            <a:r>
              <a:rPr lang="en-US" sz="1800" dirty="0"/>
              <a:t>are important in the production of alcoholic beverages, beer and the baking of bread.</a:t>
            </a: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In </a:t>
            </a:r>
            <a:r>
              <a:rPr lang="en-US" sz="1800" dirty="0"/>
              <a:t>conditions without oxygen, they enable the course of ALCOHOLIC FERTILIZATION, in which sugar is converted into alcohol and carbon dioxide. Carbon dioxide causes the dough to rise.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Under </a:t>
            </a:r>
            <a:r>
              <a:rPr lang="en-US" sz="1800" dirty="0"/>
              <a:t>conditions with oxygen, they perform cellular respiration.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9</a:t>
            </a:fld>
            <a:endParaRPr lang="sl-SI" dirty="0"/>
          </a:p>
        </p:txBody>
      </p:sp>
      <p:grpSp>
        <p:nvGrpSpPr>
          <p:cNvPr id="46" name="Skupina 45" title="skupina trikotnikov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7396620" y="3509812"/>
            <a:ext cx="1387657" cy="1436996"/>
            <a:chOff x="9862160" y="831132"/>
            <a:chExt cx="1850209" cy="1915995"/>
          </a:xfrm>
        </p:grpSpPr>
        <p:sp>
          <p:nvSpPr>
            <p:cNvPr id="16" name="Prostoročno: Oblika 15" title="trikotniki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7" name="Prostoročno: Oblika 16" title="trikotniki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8" name="Prostoročno: Oblika 17" title="trikotniki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19" name="Prostoročno: Oblika 18" title="trikotniki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0" name="Prostoročno: Oblika 19" title="trikotniki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1" name="Prostoročno: Oblika 20" title="trikotniki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2" name="Prostoročno: Oblika 21" title="trikotniki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3" name="Prostoročno: Oblika 22" title="trikotniki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4" name="Prostoročno: Oblika 23" title="trikotniki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5" name="Prostoročno: Oblika 24" title="trikotniki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6" name="Prostoročno: Oblika 25" title="trikotniki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7" name="Prostoročno: Oblika 26" title="trikotniki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8" name="Prostoročno: Oblika 27" title="trikotniki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  <p:sp>
          <p:nvSpPr>
            <p:cNvPr id="29" name="Prostoročno: Oblika 28" title="trikotniki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sl-SI" sz="1350" dirty="0"/>
            </a:p>
          </p:txBody>
        </p:sp>
      </p:grp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18" b="12548"/>
          <a:stretch/>
        </p:blipFill>
        <p:spPr>
          <a:xfrm>
            <a:off x="129628" y="203200"/>
            <a:ext cx="8816649" cy="296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o meri 3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FFFFFF"/>
      </a:hlink>
      <a:folHlink>
        <a:srgbClr val="FFFFFF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720_TF16411175.potx" id="{49A710C6-243A-42B6-A5C4-FA7E4D59512E}" vid="{EC303CD6-864B-49E2-B763-628A659EC03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Diaprojekcija na zaslonu (4:3)</PresentationFormat>
  <Paragraphs>104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Times New Roman</vt:lpstr>
      <vt:lpstr>Officeova tema</vt:lpstr>
      <vt:lpstr>FUNGI</vt:lpstr>
      <vt:lpstr> FUNGI</vt:lpstr>
      <vt:lpstr> FUNGI CELL STRUCTURE</vt:lpstr>
      <vt:lpstr>FUNGI GROW EVERYWHERE…</vt:lpstr>
      <vt:lpstr>FUNGI</vt:lpstr>
      <vt:lpstr>According to principles of nutrition, we distinguish:</vt:lpstr>
      <vt:lpstr>  THE IMPORTANCE OF COEXISTENCE BETWEEN FUNGI AND PLANTS</vt:lpstr>
      <vt:lpstr>PARTS OF A MUSHROOM</vt:lpstr>
      <vt:lpstr>  THE IMPORTANCE OF COEXISTENCE BETWEEN FUNGI AND PLANTS</vt:lpstr>
      <vt:lpstr>  USE</vt:lpstr>
      <vt:lpstr>  USE</vt:lpstr>
      <vt:lpstr>  USE</vt:lpstr>
      <vt:lpstr>  USE</vt:lpstr>
      <vt:lpstr>  EXAMPLES: porcini, chanterelle, fly agaric, death cap, parasol mushroom</vt:lpstr>
      <vt:lpstr>PowerPointova predstavitev</vt:lpstr>
      <vt:lpstr>    WRITTEN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2020-11-02T07:29:54Z</dcterms:created>
  <dcterms:modified xsi:type="dcterms:W3CDTF">2020-11-26T08:26:15Z</dcterms:modified>
</cp:coreProperties>
</file>