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FF6"/>
    <a:srgbClr val="123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9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7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3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3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7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5168669-A0B6-4763-BF5E-32A6D4ABE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F9175-A6AE-4CD0-B049-46F7F645B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478932"/>
            <a:ext cx="6894576" cy="1572768"/>
          </a:xfrm>
        </p:spPr>
        <p:txBody>
          <a:bodyPr>
            <a:normAutofit/>
          </a:bodyPr>
          <a:lstStyle/>
          <a:p>
            <a:r>
              <a:rPr lang="es-ES"/>
              <a:t>     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3833E1B1-6167-4A9F-A3F1-27B5B490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2521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6F59"/>
          </a:solidFill>
          <a:ln w="38100" cap="rnd">
            <a:solidFill>
              <a:srgbClr val="C66F5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3" descr="Tinta y acuarela líquida">
            <a:extLst>
              <a:ext uri="{FF2B5EF4-FFF2-40B4-BE49-F238E27FC236}">
                <a16:creationId xmlns:a16="http://schemas.microsoft.com/office/drawing/2014/main" id="{CAEE86DE-6094-447E-9EC2-990E7BF71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7" b="-3"/>
          <a:stretch/>
        </p:blipFill>
        <p:spPr>
          <a:xfrm>
            <a:off x="-374319" y="-578553"/>
            <a:ext cx="12937590" cy="8015106"/>
          </a:xfrm>
          <a:custGeom>
            <a:avLst/>
            <a:gdLst/>
            <a:ahLst/>
            <a:cxnLst/>
            <a:rect l="l" t="t" r="r" b="b"/>
            <a:pathLst>
              <a:path w="4026131" h="2494272">
                <a:moveTo>
                  <a:pt x="2377462" y="4"/>
                </a:moveTo>
                <a:cubicBezTo>
                  <a:pt x="2422141" y="-80"/>
                  <a:pt x="2466831" y="1185"/>
                  <a:pt x="2511520" y="4513"/>
                </a:cubicBezTo>
                <a:cubicBezTo>
                  <a:pt x="2661984" y="18159"/>
                  <a:pt x="2813148" y="21488"/>
                  <a:pt x="2964033" y="14498"/>
                </a:cubicBezTo>
                <a:cubicBezTo>
                  <a:pt x="3085282" y="5805"/>
                  <a:pt x="3206901" y="4287"/>
                  <a:pt x="3328316" y="9972"/>
                </a:cubicBezTo>
                <a:cubicBezTo>
                  <a:pt x="3441444" y="16762"/>
                  <a:pt x="3554572" y="23684"/>
                  <a:pt x="3668083" y="19690"/>
                </a:cubicBezTo>
                <a:cubicBezTo>
                  <a:pt x="3713282" y="18093"/>
                  <a:pt x="3757844" y="16096"/>
                  <a:pt x="3802662" y="13433"/>
                </a:cubicBezTo>
                <a:cubicBezTo>
                  <a:pt x="3843885" y="9806"/>
                  <a:pt x="3885220" y="8092"/>
                  <a:pt x="3926544" y="8291"/>
                </a:cubicBezTo>
                <a:lnTo>
                  <a:pt x="4026131" y="13390"/>
                </a:lnTo>
                <a:lnTo>
                  <a:pt x="4026131" y="2494272"/>
                </a:lnTo>
                <a:lnTo>
                  <a:pt x="10281" y="2494272"/>
                </a:lnTo>
                <a:lnTo>
                  <a:pt x="23416" y="2297490"/>
                </a:lnTo>
                <a:cubicBezTo>
                  <a:pt x="25789" y="2226367"/>
                  <a:pt x="25795" y="2155166"/>
                  <a:pt x="23432" y="2084006"/>
                </a:cubicBezTo>
                <a:cubicBezTo>
                  <a:pt x="13519" y="1842381"/>
                  <a:pt x="9580" y="1600579"/>
                  <a:pt x="11612" y="1358612"/>
                </a:cubicBezTo>
                <a:cubicBezTo>
                  <a:pt x="13137" y="1187811"/>
                  <a:pt x="13900" y="1016882"/>
                  <a:pt x="6020" y="846463"/>
                </a:cubicBezTo>
                <a:cubicBezTo>
                  <a:pt x="938" y="737553"/>
                  <a:pt x="-3892" y="629151"/>
                  <a:pt x="4750" y="520621"/>
                </a:cubicBezTo>
                <a:cubicBezTo>
                  <a:pt x="12521" y="433010"/>
                  <a:pt x="16801" y="345157"/>
                  <a:pt x="17585" y="257272"/>
                </a:cubicBezTo>
                <a:lnTo>
                  <a:pt x="10032" y="12516"/>
                </a:lnTo>
                <a:lnTo>
                  <a:pt x="133406" y="7975"/>
                </a:lnTo>
                <a:cubicBezTo>
                  <a:pt x="278147" y="-159"/>
                  <a:pt x="423274" y="3223"/>
                  <a:pt x="567531" y="18093"/>
                </a:cubicBezTo>
                <a:cubicBezTo>
                  <a:pt x="669589" y="25934"/>
                  <a:pt x="772106" y="24683"/>
                  <a:pt x="873972" y="14365"/>
                </a:cubicBezTo>
                <a:cubicBezTo>
                  <a:pt x="1060902" y="-1744"/>
                  <a:pt x="1247448" y="11170"/>
                  <a:pt x="1433995" y="22087"/>
                </a:cubicBezTo>
                <a:cubicBezTo>
                  <a:pt x="1614668" y="32736"/>
                  <a:pt x="1795214" y="24882"/>
                  <a:pt x="1975886" y="17826"/>
                </a:cubicBezTo>
                <a:cubicBezTo>
                  <a:pt x="2109476" y="12635"/>
                  <a:pt x="2243424" y="253"/>
                  <a:pt x="2377462" y="4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ACE5A8-EE79-42EE-A4D4-FD3A7C9CC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709" y="655669"/>
            <a:ext cx="6894576" cy="356616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LEILA SLIMANI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BD36FF-BC1E-493C-87E7-761491FF1AD1}"/>
              </a:ext>
            </a:extLst>
          </p:cNvPr>
          <p:cNvSpPr txBox="1"/>
          <p:nvPr/>
        </p:nvSpPr>
        <p:spPr>
          <a:xfrm>
            <a:off x="976934" y="1235947"/>
            <a:ext cx="6063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>
                <a:latin typeface="+mj-lt"/>
              </a:rPr>
              <a:t>LEILA SLIMANI</a:t>
            </a:r>
          </a:p>
        </p:txBody>
      </p:sp>
      <p:sp>
        <p:nvSpPr>
          <p:cNvPr id="23" name="Signo menos 22">
            <a:extLst>
              <a:ext uri="{FF2B5EF4-FFF2-40B4-BE49-F238E27FC236}">
                <a16:creationId xmlns:a16="http://schemas.microsoft.com/office/drawing/2014/main" id="{7CCC9887-1A3C-472A-AD4F-91D7B226DC55}"/>
              </a:ext>
            </a:extLst>
          </p:cNvPr>
          <p:cNvSpPr/>
          <p:nvPr/>
        </p:nvSpPr>
        <p:spPr>
          <a:xfrm>
            <a:off x="498389" y="4021579"/>
            <a:ext cx="6063175" cy="71539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2E63117-E738-4696-B7C8-A18857026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15067" r="17645" b="50964"/>
          <a:stretch/>
        </p:blipFill>
        <p:spPr>
          <a:xfrm>
            <a:off x="5994649" y="506826"/>
            <a:ext cx="1959795" cy="2329595"/>
          </a:xfrm>
          <a:prstGeom prst="rect">
            <a:avLst/>
          </a:prstGeom>
        </p:spPr>
      </p:pic>
      <p:pic>
        <p:nvPicPr>
          <p:cNvPr id="42" name="Imagen 41" descr="Diagrama&#10;&#10;Descripción generada automáticamente">
            <a:extLst>
              <a:ext uri="{FF2B5EF4-FFF2-40B4-BE49-F238E27FC236}">
                <a16:creationId xmlns:a16="http://schemas.microsoft.com/office/drawing/2014/main" id="{D092A938-61DF-448E-AA16-9E62B19EB8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6731" r="10716" b="38839"/>
          <a:stretch/>
        </p:blipFill>
        <p:spPr>
          <a:xfrm>
            <a:off x="10134948" y="657381"/>
            <a:ext cx="1842276" cy="2315122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0987966-C06A-4313-899D-DC5E8FCC8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804" y="3989960"/>
            <a:ext cx="2714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AB8B23-3487-4AF7-8E9E-1CA6AF6E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7200"/>
              <a:t>Biographie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66F59"/>
          </a:solidFill>
          <a:ln w="38100" cap="rnd">
            <a:solidFill>
              <a:srgbClr val="C66F5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DF05EF-A150-4E81-87D1-86BBA405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0" i="0" dirty="0">
                <a:effectLst/>
                <a:latin typeface="Source Sans Pro" panose="020B0503030403020204" pitchFamily="34" charset="0"/>
              </a:rPr>
              <a:t>Elle est née le </a:t>
            </a:r>
            <a:r>
              <a:rPr lang="fr-FR" sz="2200" b="1" i="0" dirty="0">
                <a:latin typeface="Source Sans Pro" panose="020B0503030403020204" pitchFamily="34" charset="0"/>
              </a:rPr>
              <a:t>3 octobre 1981 </a:t>
            </a:r>
            <a:r>
              <a:rPr lang="fr-FR" sz="2200" b="0" i="0" dirty="0">
                <a:effectLst/>
                <a:latin typeface="Source Sans Pro" panose="020B0503030403020204" pitchFamily="34" charset="0"/>
              </a:rPr>
              <a:t>au 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Maroc</a:t>
            </a:r>
            <a:r>
              <a:rPr lang="fr-FR" sz="2200" b="0" i="0" dirty="0">
                <a:effectLst/>
                <a:latin typeface="Source Sans Pro" panose="020B0503030403020204" pitchFamily="34" charset="0"/>
              </a:rPr>
              <a:t>,  c'est dire, elle a 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39 ans.</a:t>
            </a: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0" i="0" dirty="0">
                <a:effectLst/>
                <a:latin typeface="Source Sans Pro" panose="020B0503030403020204" pitchFamily="34" charset="0"/>
              </a:rPr>
              <a:t>Elle est 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journaliste</a:t>
            </a:r>
            <a:r>
              <a:rPr lang="fr-FR" sz="2200" b="0" i="0" dirty="0">
                <a:effectLst/>
                <a:latin typeface="Source Sans Pro" panose="020B0503030403020204" pitchFamily="34" charset="0"/>
              </a:rPr>
              <a:t> et 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écrivain</a:t>
            </a:r>
            <a:r>
              <a:rPr lang="fr-FR" sz="22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fr-FR" sz="2200" b="1" dirty="0">
                <a:effectLst/>
                <a:latin typeface="Source Sans Pro" panose="020B0503030403020204" pitchFamily="34" charset="0"/>
              </a:rPr>
              <a:t>franco-</a:t>
            </a:r>
            <a:r>
              <a:rPr lang="fr-FR" sz="2200" b="1" dirty="0" err="1">
                <a:effectLst/>
                <a:latin typeface="Source Sans Pro" panose="020B0503030403020204" pitchFamily="34" charset="0"/>
              </a:rPr>
              <a:t>marroquine</a:t>
            </a:r>
            <a:r>
              <a:rPr lang="fr-FR" sz="2200" b="1" dirty="0">
                <a:effectLst/>
                <a:latin typeface="Source Sans Pro" panose="020B0503030403020204" pitchFamily="34" charset="0"/>
              </a:rPr>
              <a:t>.</a:t>
            </a:r>
          </a:p>
          <a:p>
            <a:pPr fontAlgn="base">
              <a:lnSpc>
                <a:spcPct val="100000"/>
              </a:lnSpc>
            </a:pPr>
            <a:r>
              <a:rPr lang="fr-FR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Elle se consacre à l’écriture de romans appartenant à la </a:t>
            </a:r>
            <a:r>
              <a:rPr lang="fr-FR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littérature Français contemporaine</a:t>
            </a:r>
            <a:r>
              <a:rPr lang="fr-FR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fr-FR" sz="2200" b="0" i="0" dirty="0">
              <a:effectLst/>
              <a:latin typeface="Source Sans Pro" panose="020B0503030403020204" pitchFamily="34" charset="0"/>
            </a:endParaRP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0" i="0" dirty="0">
                <a:effectLst/>
                <a:latin typeface="Source Sans Pro" panose="020B0503030403020204" pitchFamily="34" charset="0"/>
              </a:rPr>
              <a:t>En 1999, elle se rend à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 Paris </a:t>
            </a:r>
            <a:r>
              <a:rPr lang="fr-FR" sz="2200" b="0" i="0" dirty="0">
                <a:effectLst/>
                <a:latin typeface="Source Sans Pro" panose="020B0503030403020204" pitchFamily="34" charset="0"/>
              </a:rPr>
              <a:t>où elle est diplômée de 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l’Institut d’Études Politiques de Paris.</a:t>
            </a: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0" i="0" dirty="0">
                <a:effectLst/>
                <a:latin typeface="Source Sans Pro" panose="020B0503030403020204" pitchFamily="34" charset="0"/>
              </a:rPr>
              <a:t>Elle a essayé de devenir 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actrice</a:t>
            </a:r>
            <a:r>
              <a:rPr lang="fr-FR" sz="2200" b="0" i="0" dirty="0">
                <a:effectLst/>
                <a:latin typeface="Source Sans Pro" panose="020B0503030403020204" pitchFamily="34" charset="0"/>
              </a:rPr>
              <a:t>, mais décide finalement de terminer ses études 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à l’Europe Business </a:t>
            </a:r>
            <a:r>
              <a:rPr lang="fr-FR" sz="2200" b="1" i="0" dirty="0" err="1">
                <a:effectLst/>
                <a:latin typeface="Source Sans Pro" panose="020B0503030403020204" pitchFamily="34" charset="0"/>
              </a:rPr>
              <a:t>School</a:t>
            </a:r>
            <a:r>
              <a:rPr lang="fr-FR" sz="2200" b="1" i="0" dirty="0">
                <a:effectLst/>
                <a:latin typeface="Source Sans Pro" panose="020B0503030403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s-ES" sz="2200" dirty="0"/>
          </a:p>
        </p:txBody>
      </p:sp>
      <p:pic>
        <p:nvPicPr>
          <p:cNvPr id="5" name="Imagen 4" descr="Una mujer sonriendo&#10;&#10;Descripción generada automáticamente">
            <a:extLst>
              <a:ext uri="{FF2B5EF4-FFF2-40B4-BE49-F238E27FC236}">
                <a16:creationId xmlns:a16="http://schemas.microsoft.com/office/drawing/2014/main" id="{6DAA49D2-49C4-45C1-8DD3-851A423E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r="4596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39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2E59424-33E1-4F37-8425-9F1139219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94F8A0-A600-40AB-84BE-03637A1D7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745565" y="-4745565"/>
            <a:ext cx="2700870" cy="12192000"/>
          </a:xfrm>
          <a:custGeom>
            <a:avLst/>
            <a:gdLst>
              <a:gd name="connsiteX0" fmla="*/ 0 w 2700870"/>
              <a:gd name="connsiteY0" fmla="*/ 0 h 12192000"/>
              <a:gd name="connsiteX1" fmla="*/ 0 w 2700870"/>
              <a:gd name="connsiteY1" fmla="*/ 12192000 h 12192000"/>
              <a:gd name="connsiteX2" fmla="*/ 2661694 w 2700870"/>
              <a:gd name="connsiteY2" fmla="*/ 12192000 h 12192000"/>
              <a:gd name="connsiteX3" fmla="*/ 2632716 w 2700870"/>
              <a:gd name="connsiteY3" fmla="*/ 11941855 h 12192000"/>
              <a:gd name="connsiteX4" fmla="*/ 2605238 w 2700870"/>
              <a:gd name="connsiteY4" fmla="*/ 10895781 h 12192000"/>
              <a:gd name="connsiteX5" fmla="*/ 2672927 w 2700870"/>
              <a:gd name="connsiteY5" fmla="*/ 9729981 h 12192000"/>
              <a:gd name="connsiteX6" fmla="*/ 2672927 w 2700870"/>
              <a:gd name="connsiteY6" fmla="*/ 9349685 h 12192000"/>
              <a:gd name="connsiteX7" fmla="*/ 2665256 w 2700870"/>
              <a:gd name="connsiteY7" fmla="*/ 8947869 h 12192000"/>
              <a:gd name="connsiteX8" fmla="*/ 2666835 w 2700870"/>
              <a:gd name="connsiteY8" fmla="*/ 7719557 h 12192000"/>
              <a:gd name="connsiteX9" fmla="*/ 2648109 w 2700870"/>
              <a:gd name="connsiteY9" fmla="*/ 6285351 h 12192000"/>
              <a:gd name="connsiteX10" fmla="*/ 2672476 w 2700870"/>
              <a:gd name="connsiteY10" fmla="*/ 5314115 h 12192000"/>
              <a:gd name="connsiteX11" fmla="*/ 2662774 w 2700870"/>
              <a:gd name="connsiteY11" fmla="*/ 4956020 h 12192000"/>
              <a:gd name="connsiteX12" fmla="*/ 2679020 w 2700870"/>
              <a:gd name="connsiteY12" fmla="*/ 4142653 h 12192000"/>
              <a:gd name="connsiteX13" fmla="*/ 2681951 w 2700870"/>
              <a:gd name="connsiteY13" fmla="*/ 3198141 h 12192000"/>
              <a:gd name="connsiteX14" fmla="*/ 2632541 w 2700870"/>
              <a:gd name="connsiteY14" fmla="*/ 1982283 h 12192000"/>
              <a:gd name="connsiteX15" fmla="*/ 2667512 w 2700870"/>
              <a:gd name="connsiteY15" fmla="*/ 1445702 h 12192000"/>
              <a:gd name="connsiteX16" fmla="*/ 2660518 w 2700870"/>
              <a:gd name="connsiteY16" fmla="*/ 750797 h 12192000"/>
              <a:gd name="connsiteX17" fmla="*/ 2651539 w 2700870"/>
              <a:gd name="connsiteY17" fmla="*/ 168769 h 12192000"/>
              <a:gd name="connsiteX18" fmla="*/ 2668618 w 2700870"/>
              <a:gd name="connsiteY18" fmla="*/ 0 h 12192000"/>
              <a:gd name="connsiteX19" fmla="*/ 781493 w 2700870"/>
              <a:gd name="connsiteY19" fmla="*/ 0 h 12192000"/>
              <a:gd name="connsiteX20" fmla="*/ 409569 w 2700870"/>
              <a:gd name="connsiteY20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0870" h="12192000">
                <a:moveTo>
                  <a:pt x="0" y="0"/>
                </a:moveTo>
                <a:lnTo>
                  <a:pt x="0" y="12192000"/>
                </a:lnTo>
                <a:lnTo>
                  <a:pt x="2661694" y="12192000"/>
                </a:lnTo>
                <a:lnTo>
                  <a:pt x="2632716" y="11941855"/>
                </a:lnTo>
                <a:cubicBezTo>
                  <a:pt x="2602362" y="11594183"/>
                  <a:pt x="2599485" y="11245047"/>
                  <a:pt x="2605238" y="10895781"/>
                </a:cubicBezTo>
                <a:cubicBezTo>
                  <a:pt x="2611558" y="10506425"/>
                  <a:pt x="2629380" y="10117297"/>
                  <a:pt x="2672927" y="9729981"/>
                </a:cubicBezTo>
                <a:cubicBezTo>
                  <a:pt x="2684548" y="9603480"/>
                  <a:pt x="2684548" y="9476187"/>
                  <a:pt x="2672927" y="9349685"/>
                </a:cubicBezTo>
                <a:cubicBezTo>
                  <a:pt x="2663496" y="9215958"/>
                  <a:pt x="2660924" y="9081848"/>
                  <a:pt x="2665256" y="8947869"/>
                </a:cubicBezTo>
                <a:cubicBezTo>
                  <a:pt x="2678116" y="8538360"/>
                  <a:pt x="2648559" y="8128618"/>
                  <a:pt x="2666835" y="7719557"/>
                </a:cubicBezTo>
                <a:cubicBezTo>
                  <a:pt x="2688269" y="7240958"/>
                  <a:pt x="2663226" y="6763493"/>
                  <a:pt x="2648109" y="6285351"/>
                </a:cubicBezTo>
                <a:cubicBezTo>
                  <a:pt x="2637956" y="5961455"/>
                  <a:pt x="2631636" y="5637330"/>
                  <a:pt x="2672476" y="5314115"/>
                </a:cubicBezTo>
                <a:cubicBezTo>
                  <a:pt x="2687594" y="5195204"/>
                  <a:pt x="2674732" y="5074932"/>
                  <a:pt x="2662774" y="4956020"/>
                </a:cubicBezTo>
                <a:cubicBezTo>
                  <a:pt x="2635699" y="4683988"/>
                  <a:pt x="2650591" y="4413093"/>
                  <a:pt x="2679020" y="4142653"/>
                </a:cubicBezTo>
                <a:cubicBezTo>
                  <a:pt x="2712412" y="3827814"/>
                  <a:pt x="2702710" y="3513204"/>
                  <a:pt x="2681951" y="3198141"/>
                </a:cubicBezTo>
                <a:cubicBezTo>
                  <a:pt x="2655103" y="2793383"/>
                  <a:pt x="2621257" y="2389987"/>
                  <a:pt x="2632541" y="1982283"/>
                </a:cubicBezTo>
                <a:cubicBezTo>
                  <a:pt x="2637279" y="1803119"/>
                  <a:pt x="2653299" y="1624412"/>
                  <a:pt x="2667512" y="1445702"/>
                </a:cubicBezTo>
                <a:cubicBezTo>
                  <a:pt x="2682111" y="1214217"/>
                  <a:pt x="2679764" y="981948"/>
                  <a:pt x="2660518" y="750797"/>
                </a:cubicBezTo>
                <a:cubicBezTo>
                  <a:pt x="2647658" y="556628"/>
                  <a:pt x="2639366" y="362460"/>
                  <a:pt x="2651539" y="168769"/>
                </a:cubicBezTo>
                <a:lnTo>
                  <a:pt x="2668618" y="0"/>
                </a:lnTo>
                <a:lnTo>
                  <a:pt x="781493" y="0"/>
                </a:lnTo>
                <a:lnTo>
                  <a:pt x="409569" y="0"/>
                </a:lnTo>
                <a:close/>
              </a:path>
            </a:pathLst>
          </a:custGeom>
          <a:solidFill>
            <a:srgbClr val="0D7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49173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igno menos 10">
            <a:extLst>
              <a:ext uri="{FF2B5EF4-FFF2-40B4-BE49-F238E27FC236}">
                <a16:creationId xmlns:a16="http://schemas.microsoft.com/office/drawing/2014/main" id="{E04D66D6-9D7A-4474-8B4D-60633B6E3FB1}"/>
              </a:ext>
            </a:extLst>
          </p:cNvPr>
          <p:cNvSpPr/>
          <p:nvPr/>
        </p:nvSpPr>
        <p:spPr>
          <a:xfrm>
            <a:off x="4024414" y="-2095075"/>
            <a:ext cx="575060" cy="7288695"/>
          </a:xfrm>
          <a:prstGeom prst="mathMinus">
            <a:avLst/>
          </a:prstGeom>
          <a:solidFill>
            <a:srgbClr val="0D7FF6"/>
          </a:solidFill>
          <a:ln>
            <a:solidFill>
              <a:srgbClr val="0D7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1FA0558-0949-4C44-9524-B656C302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186" y="2710240"/>
            <a:ext cx="2347139" cy="3673784"/>
          </a:xfrm>
          <a:prstGeom prst="rect">
            <a:avLst/>
          </a:prstGeom>
        </p:spPr>
      </p:pic>
      <p:pic>
        <p:nvPicPr>
          <p:cNvPr id="4" name="Imagen 3" descr="Un periódico con la imagen de una persona&#10;&#10;Descripción generada automáticamente con confianza baja">
            <a:extLst>
              <a:ext uri="{FF2B5EF4-FFF2-40B4-BE49-F238E27FC236}">
                <a16:creationId xmlns:a16="http://schemas.microsoft.com/office/drawing/2014/main" id="{9ED5CD9F-3834-4B52-8AAD-74AF540D6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8" y="2959053"/>
            <a:ext cx="2332832" cy="311044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E7537D-AD54-445C-8E51-C046F484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788504"/>
            <a:ext cx="11640312" cy="16002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Elle a suivi un cours de création littéraire aux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Éditions Gallimard.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2008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il entre dans le magazine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Jeune Afrique 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 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2012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pour se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consacrer à l’écriture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2014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elle publie son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premier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roman, </a:t>
            </a:r>
            <a:r>
              <a:rPr lang="fr-FR" sz="20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 Dans le jardin de l’ogre », 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 en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2016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elle publie son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deuxième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roman, </a:t>
            </a:r>
            <a:r>
              <a:rPr lang="fr-FR" sz="20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 Chanson douce ».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D’autres de ses romans sont: </a:t>
            </a:r>
            <a:r>
              <a:rPr lang="fr-FR" sz="20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 Le diable est dans les détails»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et  </a:t>
            </a:r>
            <a:r>
              <a:rPr lang="fr-FR" sz="20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 Sexe et mensonges ».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2017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elle a reçu le prix or </a:t>
            </a:r>
            <a:r>
              <a:rPr lang="fr-FR" sz="20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 Out » 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sa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condamnation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la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criminalisation de l’homosexualité </a:t>
            </a:r>
            <a:r>
              <a:rPr lang="fr-FR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 Maroc et </a:t>
            </a:r>
            <a:r>
              <a:rPr lang="fr-FR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 contrôle du corps des femmes.</a:t>
            </a:r>
            <a:endParaRPr lang="es-ES" sz="2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</a:pPr>
            <a:endParaRPr lang="es-ES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Imagen 4" descr="Una persona con camisa blanca&#10;&#10;Descripción generada automáticamente">
            <a:extLst>
              <a:ext uri="{FF2B5EF4-FFF2-40B4-BE49-F238E27FC236}">
                <a16:creationId xmlns:a16="http://schemas.microsoft.com/office/drawing/2014/main" id="{2311884E-C459-4442-8E0D-3C3697EEC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886" y="3568950"/>
            <a:ext cx="2843784" cy="1890647"/>
          </a:xfrm>
          <a:prstGeom prst="rect">
            <a:avLst/>
          </a:prstGeom>
        </p:spPr>
      </p:pic>
      <p:pic>
        <p:nvPicPr>
          <p:cNvPr id="2050" name="Picture 2" descr="Ver las imágenes de origen">
            <a:extLst>
              <a:ext uri="{FF2B5EF4-FFF2-40B4-BE49-F238E27FC236}">
                <a16:creationId xmlns:a16="http://schemas.microsoft.com/office/drawing/2014/main" id="{77A3DE50-3FDA-475C-B7CD-0F38DBDC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84" y="2959053"/>
            <a:ext cx="18573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69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914990-0743-40DA-88CF-90892291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fr-FR" dirty="0">
                <a:ea typeface="Source Sans Pro" panose="020B0503030403020204" pitchFamily="34" charset="0"/>
              </a:rPr>
              <a:t>Dans le jardin de l’ogre </a:t>
            </a:r>
            <a:endParaRPr lang="es-ES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8F52"/>
          </a:solidFill>
          <a:ln w="38100" cap="rnd">
            <a:solidFill>
              <a:srgbClr val="C68F5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70571-0CE7-454A-8ACF-E164CEC4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 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thème</a:t>
            </a: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est la 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dépendance sexuelle des femmes </a:t>
            </a: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et la 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littérature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 roman s’est vendu à 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15000 exemplaires</a:t>
            </a: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au Maroc.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 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2015</a:t>
            </a: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ce roman a reçu le 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6ème Prix Littéraire de la </a:t>
            </a:r>
            <a:r>
              <a:rPr lang="fr-FR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Mamounia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s-ES" sz="2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76061D-7475-44A5-AF1E-42E77D063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58" y="1212509"/>
            <a:ext cx="1889339" cy="28844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B85526-3C37-4813-B502-238C6A544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337" y="3429000"/>
            <a:ext cx="1975874" cy="28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9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5824B8B-B231-480A-9E80-6D446D1D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3AF03E-5FC1-48B3-8CF2-01998C232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58548" y="0"/>
            <a:ext cx="7464980" cy="6858000"/>
          </a:xfrm>
          <a:custGeom>
            <a:avLst/>
            <a:gdLst>
              <a:gd name="connsiteX0" fmla="*/ 0 w 7464980"/>
              <a:gd name="connsiteY0" fmla="*/ 0 h 6858000"/>
              <a:gd name="connsiteX1" fmla="*/ 1624264 w 7464980"/>
              <a:gd name="connsiteY1" fmla="*/ 0 h 6858000"/>
              <a:gd name="connsiteX2" fmla="*/ 2171700 w 7464980"/>
              <a:gd name="connsiteY2" fmla="*/ 0 h 6858000"/>
              <a:gd name="connsiteX3" fmla="*/ 2794224 w 7464980"/>
              <a:gd name="connsiteY3" fmla="*/ 0 h 6858000"/>
              <a:gd name="connsiteX4" fmla="*/ 2860782 w 7464980"/>
              <a:gd name="connsiteY4" fmla="*/ 0 h 6858000"/>
              <a:gd name="connsiteX5" fmla="*/ 7446838 w 7464980"/>
              <a:gd name="connsiteY5" fmla="*/ 0 h 6858000"/>
              <a:gd name="connsiteX6" fmla="*/ 7437231 w 7464980"/>
              <a:gd name="connsiteY6" fmla="*/ 94814 h 6858000"/>
              <a:gd name="connsiteX7" fmla="*/ 7442282 w 7464980"/>
              <a:gd name="connsiteY7" fmla="*/ 421796 h 6858000"/>
              <a:gd name="connsiteX8" fmla="*/ 7446216 w 7464980"/>
              <a:gd name="connsiteY8" fmla="*/ 812192 h 6858000"/>
              <a:gd name="connsiteX9" fmla="*/ 7426545 w 7464980"/>
              <a:gd name="connsiteY9" fmla="*/ 1113642 h 6858000"/>
              <a:gd name="connsiteX10" fmla="*/ 7454338 w 7464980"/>
              <a:gd name="connsiteY10" fmla="*/ 1796708 h 6858000"/>
              <a:gd name="connsiteX11" fmla="*/ 7452689 w 7464980"/>
              <a:gd name="connsiteY11" fmla="*/ 2327333 h 6858000"/>
              <a:gd name="connsiteX12" fmla="*/ 7443551 w 7464980"/>
              <a:gd name="connsiteY12" fmla="*/ 2784280 h 6858000"/>
              <a:gd name="connsiteX13" fmla="*/ 7449008 w 7464980"/>
              <a:gd name="connsiteY13" fmla="*/ 2985458 h 6858000"/>
              <a:gd name="connsiteX14" fmla="*/ 7435302 w 7464980"/>
              <a:gd name="connsiteY14" fmla="*/ 3531096 h 6858000"/>
              <a:gd name="connsiteX15" fmla="*/ 7445835 w 7464980"/>
              <a:gd name="connsiteY15" fmla="*/ 4336830 h 6858000"/>
              <a:gd name="connsiteX16" fmla="*/ 7444947 w 7464980"/>
              <a:gd name="connsiteY16" fmla="*/ 5026893 h 6858000"/>
              <a:gd name="connsiteX17" fmla="*/ 7449262 w 7464980"/>
              <a:gd name="connsiteY17" fmla="*/ 5252632 h 6858000"/>
              <a:gd name="connsiteX18" fmla="*/ 7449262 w 7464980"/>
              <a:gd name="connsiteY18" fmla="*/ 5466282 h 6858000"/>
              <a:gd name="connsiteX19" fmla="*/ 7411187 w 7464980"/>
              <a:gd name="connsiteY19" fmla="*/ 6121225 h 6858000"/>
              <a:gd name="connsiteX20" fmla="*/ 7426643 w 7464980"/>
              <a:gd name="connsiteY20" fmla="*/ 6708907 h 6858000"/>
              <a:gd name="connsiteX21" fmla="*/ 7443936 w 7464980"/>
              <a:gd name="connsiteY21" fmla="*/ 6858000 h 6858000"/>
              <a:gd name="connsiteX22" fmla="*/ 2860782 w 7464980"/>
              <a:gd name="connsiteY22" fmla="*/ 6858000 h 6858000"/>
              <a:gd name="connsiteX23" fmla="*/ 2794224 w 7464980"/>
              <a:gd name="connsiteY23" fmla="*/ 6858000 h 6858000"/>
              <a:gd name="connsiteX24" fmla="*/ 2171700 w 7464980"/>
              <a:gd name="connsiteY24" fmla="*/ 6858000 h 6858000"/>
              <a:gd name="connsiteX25" fmla="*/ 1624264 w 7464980"/>
              <a:gd name="connsiteY25" fmla="*/ 6858000 h 6858000"/>
              <a:gd name="connsiteX26" fmla="*/ 0 w 746498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64980" h="6858000">
                <a:moveTo>
                  <a:pt x="0" y="0"/>
                </a:moveTo>
                <a:lnTo>
                  <a:pt x="1624264" y="0"/>
                </a:lnTo>
                <a:lnTo>
                  <a:pt x="2171700" y="0"/>
                </a:lnTo>
                <a:lnTo>
                  <a:pt x="2794224" y="0"/>
                </a:lnTo>
                <a:lnTo>
                  <a:pt x="2860782" y="0"/>
                </a:lnTo>
                <a:lnTo>
                  <a:pt x="7446838" y="0"/>
                </a:lnTo>
                <a:lnTo>
                  <a:pt x="7437231" y="94814"/>
                </a:lnTo>
                <a:cubicBezTo>
                  <a:pt x="7430384" y="203629"/>
                  <a:pt x="7435048" y="312712"/>
                  <a:pt x="7442282" y="421796"/>
                </a:cubicBezTo>
                <a:cubicBezTo>
                  <a:pt x="7453108" y="551656"/>
                  <a:pt x="7454428" y="682144"/>
                  <a:pt x="7446216" y="812192"/>
                </a:cubicBezTo>
                <a:cubicBezTo>
                  <a:pt x="7438221" y="912591"/>
                  <a:pt x="7429210" y="1012988"/>
                  <a:pt x="7426545" y="1113642"/>
                </a:cubicBezTo>
                <a:cubicBezTo>
                  <a:pt x="7420198" y="1342689"/>
                  <a:pt x="7439236" y="1569316"/>
                  <a:pt x="7454338" y="1796708"/>
                </a:cubicBezTo>
                <a:cubicBezTo>
                  <a:pt x="7466015" y="1973710"/>
                  <a:pt x="7471472" y="2150457"/>
                  <a:pt x="7452689" y="2327333"/>
                </a:cubicBezTo>
                <a:cubicBezTo>
                  <a:pt x="7436698" y="2479266"/>
                  <a:pt x="7428321" y="2631453"/>
                  <a:pt x="7443551" y="2784280"/>
                </a:cubicBezTo>
                <a:cubicBezTo>
                  <a:pt x="7450277" y="2851085"/>
                  <a:pt x="7457512" y="2918653"/>
                  <a:pt x="7449008" y="2985458"/>
                </a:cubicBezTo>
                <a:cubicBezTo>
                  <a:pt x="7426036" y="3167039"/>
                  <a:pt x="7429591" y="3349132"/>
                  <a:pt x="7435302" y="3531096"/>
                </a:cubicBezTo>
                <a:cubicBezTo>
                  <a:pt x="7443805" y="3799715"/>
                  <a:pt x="7457892" y="4067954"/>
                  <a:pt x="7445835" y="4336830"/>
                </a:cubicBezTo>
                <a:cubicBezTo>
                  <a:pt x="7435555" y="4566639"/>
                  <a:pt x="7452181" y="4796831"/>
                  <a:pt x="7444947" y="5026893"/>
                </a:cubicBezTo>
                <a:cubicBezTo>
                  <a:pt x="7442510" y="5102162"/>
                  <a:pt x="7443957" y="5177504"/>
                  <a:pt x="7449262" y="5252632"/>
                </a:cubicBezTo>
                <a:cubicBezTo>
                  <a:pt x="7455799" y="5323700"/>
                  <a:pt x="7455799" y="5395213"/>
                  <a:pt x="7449262" y="5466282"/>
                </a:cubicBezTo>
                <a:cubicBezTo>
                  <a:pt x="7424767" y="5683875"/>
                  <a:pt x="7414742" y="5902486"/>
                  <a:pt x="7411187" y="6121225"/>
                </a:cubicBezTo>
                <a:cubicBezTo>
                  <a:pt x="7407951" y="6317442"/>
                  <a:pt x="7409569" y="6513586"/>
                  <a:pt x="7426643" y="6708907"/>
                </a:cubicBezTo>
                <a:lnTo>
                  <a:pt x="7443936" y="6858000"/>
                </a:lnTo>
                <a:lnTo>
                  <a:pt x="2860782" y="6858000"/>
                </a:lnTo>
                <a:lnTo>
                  <a:pt x="2794224" y="6858000"/>
                </a:lnTo>
                <a:lnTo>
                  <a:pt x="2171700" y="6858000"/>
                </a:lnTo>
                <a:lnTo>
                  <a:pt x="16242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9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2D8D1E-988A-4681-8B97-728D31B1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91" y="329184"/>
            <a:ext cx="6241568" cy="1783080"/>
          </a:xfrm>
        </p:spPr>
        <p:txBody>
          <a:bodyPr anchor="b">
            <a:normAutofit/>
          </a:bodyPr>
          <a:lstStyle/>
          <a:p>
            <a:r>
              <a:rPr lang="es-ES" sz="6700">
                <a:solidFill>
                  <a:schemeClr val="bg1"/>
                </a:solidFill>
              </a:rPr>
              <a:t>Chanson douce</a:t>
            </a:r>
          </a:p>
        </p:txBody>
      </p:sp>
      <p:sp>
        <p:nvSpPr>
          <p:cNvPr id="28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0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367DB-6F4A-447D-9AA2-8A290E22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191" y="2706624"/>
            <a:ext cx="6241568" cy="3483864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Dans ce roman, l’auteur parle de </a:t>
            </a:r>
            <a:r>
              <a:rPr lang="fr-FR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sujets qui intéressent la société </a:t>
            </a: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qui sont: </a:t>
            </a:r>
            <a:r>
              <a:rPr lang="fr-FR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maternité</a:t>
            </a: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fr-FR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les relations de pouvoir </a:t>
            </a: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 </a:t>
            </a:r>
            <a:r>
              <a:rPr lang="fr-FR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les préjugés sociaux.</a:t>
            </a:r>
          </a:p>
          <a:p>
            <a:r>
              <a:rPr lang="fr-FR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 roman a été acquis par une </a:t>
            </a:r>
            <a:r>
              <a:rPr lang="fr-FR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société de production</a:t>
            </a:r>
            <a:r>
              <a:rPr lang="fr-FR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pour </a:t>
            </a:r>
            <a:r>
              <a:rPr lang="fr-FR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une adaptation cinématographique</a:t>
            </a:r>
            <a:r>
              <a:rPr lang="fr-FR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fr-FR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 roman a été </a:t>
            </a:r>
            <a:r>
              <a:rPr lang="fr-FR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nominé</a:t>
            </a: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pour </a:t>
            </a:r>
            <a:r>
              <a:rPr lang="fr-FR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quinze prix</a:t>
            </a: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mais a finalement remporté </a:t>
            </a:r>
            <a:r>
              <a:rPr lang="fr-FR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 prix Goncourt </a:t>
            </a:r>
            <a:r>
              <a:rPr lang="fr-FR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</a:t>
            </a:r>
            <a:r>
              <a:rPr lang="fr-FR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2016</a:t>
            </a:r>
            <a:endParaRPr lang="es-E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FA0840-5E9C-414E-B0CC-84AFBC29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405" y="3741303"/>
            <a:ext cx="2194560" cy="29260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618049-FCD0-48A7-B755-3D59053CF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71"/>
          <a:stretch/>
        </p:blipFill>
        <p:spPr>
          <a:xfrm>
            <a:off x="466636" y="187100"/>
            <a:ext cx="1916186" cy="32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6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2E6170-CCDA-4A8E-93E5-71658BFB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D3B067-95BD-4EEF-A2ED-9CFABCD9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4175758" cy="5568696"/>
          </a:xfrm>
        </p:spPr>
        <p:txBody>
          <a:bodyPr>
            <a:normAutofit/>
          </a:bodyPr>
          <a:lstStyle/>
          <a:p>
            <a:r>
              <a:rPr lang="es-ES" sz="5600" dirty="0" err="1"/>
              <a:t>Fragments</a:t>
            </a:r>
            <a:r>
              <a:rPr lang="es-ES" sz="5600" dirty="0"/>
              <a:t> de </a:t>
            </a:r>
            <a:r>
              <a:rPr lang="es-ES" sz="5600" dirty="0" err="1"/>
              <a:t>ses</a:t>
            </a:r>
            <a:r>
              <a:rPr lang="es-ES" sz="5600" dirty="0"/>
              <a:t> </a:t>
            </a:r>
            <a:r>
              <a:rPr lang="es-ES" sz="5600" dirty="0" err="1"/>
              <a:t>romans</a:t>
            </a:r>
            <a:endParaRPr lang="es-ES" sz="5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0EBCDD-54A3-491E-9753-1240601E7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8D2B6-5DDE-45AC-B953-34824A68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404" y="644652"/>
            <a:ext cx="4985348" cy="5568695"/>
          </a:xfrm>
        </p:spPr>
        <p:txBody>
          <a:bodyPr anchor="ctr">
            <a:normAutofit fontScale="92500" lnSpcReduction="10000"/>
          </a:bodyPr>
          <a:lstStyle/>
          <a:p>
            <a:r>
              <a:rPr lang="fr-FR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 </a:t>
            </a:r>
            <a:r>
              <a:rPr lang="fr-FR" i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Tu vois, tout tourne et tout tourne en tournant. Son enfance et ma vieillesse. Ma jeunesse et sa vie d’homme. Le destin est vicieux comme un reptile, parvient toujours à nous pousser du mauvais côté </a:t>
            </a:r>
            <a:r>
              <a:rPr lang="fr-FR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» ~</a:t>
            </a:r>
            <a:r>
              <a:rPr lang="fr-FR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Chanson douce.</a:t>
            </a:r>
          </a:p>
          <a:p>
            <a:r>
              <a:rPr lang="fr-FR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 </a:t>
            </a:r>
            <a:r>
              <a:rPr lang="fr-FR" i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devenant père, il a acquis des principes et des certitudes, ce qu’il s’était proposé de ne jamais avoir. Sa générosité est devenue relative. Son univers s’était rétréci </a:t>
            </a:r>
            <a:r>
              <a:rPr lang="fr-FR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» ~</a:t>
            </a:r>
            <a:r>
              <a:rPr lang="fr-FR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Chanson douce</a:t>
            </a:r>
          </a:p>
          <a:p>
            <a:endParaRPr lang="es-ES" dirty="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4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29552494900A48963DF038C632B115" ma:contentTypeVersion="10" ma:contentTypeDescription="Crear nuevo documento." ma:contentTypeScope="" ma:versionID="8c8685d371423b4cd5a5f48f8ed152ce">
  <xsd:schema xmlns:xsd="http://www.w3.org/2001/XMLSchema" xmlns:xs="http://www.w3.org/2001/XMLSchema" xmlns:p="http://schemas.microsoft.com/office/2006/metadata/properties" xmlns:ns2="585c2c49-2291-44be-b638-d07aec22b060" targetNamespace="http://schemas.microsoft.com/office/2006/metadata/properties" ma:root="true" ma:fieldsID="6d6661d1180397f26045b6e131a843e1" ns2:_="">
    <xsd:import namespace="585c2c49-2291-44be-b638-d07aec22b06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c2c49-2291-44be-b638-d07aec22b06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85c2c49-2291-44be-b638-d07aec22b060" xsi:nil="true"/>
  </documentManagement>
</p:properties>
</file>

<file path=customXml/itemProps1.xml><?xml version="1.0" encoding="utf-8"?>
<ds:datastoreItem xmlns:ds="http://schemas.openxmlformats.org/officeDocument/2006/customXml" ds:itemID="{8229F922-68B1-49C6-989F-F4E79FA03DEB}"/>
</file>

<file path=customXml/itemProps2.xml><?xml version="1.0" encoding="utf-8"?>
<ds:datastoreItem xmlns:ds="http://schemas.openxmlformats.org/officeDocument/2006/customXml" ds:itemID="{166DBAA1-B3BB-490C-8DB7-048DB1480FC4}"/>
</file>

<file path=customXml/itemProps3.xml><?xml version="1.0" encoding="utf-8"?>
<ds:datastoreItem xmlns:ds="http://schemas.openxmlformats.org/officeDocument/2006/customXml" ds:itemID="{BBE86CAE-8141-4F75-9539-B829C27FFC94}"/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384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Modern Love</vt:lpstr>
      <vt:lpstr>Source Sans Pro</vt:lpstr>
      <vt:lpstr>The Hand</vt:lpstr>
      <vt:lpstr>SketchyVTI</vt:lpstr>
      <vt:lpstr>LEILA SLIMANI</vt:lpstr>
      <vt:lpstr>Biographie</vt:lpstr>
      <vt:lpstr>Presentación de PowerPoint</vt:lpstr>
      <vt:lpstr>Dans le jardin de l’ogre </vt:lpstr>
      <vt:lpstr>Chanson douce</vt:lpstr>
      <vt:lpstr>Fragments de ses romans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LEILA SLIMANI</dc:title>
  <dc:creator>Irene Fernández García</dc:creator>
  <cp:lastModifiedBy>Irene Fernández García</cp:lastModifiedBy>
  <cp:revision>23</cp:revision>
  <dcterms:created xsi:type="dcterms:W3CDTF">2021-02-13T15:58:24Z</dcterms:created>
  <dcterms:modified xsi:type="dcterms:W3CDTF">2021-02-16T11:56:36Z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0x0101002429552494900A48963DF038C632B115</vt:lpwstr>
  </property>
</Properties>
</file>