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380" r:id="rId3"/>
    <p:sldId id="406" r:id="rId4"/>
    <p:sldId id="404" r:id="rId5"/>
    <p:sldId id="405" r:id="rId6"/>
    <p:sldId id="422" r:id="rId7"/>
    <p:sldId id="410" r:id="rId8"/>
    <p:sldId id="409" r:id="rId9"/>
    <p:sldId id="411" r:id="rId10"/>
    <p:sldId id="412" r:id="rId11"/>
    <p:sldId id="413" r:id="rId12"/>
    <p:sldId id="415" r:id="rId13"/>
    <p:sldId id="416" r:id="rId14"/>
    <p:sldId id="414" r:id="rId15"/>
    <p:sldId id="417" r:id="rId16"/>
    <p:sldId id="418" r:id="rId17"/>
    <p:sldId id="420" r:id="rId18"/>
    <p:sldId id="423" r:id="rId19"/>
    <p:sldId id="421" r:id="rId20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4624" autoAdjust="0"/>
  </p:normalViewPr>
  <p:slideViewPr>
    <p:cSldViewPr>
      <p:cViewPr>
        <p:scale>
          <a:sx n="75" d="100"/>
          <a:sy n="75" d="100"/>
        </p:scale>
        <p:origin x="288" y="-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FCAB8C-9D9D-4514-907F-4782AE17584A}" type="datetimeFigureOut">
              <a:rPr lang="it-IT"/>
              <a:pPr>
                <a:defRPr/>
              </a:pPr>
              <a:t>31/03/2017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090172-7D0F-43F4-849B-3C2B5F77D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04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C823F87-3BBB-4F8A-95BB-C08CFBFFAB8D}" type="datetimeFigureOut">
              <a:rPr lang="it-IT"/>
              <a:pPr>
                <a:defRPr/>
              </a:pPr>
              <a:t>31/03/2017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C4D83A-56E3-4144-BD42-B2A678DB67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1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4D83A-56E3-4144-BD42-B2A678DB673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5F5F-F00C-47D8-8768-F0FF0B1CF41C}" type="datetime1">
              <a:rPr lang="it-IT" smtClean="0"/>
              <a:t>31/03/2017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0C53-943B-4969-A21A-EA7CD2D4D9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1BE4-2271-4334-A9E8-286DD8389226}" type="datetime1">
              <a:rPr lang="it-IT" smtClean="0"/>
              <a:t>31/03/2017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E984-2C6F-4E26-AADD-2F45F207EA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E28A-3E9E-41B9-AF75-18E2EBBD4FFB}" type="datetime1">
              <a:rPr lang="it-IT" smtClean="0"/>
              <a:t>31/03/2017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9727-24CC-4F7E-9610-9D5B2DDF9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92CC-EF95-4985-B088-5D83DEE58696}" type="datetime1">
              <a:rPr lang="it-IT" smtClean="0"/>
              <a:t>31/03/2017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E387-11CF-476E-A233-C277C3752D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9384-134D-42CB-A092-7638567AF88E}" type="datetime1">
              <a:rPr lang="it-IT" smtClean="0"/>
              <a:t>31/03/2017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D8E1-1A81-417C-B4EC-6B44A6B1C9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E95F-EAD3-462D-8F42-1D2898D9E005}" type="datetime1">
              <a:rPr lang="it-IT" smtClean="0"/>
              <a:t>31/03/2017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00C0-A96B-4CEB-8775-BE7A845C79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4ED3-D19E-43D5-AA73-157952D90D23}" type="datetime1">
              <a:rPr lang="it-IT" smtClean="0"/>
              <a:t>31/03/2017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134E-65C3-4674-8079-13FC021AC0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7A5C-1D2B-425D-9DA1-F5123EFEB6AD}" type="datetime1">
              <a:rPr lang="it-IT" smtClean="0"/>
              <a:t>31/03/2017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EC67-5CE9-4792-9B37-275921DD6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2870-25EB-4B88-9771-F13D49B84122}" type="datetime1">
              <a:rPr lang="it-IT" smtClean="0"/>
              <a:t>31/03/2017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FD53-EC72-437C-9A11-06CA31C29A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CDFE1-C248-4425-BEC4-BC24C428495D}" type="datetime1">
              <a:rPr lang="it-IT" smtClean="0"/>
              <a:t>31/03/2017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342CA5A-61CD-4434-95A6-F3356CD2BE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3" r:id="rId2"/>
    <p:sldLayoutId id="2147483900" r:id="rId3"/>
    <p:sldLayoutId id="2147483894" r:id="rId4"/>
    <p:sldLayoutId id="2147483895" r:id="rId5"/>
    <p:sldLayoutId id="2147483896" r:id="rId6"/>
    <p:sldLayoutId id="2147483901" r:id="rId7"/>
    <p:sldLayoutId id="2147483902" r:id="rId8"/>
    <p:sldLayoutId id="2147483903" r:id="rId9"/>
    <p:sldLayoutId id="2147483897" r:id="rId10"/>
    <p:sldLayoutId id="214748389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defTabSz="12176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03213" indent="-303213" algn="l" defTabSz="1217613" rtl="0" eaLnBrk="1" fontAlgn="base" hangingPunct="1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1" fontAlgn="base" hangingPunct="1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1" fontAlgn="base" hangingPunct="1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1" fontAlgn="base" hangingPunct="1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1" fontAlgn="base" hangingPunct="1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://www.programmailfuturo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it/maps/place/Scuola+Elementare+G.+Marconi/@40.0497571,15.8376739,17z/data=!3m1!4b1!4m5!3m4!1s0x133f28f1f0fe7d9f:0x5341f8e22e639486!8m2!3d40.0497571!4d15.839862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google.it/maps/place/Scuola+Elementare+G.+Marconi/@40.0497544,15.8399006,3a,75y,260h,90t/data=!3m7!1e1!3m5!1sTKRjhBKi5dq3m8R3d9BetQ!2e0!6s%2F%2Fgeo0.ggpht.com%2Fcbk%3Fpanoid%3DTKRjhBKi5dq3m8R3d9BetQ%26output%3Dthumbnail%26cb_client%3Dsearch.TACTILE.gps%26thumb%3D2%26w%3D86%26h%3D86%26yaw%3D260.53497%26pitch%3D0%26thumbfov%3D100!7i13312!8i6656!4m5!3m4!1s0x133f28f1f0fe7d9f:0x5341f8e22e639486!8m2!3d40.0496648!4d15.8392404!6m1!1e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0j38i9lr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0"/>
            <a:ext cx="12188824" cy="460851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1804" y="476672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6849" y="5391115"/>
            <a:ext cx="102971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Dublin 2017 : </a:t>
            </a:r>
            <a:r>
              <a:rPr lang="en-US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Presentazion</a:t>
            </a:r>
            <a:r>
              <a:rPr lang="en-US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of the school</a:t>
            </a:r>
            <a:endParaRPr lang="en-US" b="1" cap="all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7788" y="319840"/>
            <a:ext cx="11161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bg1"/>
                </a:solidFill>
                <a:latin typeface="Calibri" pitchFamily="34" charset="0"/>
              </a:rPr>
              <a:t>ISTITUTO COMPRENSIVO D.LENTINI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205980" y="6426993"/>
            <a:ext cx="8815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AD8E1-1A81-417C-B4EC-6B44A6B1C99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27" y="1260176"/>
            <a:ext cx="7188359" cy="202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ttangolo 16"/>
          <p:cNvSpPr/>
          <p:nvPr/>
        </p:nvSpPr>
        <p:spPr>
          <a:xfrm>
            <a:off x="513793" y="3645024"/>
            <a:ext cx="11161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City of Lauria – Basilicata - ITALY </a:t>
            </a:r>
            <a:endParaRPr lang="it-IT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0" y="1812815"/>
            <a:ext cx="1960750" cy="9828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57" y="1783999"/>
            <a:ext cx="1960750" cy="9814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1449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 smtClean="0"/>
          </a:p>
          <a:p>
            <a:pPr>
              <a:lnSpc>
                <a:spcPct val="95000"/>
              </a:lnSpc>
            </a:pPr>
            <a:endParaRPr lang="it-IT" dirty="0"/>
          </a:p>
          <a:p>
            <a:pPr>
              <a:lnSpc>
                <a:spcPct val="95000"/>
              </a:lnSpc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8" y="1484783"/>
            <a:ext cx="2728544" cy="3912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2" y="1484785"/>
            <a:ext cx="2914494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62" y="1484784"/>
            <a:ext cx="5123165" cy="3912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440920" y="5589240"/>
            <a:ext cx="1141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alibri" pitchFamily="34" charset="0"/>
              </a:rPr>
              <a:t>I.C.Lentini</a:t>
            </a:r>
            <a:r>
              <a:rPr lang="it-IT" sz="2000" dirty="0" smtClean="0">
                <a:latin typeface="Calibri" pitchFamily="34" charset="0"/>
              </a:rPr>
              <a:t> , develops European  </a:t>
            </a:r>
            <a:r>
              <a:rPr lang="it-IT" sz="2000" dirty="0" err="1" smtClean="0">
                <a:latin typeface="Calibri" pitchFamily="34" charset="0"/>
              </a:rPr>
              <a:t>projects</a:t>
            </a:r>
            <a:r>
              <a:rPr lang="it-IT" sz="2000" dirty="0" smtClean="0">
                <a:latin typeface="Calibri" pitchFamily="34" charset="0"/>
              </a:rPr>
              <a:t> in Erasmus and eTwinning  to </a:t>
            </a:r>
            <a:r>
              <a:rPr lang="it-IT" sz="2000" dirty="0" err="1" smtClean="0">
                <a:latin typeface="Calibri" pitchFamily="34" charset="0"/>
              </a:rPr>
              <a:t>develop</a:t>
            </a:r>
            <a:r>
              <a:rPr lang="it-IT" sz="2000" dirty="0" smtClean="0">
                <a:latin typeface="Calibri" pitchFamily="34" charset="0"/>
              </a:rPr>
              <a:t>  </a:t>
            </a:r>
            <a:r>
              <a:rPr lang="it-IT" sz="2000" dirty="0" err="1" smtClean="0">
                <a:latin typeface="Calibri" pitchFamily="34" charset="0"/>
              </a:rPr>
              <a:t>key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skills</a:t>
            </a:r>
            <a:r>
              <a:rPr lang="it-IT" sz="2000" dirty="0" smtClean="0">
                <a:latin typeface="Calibri" pitchFamily="34" charset="0"/>
              </a:rPr>
              <a:t> in an innovative, creative and motivating  environment with the use of ICT.   The </a:t>
            </a:r>
            <a:r>
              <a:rPr lang="it-IT" sz="2000" dirty="0" err="1" smtClean="0">
                <a:latin typeface="Calibri" pitchFamily="34" charset="0"/>
              </a:rPr>
              <a:t>project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objectives</a:t>
            </a:r>
            <a:r>
              <a:rPr lang="it-IT" sz="2000" dirty="0" smtClean="0">
                <a:latin typeface="Calibri" pitchFamily="34" charset="0"/>
              </a:rPr>
              <a:t> are in continuity with our curriculum.</a:t>
            </a:r>
            <a:endParaRPr lang="it-IT" sz="2000" dirty="0">
              <a:latin typeface="Calibri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1" y="3534092"/>
            <a:ext cx="2914495" cy="1891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egnaposto numero diapositiva 6"/>
          <p:cNvSpPr txBox="1">
            <a:spLocks/>
          </p:cNvSpPr>
          <p:nvPr/>
        </p:nvSpPr>
        <p:spPr>
          <a:xfrm>
            <a:off x="10340951" y="7387476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eTwinning and Erasmus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81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61964" y="140121"/>
            <a:ext cx="7303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We use ICT as a facilitator tool for learning the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disciplines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Geometry : the origami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299379"/>
            <a:ext cx="5184576" cy="2351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4" y="1291287"/>
            <a:ext cx="3384328" cy="2360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" y="1291287"/>
            <a:ext cx="1732465" cy="236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8" y="3937727"/>
            <a:ext cx="5522214" cy="251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937727"/>
            <a:ext cx="5184576" cy="251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46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222204" y="212190"/>
            <a:ext cx="4248471" cy="657438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Computazional</a:t>
            </a:r>
            <a:r>
              <a:rPr lang="it-IT" sz="2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language</a:t>
            </a:r>
            <a:endParaRPr lang="it-IT" sz="2800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988840"/>
            <a:ext cx="4112364" cy="3706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988840"/>
            <a:ext cx="540687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5474643" y="3501008"/>
            <a:ext cx="5406871" cy="2376264"/>
          </a:xfrm>
          <a:prstGeom prst="rect">
            <a:avLst/>
          </a:prstGeom>
        </p:spPr>
        <p:txBody>
          <a:bodyPr>
            <a:noAutofit/>
          </a:bodyPr>
          <a:lstStyle>
            <a:lvl1pPr marL="303213" indent="-303213" algn="l" defTabSz="1217613" rtl="0" eaLnBrk="1" fontAlgn="base" hangingPunct="1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Many institute classes are entered in code.org platform. </a:t>
            </a:r>
            <a:endParaRPr lang="en-US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Students really enjoy this activity and have fun.</a:t>
            </a:r>
            <a:endParaRPr lang="it-IT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egnaposto numero diapositiva 2"/>
          <p:cNvSpPr txBox="1">
            <a:spLocks/>
          </p:cNvSpPr>
          <p:nvPr/>
        </p:nvSpPr>
        <p:spPr>
          <a:xfrm>
            <a:off x="10673463" y="6434531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538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222204" y="212190"/>
            <a:ext cx="4248471" cy="657438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Computazional</a:t>
            </a:r>
            <a:r>
              <a:rPr lang="it-IT" sz="2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language</a:t>
            </a:r>
            <a:endParaRPr lang="it-IT" sz="2800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2353162"/>
            <a:ext cx="2592288" cy="4045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699224"/>
            <a:ext cx="2773634" cy="369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23" y="1488874"/>
            <a:ext cx="3061945" cy="4083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10510789" y="6624595"/>
            <a:ext cx="916036" cy="249280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649727-24CC-4F7E-9610-9D5B2DDF92F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83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Scratch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4261872"/>
            <a:ext cx="4200792" cy="1489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616617"/>
            <a:ext cx="4200792" cy="234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28800"/>
            <a:ext cx="5494934" cy="4122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665920" y="5977281"/>
            <a:ext cx="885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latin typeface="Calibri" pitchFamily="34" charset="0"/>
                <a:cs typeface="Arial" pitchFamily="34" charset="0"/>
              </a:rPr>
              <a:t>We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>
                <a:latin typeface="Calibri" pitchFamily="34" charset="0"/>
                <a:cs typeface="Arial" pitchFamily="34" charset="0"/>
              </a:rPr>
              <a:t>are building with the scratch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program</a:t>
            </a:r>
            <a:r>
              <a:rPr lang="it-IT" dirty="0">
                <a:latin typeface="Calibri" pitchFamily="34" charset="0"/>
                <a:cs typeface="Arial" pitchFamily="34" charset="0"/>
              </a:rPr>
              <a:t> the story of 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«Biancaneve»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201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robotics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magine 4" descr="robotics_c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88" y="1424905"/>
            <a:ext cx="4187689" cy="349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375793"/>
            <a:ext cx="3384376" cy="356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55" y="1375793"/>
            <a:ext cx="2592753" cy="3540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477788" y="5301208"/>
            <a:ext cx="1051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itchFamily="34" charset="0"/>
                <a:cs typeface="Arial" pitchFamily="34" charset="0"/>
              </a:rPr>
              <a:t>The goal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is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not</a:t>
            </a:r>
            <a:r>
              <a:rPr lang="it-IT" dirty="0">
                <a:latin typeface="Calibri" pitchFamily="34" charset="0"/>
                <a:cs typeface="Arial" pitchFamily="34" charset="0"/>
              </a:rPr>
              <a:t> to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teach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robotics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it-IT" dirty="0" smtClean="0">
                <a:latin typeface="Calibri" pitchFamily="34" charset="0"/>
                <a:cs typeface="Arial" pitchFamily="34" charset="0"/>
              </a:rPr>
              <a:t>The </a:t>
            </a:r>
            <a:r>
              <a:rPr lang="it-IT" dirty="0">
                <a:latin typeface="Calibri" pitchFamily="34" charset="0"/>
                <a:cs typeface="Arial" pitchFamily="34" charset="0"/>
              </a:rPr>
              <a:t>goal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is</a:t>
            </a:r>
            <a:r>
              <a:rPr lang="it-IT" dirty="0">
                <a:latin typeface="Calibri" pitchFamily="34" charset="0"/>
                <a:cs typeface="Arial" pitchFamily="34" charset="0"/>
              </a:rPr>
              <a:t> to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improve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teaching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using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robotics</a:t>
            </a:r>
            <a:r>
              <a:rPr lang="it-IT" dirty="0">
                <a:latin typeface="Calibri" pitchFamily="34" charset="0"/>
                <a:cs typeface="Arial" pitchFamily="34" charset="0"/>
              </a:rPr>
              <a:t>. 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In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this</a:t>
            </a:r>
            <a:r>
              <a:rPr lang="it-IT" dirty="0">
                <a:latin typeface="Calibri" pitchFamily="34" charset="0"/>
                <a:cs typeface="Arial" pitchFamily="34" charset="0"/>
              </a:rPr>
              <a:t> way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students</a:t>
            </a:r>
            <a:r>
              <a:rPr lang="it-IT" dirty="0">
                <a:latin typeface="Calibri" pitchFamily="34" charset="0"/>
                <a:cs typeface="Arial" pitchFamily="34" charset="0"/>
              </a:rPr>
              <a:t> are more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involved</a:t>
            </a:r>
            <a:r>
              <a:rPr lang="it-IT" dirty="0">
                <a:latin typeface="Calibri" pitchFamily="34" charset="0"/>
                <a:cs typeface="Arial" pitchFamily="34" charset="0"/>
              </a:rPr>
              <a:t> in the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study</a:t>
            </a:r>
            <a:r>
              <a:rPr lang="it-IT" dirty="0">
                <a:latin typeface="Calibri" pitchFamily="34" charset="0"/>
                <a:cs typeface="Arial" pitchFamily="34" charset="0"/>
              </a:rPr>
              <a:t> of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scientific</a:t>
            </a:r>
            <a:r>
              <a:rPr lang="it-IT" dirty="0">
                <a:latin typeface="Calibri" pitchFamily="34" charset="0"/>
                <a:cs typeface="Arial" pitchFamily="34" charset="0"/>
              </a:rPr>
              <a:t> and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technological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subjects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69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G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eography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678" y="913463"/>
            <a:ext cx="1916298" cy="282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4" y="3501008"/>
            <a:ext cx="2824604" cy="2165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368688"/>
            <a:ext cx="2523818" cy="4436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85" y="1368688"/>
            <a:ext cx="3912504" cy="4362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egnaposto numero diapositiva 8"/>
          <p:cNvSpPr txBox="1">
            <a:spLocks/>
          </p:cNvSpPr>
          <p:nvPr/>
        </p:nvSpPr>
        <p:spPr>
          <a:xfrm>
            <a:off x="10320338" y="65532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649727-24CC-4F7E-9610-9D5B2DDF92F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123386" y="6091535"/>
            <a:ext cx="59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The Italian study through the weather forecast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36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Reading the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Newspaper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1566818"/>
            <a:ext cx="3481081" cy="3394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566819"/>
            <a:ext cx="6912768" cy="3394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693812" y="5428674"/>
            <a:ext cx="10441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Calibri" pitchFamily="34" charset="0"/>
                <a:cs typeface="Arial" pitchFamily="34" charset="0"/>
              </a:rPr>
              <a:t>Every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day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we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read</a:t>
            </a:r>
            <a:r>
              <a:rPr lang="it-IT" dirty="0">
                <a:latin typeface="Calibri" pitchFamily="34" charset="0"/>
                <a:cs typeface="Arial" pitchFamily="34" charset="0"/>
              </a:rPr>
              <a:t> in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class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daily</a:t>
            </a:r>
            <a:r>
              <a:rPr lang="it-IT" dirty="0">
                <a:latin typeface="Calibri" pitchFamily="34" charset="0"/>
                <a:cs typeface="Arial" pitchFamily="34" charset="0"/>
              </a:rPr>
              <a:t> and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comment</a:t>
            </a:r>
            <a:r>
              <a:rPr lang="it-IT" dirty="0">
                <a:latin typeface="Calibri" pitchFamily="34" charset="0"/>
                <a:cs typeface="Arial" pitchFamily="34" charset="0"/>
              </a:rPr>
              <a:t> on the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main</a:t>
            </a:r>
            <a:r>
              <a:rPr lang="it-IT" dirty="0">
                <a:latin typeface="Calibri" pitchFamily="34" charset="0"/>
                <a:cs typeface="Arial" pitchFamily="34" charset="0"/>
              </a:rPr>
              <a:t> news. </a:t>
            </a:r>
            <a:endParaRPr lang="it-IT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it-IT" dirty="0" err="1" smtClean="0">
                <a:latin typeface="Calibri" pitchFamily="34" charset="0"/>
                <a:cs typeface="Arial" pitchFamily="34" charset="0"/>
              </a:rPr>
              <a:t>Related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>
                <a:latin typeface="Calibri" pitchFamily="34" charset="0"/>
                <a:cs typeface="Arial" pitchFamily="34" charset="0"/>
              </a:rPr>
              <a:t>and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informed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responsibly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75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be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continued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73832" y="1499940"/>
            <a:ext cx="10441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latin typeface="Calibri" pitchFamily="34" charset="0"/>
                <a:cs typeface="Arial" pitchFamily="34" charset="0"/>
              </a:rPr>
              <a:t>Gamification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Simulation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based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learning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edugames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games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based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learning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Kahoot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direct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pool ,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padlet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, Learning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apps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 and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other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…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26" y="2780928"/>
            <a:ext cx="3374076" cy="229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5014292" y="5502423"/>
            <a:ext cx="187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/>
            <a:r>
              <a:rPr lang="it-IT" dirty="0" smtClean="0">
                <a:latin typeface="Calibri" pitchFamily="34" charset="0"/>
                <a:cs typeface="Arial" pitchFamily="34" charset="0"/>
              </a:rPr>
              <a:t>Learning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fun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03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Conclusion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7848" y="1412776"/>
            <a:ext cx="1051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/>
            <a:r>
              <a:rPr lang="it-IT" b="1" dirty="0" err="1">
                <a:latin typeface="Calibri" pitchFamily="34" charset="0"/>
                <a:cs typeface="Arial" pitchFamily="34" charset="0"/>
              </a:rPr>
              <a:t>Thank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Calibri" pitchFamily="34" charset="0"/>
                <a:cs typeface="Arial" pitchFamily="34" charset="0"/>
              </a:rPr>
              <a:t>you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 for </a:t>
            </a:r>
            <a:r>
              <a:rPr lang="it-IT" b="1" dirty="0" err="1">
                <a:latin typeface="Calibri" pitchFamily="34" charset="0"/>
                <a:cs typeface="Arial" pitchFamily="34" charset="0"/>
              </a:rPr>
              <a:t>your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Calibri" pitchFamily="34" charset="0"/>
                <a:cs typeface="Arial" pitchFamily="34" charset="0"/>
              </a:rPr>
              <a:t>patience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. </a:t>
            </a:r>
            <a:endParaRPr lang="it-IT" b="1" dirty="0" smtClean="0">
              <a:latin typeface="Calibri" pitchFamily="34" charset="0"/>
              <a:cs typeface="Arial" pitchFamily="34" charset="0"/>
            </a:endParaRPr>
          </a:p>
          <a:p>
            <a:pPr lvl="0" algn="ctr" defTabSz="914400" eaLnBrk="1" hangingPunct="1"/>
            <a:r>
              <a:rPr lang="it-IT" b="1" dirty="0" err="1" smtClean="0">
                <a:latin typeface="Calibri" pitchFamily="34" charset="0"/>
                <a:cs typeface="Arial" pitchFamily="34" charset="0"/>
              </a:rPr>
              <a:t>I'll</a:t>
            </a:r>
            <a:r>
              <a:rPr lang="it-IT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be </a:t>
            </a:r>
            <a:r>
              <a:rPr lang="it-IT" b="1" dirty="0" err="1">
                <a:latin typeface="Calibri" pitchFamily="34" charset="0"/>
                <a:cs typeface="Arial" pitchFamily="34" charset="0"/>
              </a:rPr>
              <a:t>waiting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 in </a:t>
            </a:r>
            <a:r>
              <a:rPr lang="it-IT" b="1" dirty="0" err="1">
                <a:latin typeface="Calibri" pitchFamily="34" charset="0"/>
                <a:cs typeface="Arial" pitchFamily="34" charset="0"/>
              </a:rPr>
              <a:t>Italy</a:t>
            </a:r>
            <a:r>
              <a:rPr lang="it-IT" b="1" dirty="0">
                <a:latin typeface="Calibri" pitchFamily="34" charset="0"/>
                <a:cs typeface="Arial" pitchFamily="34" charset="0"/>
              </a:rPr>
              <a:t> to introduce my city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3" y="2496095"/>
            <a:ext cx="5155257" cy="368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792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673463" y="6434531"/>
            <a:ext cx="1106487" cy="320675"/>
          </a:xfrm>
        </p:spPr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About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me..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27952" y="1553555"/>
            <a:ext cx="8642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I’m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an italian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teacher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, my  name’s Maria Teresa. </a:t>
            </a:r>
          </a:p>
          <a:p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I'm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studying English recently (I started late unfortunately), </a:t>
            </a:r>
            <a:endParaRPr lang="en-US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so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I do not understand it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fully,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but my teacher colleagues will help me better understand everything you do in your school.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I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teach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in Lauria in a Primary school . </a:t>
            </a:r>
          </a:p>
          <a:p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My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students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are 7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years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they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frequent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second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class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  <a:r>
              <a:rPr lang="it-IT" dirty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Calibri" pitchFamily="34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I </a:t>
            </a:r>
            <a:r>
              <a:rPr lang="it-IT" dirty="0" err="1">
                <a:latin typeface="Calibri" pitchFamily="34" charset="0"/>
                <a:cs typeface="Times New Roman" panose="02020603050405020304" pitchFamily="18" charset="0"/>
              </a:rPr>
              <a:t>teach</a:t>
            </a:r>
            <a:r>
              <a:rPr lang="it-IT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Maths</a:t>
            </a:r>
            <a:r>
              <a:rPr lang="it-IT" dirty="0">
                <a:latin typeface="Calibri" pitchFamily="34" charset="0"/>
                <a:cs typeface="Times New Roman" panose="02020603050405020304" pitchFamily="18" charset="0"/>
              </a:rPr>
              <a:t>,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Geography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Technology,Science</a:t>
            </a:r>
            <a:r>
              <a:rPr lang="it-IT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and</a:t>
            </a:r>
            <a:r>
              <a:rPr lang="it-IT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Physical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education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I’m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itchFamily="34" charset="0"/>
                <a:cs typeface="Times New Roman" panose="02020603050405020304" pitchFamily="18" charset="0"/>
              </a:rPr>
              <a:t>married</a:t>
            </a:r>
            <a:r>
              <a:rPr lang="it-IT" dirty="0" smtClean="0">
                <a:latin typeface="Calibri" pitchFamily="34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I have two children and three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grandchildren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like very much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teaching, reading,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swimming,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traveling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and…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988840"/>
            <a:ext cx="2914324" cy="291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680057" y="6377917"/>
            <a:ext cx="317222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993" y="6301660"/>
            <a:ext cx="864096" cy="4331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6" y="6294590"/>
            <a:ext cx="865361" cy="4337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About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me.. part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two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2689150" y="5517232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dirty="0" smtClean="0"/>
              <a:t>And I'm </a:t>
            </a:r>
            <a:r>
              <a:rPr lang="en-US" sz="2800" b="1" dirty="0"/>
              <a:t>happy to be here with you</a:t>
            </a:r>
            <a:endParaRPr lang="it-IT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 bwMode="auto">
          <a:xfrm>
            <a:off x="2566020" y="125512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dirty="0" smtClean="0"/>
              <a:t>..I like Ireland , </a:t>
            </a:r>
            <a:r>
              <a:rPr lang="en-US" sz="2800" b="1" dirty="0" err="1" smtClean="0"/>
              <a:t>Trapattoni</a:t>
            </a:r>
            <a:r>
              <a:rPr lang="en-US" sz="2800" b="1" dirty="0" smtClean="0"/>
              <a:t> ..</a:t>
            </a:r>
            <a:endParaRPr lang="it-IT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79" y="1988840"/>
            <a:ext cx="5085544" cy="328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29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167939" y="6504251"/>
            <a:ext cx="913902" cy="217224"/>
          </a:xfrm>
        </p:spPr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About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The School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33881" y="1751710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The school where I teach is the I.C. Lentini </a:t>
            </a:r>
            <a:r>
              <a:rPr lang="en-US" dirty="0" err="1" smtClean="0">
                <a:latin typeface="Calibri" pitchFamily="34" charset="0"/>
                <a:cs typeface="Times New Roman" panose="02020603050405020304" pitchFamily="18" charset="0"/>
              </a:rPr>
              <a:t>Lauria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 .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The school is frequented by  715 students, aged 3 to 14 years, 110 teachers, 20 secretarial staff and cleaners. </a:t>
            </a:r>
            <a:endParaRPr lang="en-US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alibri" pitchFamily="34" charset="0"/>
              </a:rPr>
              <a:t>The comprehensive </a:t>
            </a:r>
            <a:r>
              <a:rPr lang="it-IT" dirty="0">
                <a:latin typeface="Calibri" pitchFamily="34" charset="0"/>
              </a:rPr>
              <a:t>school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 has five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kindergartens, four primary schools, two secondary school.</a:t>
            </a:r>
          </a:p>
          <a:p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Teachers work 25 hours to  weekly .  </a:t>
            </a:r>
            <a:endParaRPr lang="en-US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teaching-educational activities are spread over five days a week </a:t>
            </a:r>
            <a:r>
              <a:rPr lang="en-US" dirty="0" smtClean="0">
                <a:latin typeface="Calibri" pitchFamily="34" charset="0"/>
                <a:cs typeface="Times New Roman" panose="02020603050405020304" pitchFamily="18" charset="0"/>
              </a:rPr>
              <a:t>(from Monday </a:t>
            </a:r>
            <a:r>
              <a:rPr lang="en-US" dirty="0">
                <a:latin typeface="Calibri" pitchFamily="34" charset="0"/>
                <a:cs typeface="Times New Roman" panose="02020603050405020304" pitchFamily="18" charset="0"/>
              </a:rPr>
              <a:t>to Friday).</a:t>
            </a:r>
            <a:endParaRPr lang="it-IT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egnaposto numero diapositiva 2"/>
          <p:cNvSpPr txBox="1">
            <a:spLocks/>
          </p:cNvSpPr>
          <p:nvPr/>
        </p:nvSpPr>
        <p:spPr>
          <a:xfrm>
            <a:off x="10673464" y="6537982"/>
            <a:ext cx="913902" cy="217224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680056" y="6464299"/>
            <a:ext cx="2993407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993" y="6377051"/>
            <a:ext cx="713699" cy="35776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7" y="6370091"/>
            <a:ext cx="714744" cy="3582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628800"/>
            <a:ext cx="4031472" cy="4031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883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region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(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counties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) :  La Basilicata 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3348" y="1877702"/>
            <a:ext cx="125505" cy="2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44" y="1398784"/>
            <a:ext cx="3572312" cy="4494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eccia a destra 1"/>
          <p:cNvSpPr/>
          <p:nvPr/>
        </p:nvSpPr>
        <p:spPr>
          <a:xfrm rot="20298373">
            <a:off x="8189731" y="4207789"/>
            <a:ext cx="1080120" cy="18702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93812" y="1387316"/>
            <a:ext cx="47485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Calibri" pitchFamily="34" charset="0"/>
              </a:rPr>
              <a:t>In </a:t>
            </a:r>
            <a:r>
              <a:rPr lang="it-IT" sz="2000" b="1" dirty="0" err="1" smtClean="0">
                <a:latin typeface="Calibri" pitchFamily="34" charset="0"/>
              </a:rPr>
              <a:t>Eire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there</a:t>
            </a:r>
            <a:r>
              <a:rPr lang="it-IT" sz="2000" b="1" dirty="0" smtClean="0">
                <a:latin typeface="Calibri" pitchFamily="34" charset="0"/>
              </a:rPr>
              <a:t> are </a:t>
            </a:r>
            <a:r>
              <a:rPr lang="it-IT" sz="2000" b="1" dirty="0" err="1" smtClean="0">
                <a:latin typeface="Calibri" pitchFamily="34" charset="0"/>
              </a:rPr>
              <a:t>four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counties</a:t>
            </a:r>
            <a:r>
              <a:rPr lang="it-IT" sz="2000" dirty="0" smtClean="0">
                <a:latin typeface="Calibri" pitchFamily="34" charset="0"/>
              </a:rPr>
              <a:t>:</a:t>
            </a:r>
            <a:endParaRPr lang="it-IT" sz="2000" dirty="0">
              <a:latin typeface="Calibri" pitchFamily="34" charset="0"/>
            </a:endParaRPr>
          </a:p>
          <a:p>
            <a:r>
              <a:rPr lang="it-IT" sz="2000" b="1" dirty="0" err="1" smtClean="0">
                <a:latin typeface="Calibri" pitchFamily="34" charset="0"/>
              </a:rPr>
              <a:t>Leinster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</a:rPr>
              <a:t>, </a:t>
            </a:r>
            <a:r>
              <a:rPr lang="it-IT" sz="2000" b="1" dirty="0" err="1" smtClean="0">
                <a:latin typeface="Calibri" pitchFamily="34" charset="0"/>
              </a:rPr>
              <a:t>Connacht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</a:rPr>
              <a:t>, </a:t>
            </a:r>
            <a:r>
              <a:rPr lang="it-IT" sz="2000" b="1" dirty="0" smtClean="0">
                <a:latin typeface="Calibri" pitchFamily="34" charset="0"/>
              </a:rPr>
              <a:t>Munster and Ulster </a:t>
            </a:r>
          </a:p>
          <a:p>
            <a:r>
              <a:rPr lang="it-IT" sz="2000" b="1" dirty="0" smtClean="0">
                <a:latin typeface="Calibri" pitchFamily="34" charset="0"/>
              </a:rPr>
              <a:t>In </a:t>
            </a:r>
            <a:r>
              <a:rPr lang="it-IT" sz="2000" b="1" dirty="0" err="1" smtClean="0">
                <a:latin typeface="Calibri" pitchFamily="34" charset="0"/>
              </a:rPr>
              <a:t>Italy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there</a:t>
            </a:r>
            <a:r>
              <a:rPr lang="it-IT" sz="2000" b="1" dirty="0" smtClean="0">
                <a:latin typeface="Calibri" pitchFamily="34" charset="0"/>
              </a:rPr>
              <a:t> are </a:t>
            </a:r>
            <a:r>
              <a:rPr lang="it-IT" sz="2000" b="1" dirty="0" err="1" smtClean="0">
                <a:latin typeface="Calibri" pitchFamily="34" charset="0"/>
              </a:rPr>
              <a:t>twenty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regions</a:t>
            </a:r>
            <a:r>
              <a:rPr lang="it-IT" sz="2000" b="1" dirty="0" smtClean="0">
                <a:latin typeface="Calibri" pitchFamily="34" charset="0"/>
              </a:rPr>
              <a:t> (</a:t>
            </a:r>
            <a:r>
              <a:rPr lang="it-IT" sz="2000" b="1" dirty="0" err="1" smtClean="0">
                <a:latin typeface="Calibri" pitchFamily="34" charset="0"/>
              </a:rPr>
              <a:t>counties</a:t>
            </a:r>
            <a:r>
              <a:rPr lang="it-IT" sz="2000" b="1" dirty="0" smtClean="0">
                <a:latin typeface="Calibri" pitchFamily="34" charset="0"/>
              </a:rPr>
              <a:t>).</a:t>
            </a:r>
          </a:p>
          <a:p>
            <a:r>
              <a:rPr lang="it-IT" sz="2000" b="1" dirty="0" smtClean="0">
                <a:latin typeface="Calibri" pitchFamily="34" charset="0"/>
              </a:rPr>
              <a:t>Our school </a:t>
            </a:r>
            <a:r>
              <a:rPr lang="it-IT" sz="2000" b="1" dirty="0" err="1" smtClean="0">
                <a:latin typeface="Calibri" pitchFamily="34" charset="0"/>
              </a:rPr>
              <a:t>is</a:t>
            </a:r>
            <a:r>
              <a:rPr lang="it-IT" sz="2000" b="1" dirty="0" smtClean="0">
                <a:latin typeface="Calibri" pitchFamily="34" charset="0"/>
              </a:rPr>
              <a:t> in Basilicata </a:t>
            </a:r>
          </a:p>
          <a:p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0673463" y="6434531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680057" y="6377917"/>
            <a:ext cx="317222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993" y="6301660"/>
            <a:ext cx="864096" cy="43315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6" y="6294590"/>
            <a:ext cx="865361" cy="43378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3230552"/>
            <a:ext cx="3744416" cy="270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026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region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(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counties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) :  La Basilicata 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3348" y="1877702"/>
            <a:ext cx="125505" cy="2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0673463" y="6434531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680057" y="6377917"/>
            <a:ext cx="317222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993" y="6301660"/>
            <a:ext cx="864096" cy="43315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6" y="6294590"/>
            <a:ext cx="865361" cy="4337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3" y="1340768"/>
            <a:ext cx="952500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1139736" y="4773143"/>
            <a:ext cx="9028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/>
            <a:r>
              <a:rPr lang="it-IT" dirty="0" err="1" smtClean="0">
                <a:latin typeface="Calibri" pitchFamily="34" charset="0"/>
                <a:cs typeface="Arial" pitchFamily="34" charset="0"/>
              </a:rPr>
              <a:t>Region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rich</a:t>
            </a:r>
            <a:r>
              <a:rPr lang="it-IT" dirty="0">
                <a:latin typeface="Calibri" pitchFamily="34" charset="0"/>
                <a:cs typeface="Arial" pitchFamily="34" charset="0"/>
              </a:rPr>
              <a:t> in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natural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resources</a:t>
            </a:r>
            <a:r>
              <a:rPr lang="it-IT" dirty="0">
                <a:latin typeface="Calibri" pitchFamily="34" charset="0"/>
                <a:cs typeface="Arial" pitchFamily="34" charset="0"/>
              </a:rPr>
              <a:t> with a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population</a:t>
            </a:r>
            <a:r>
              <a:rPr lang="it-IT" dirty="0">
                <a:latin typeface="Calibri" pitchFamily="34" charset="0"/>
                <a:cs typeface="Arial" pitchFamily="34" charset="0"/>
              </a:rPr>
              <a:t> of 580,000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people</a:t>
            </a:r>
            <a:endParaRPr lang="it-IT" dirty="0" smtClean="0">
              <a:latin typeface="Calibri" pitchFamily="34" charset="0"/>
              <a:cs typeface="Arial" pitchFamily="34" charset="0"/>
            </a:endParaRPr>
          </a:p>
          <a:p>
            <a:pPr lvl="0" algn="ctr" defTabSz="914400" eaLnBrk="1" hangingPunct="1"/>
            <a:r>
              <a:rPr lang="it-IT" dirty="0" err="1" smtClean="0">
                <a:latin typeface="Calibri" pitchFamily="34" charset="0"/>
                <a:cs typeface="Arial" pitchFamily="34" charset="0"/>
              </a:rPr>
              <a:t>Famous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Arial" pitchFamily="34" charset="0"/>
              </a:rPr>
              <a:t>place</a:t>
            </a:r>
            <a:r>
              <a:rPr lang="it-IT" dirty="0" smtClean="0">
                <a:latin typeface="Calibri" pitchFamily="34" charset="0"/>
                <a:cs typeface="Arial" pitchFamily="34" charset="0"/>
              </a:rPr>
              <a:t>: Matera , Maratea , Melfi , Castelmezzano  </a:t>
            </a:r>
            <a:endParaRPr lang="it-IT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11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city of Lauria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626540" y="1359026"/>
            <a:ext cx="7560840" cy="5186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3213" indent="-303213" algn="l" defTabSz="1217613" rtl="0" eaLnBrk="1" fontAlgn="base" hangingPunct="1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1" fontAlgn="base" hangingPunct="1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dirty="0" smtClean="0">
                <a:latin typeface="Calibri" pitchFamily="34" charset="0"/>
              </a:rPr>
              <a:t>I </a:t>
            </a:r>
            <a:r>
              <a:rPr lang="it-IT" sz="2600" dirty="0" err="1" smtClean="0">
                <a:latin typeface="Calibri" pitchFamily="34" charset="0"/>
              </a:rPr>
              <a:t>teach</a:t>
            </a:r>
            <a:r>
              <a:rPr lang="it-IT" sz="2600" dirty="0" smtClean="0">
                <a:latin typeface="Calibri" pitchFamily="34" charset="0"/>
              </a:rPr>
              <a:t> in the city of </a:t>
            </a:r>
            <a:r>
              <a:rPr lang="it-IT" sz="2600" dirty="0" smtClean="0">
                <a:latin typeface="Calibri" pitchFamily="34" charset="0"/>
                <a:hlinkClick r:id="rId2"/>
              </a:rPr>
              <a:t>Lauria</a:t>
            </a:r>
            <a:r>
              <a:rPr lang="it-IT" sz="2600" dirty="0" smtClean="0">
                <a:latin typeface="Calibri" pitchFamily="34" charset="0"/>
              </a:rPr>
              <a:t> </a:t>
            </a:r>
            <a:r>
              <a:rPr lang="it-IT" sz="2600" dirty="0" err="1" smtClean="0">
                <a:latin typeface="Calibri" pitchFamily="34" charset="0"/>
              </a:rPr>
              <a:t>but</a:t>
            </a:r>
            <a:r>
              <a:rPr lang="it-IT" sz="2600" dirty="0" smtClean="0">
                <a:latin typeface="Calibri" pitchFamily="34" charset="0"/>
              </a:rPr>
              <a:t> I live in the city of Maratea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3348" y="1877702"/>
            <a:ext cx="125505" cy="2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9" y="2099746"/>
            <a:ext cx="9032330" cy="384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41" y="4929427"/>
            <a:ext cx="2946104" cy="160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669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210551" y="6409430"/>
            <a:ext cx="1106487" cy="320675"/>
          </a:xfrm>
        </p:spPr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66020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city of Maratea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3348" y="1877702"/>
            <a:ext cx="125505" cy="2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18" y="3284984"/>
            <a:ext cx="5889144" cy="193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377818" y="5640344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/>
            <a:r>
              <a:rPr lang="it-IT" dirty="0">
                <a:latin typeface="Calibri" pitchFamily="34" charset="0"/>
                <a:cs typeface="Arial" pitchFamily="34" charset="0"/>
                <a:hlinkClick r:id="rId3"/>
              </a:rPr>
              <a:t>The Christ </a:t>
            </a:r>
            <a:r>
              <a:rPr lang="it-IT" dirty="0">
                <a:latin typeface="Calibri" pitchFamily="34" charset="0"/>
                <a:cs typeface="Arial" pitchFamily="34" charset="0"/>
              </a:rPr>
              <a:t>statue of Maratea and the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fantastic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crystal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clear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Arial" pitchFamily="34" charset="0"/>
              </a:rPr>
              <a:t>waters</a:t>
            </a:r>
            <a:r>
              <a:rPr lang="it-IT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" y="1253125"/>
            <a:ext cx="5438775" cy="39661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18" y="1253125"/>
            <a:ext cx="5889144" cy="178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813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12188825" cy="10818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2541037" y="260648"/>
            <a:ext cx="741682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classroom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29916" y="5661247"/>
            <a:ext cx="956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This is my classroom whit my </a:t>
            </a:r>
            <a:r>
              <a:rPr lang="en-US" dirty="0" smtClean="0">
                <a:latin typeface="Calibri" pitchFamily="34" charset="0"/>
              </a:rPr>
              <a:t>pupils. </a:t>
            </a:r>
            <a:r>
              <a:rPr lang="it-IT" dirty="0" err="1">
                <a:latin typeface="Calibri" pitchFamily="34" charset="0"/>
              </a:rPr>
              <a:t>They</a:t>
            </a:r>
            <a:r>
              <a:rPr lang="it-IT" dirty="0">
                <a:latin typeface="Calibri" pitchFamily="34" charset="0"/>
              </a:rPr>
              <a:t> are </a:t>
            </a:r>
            <a:r>
              <a:rPr lang="it-IT" dirty="0" smtClean="0">
                <a:latin typeface="Calibri" pitchFamily="34" charset="0"/>
              </a:rPr>
              <a:t>17 student:  8 </a:t>
            </a:r>
            <a:r>
              <a:rPr lang="it-IT" dirty="0" err="1" smtClean="0">
                <a:latin typeface="Calibri" pitchFamily="34" charset="0"/>
              </a:rPr>
              <a:t>girls</a:t>
            </a:r>
            <a:r>
              <a:rPr lang="it-IT" dirty="0" smtClean="0">
                <a:latin typeface="Calibri" pitchFamily="34" charset="0"/>
              </a:rPr>
              <a:t> and 9 boys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5" y="1196752"/>
            <a:ext cx="788436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10673463" y="6434531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12176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7F7F7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61800C0-A96B-4CEB-8775-BE7A845C79A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680057" y="6377917"/>
            <a:ext cx="317222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sz="1200" b="1" i="1" dirty="0">
                <a:latin typeface="Calibri" pitchFamily="34" charset="0"/>
              </a:rPr>
              <a:t>Istituto Comprensivo “ D. Lentini”  Lauria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993" y="6301660"/>
            <a:ext cx="864096" cy="43315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6" y="6294590"/>
            <a:ext cx="865361" cy="4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9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 ottobre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>
          <a:lnSpc>
            <a:spcPct val="95000"/>
          </a:lnSpc>
          <a:defRPr sz="1200" b="1" i="1" dirty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 ottobre</Template>
  <TotalTime>0</TotalTime>
  <Words>577</Words>
  <Application>Microsoft Office PowerPoint</Application>
  <PresentationFormat>Personalizzato</PresentationFormat>
  <Paragraphs>95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27 ottobre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Computazional language</vt:lpstr>
      <vt:lpstr>Computazional language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2016-05-04T07:55:01Z</dcterms:created>
  <dcterms:modified xsi:type="dcterms:W3CDTF">2017-03-31T19:29:53Z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